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smology #3" initials="s#" lastIdx="3" clrIdx="0">
    <p:extLst>
      <p:ext uri="{19B8F6BF-5375-455C-9EA6-DF929625EA0E}">
        <p15:presenceInfo xmlns:p15="http://schemas.microsoft.com/office/powerpoint/2012/main" userId="seismology #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autoAdjust="0"/>
  </p:normalViewPr>
  <p:slideViewPr>
    <p:cSldViewPr snapToGrid="0">
      <p:cViewPr varScale="1">
        <p:scale>
          <a:sx n="125" d="100"/>
          <a:sy n="125" d="100"/>
        </p:scale>
        <p:origin x="57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35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42EBE-C5B1-45DB-8406-AFADE488BBD6}" type="datetimeFigureOut">
              <a:rPr lang="en-US" smtClean="0"/>
              <a:t>6/16/2023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CF50C-817D-49B0-98C0-EEC71F67095F}" type="slidenum">
              <a:rPr lang="en-US" smtClean="0"/>
              <a:t>‹#›</a:t>
            </a:fld>
            <a:endParaRPr lang="en-US"/>
          </a:p>
        </p:txBody>
      </p:sp>
    </p:spTree>
    <p:extLst>
      <p:ext uri="{BB962C8B-B14F-4D97-AF65-F5344CB8AC3E}">
        <p14:creationId xmlns:p14="http://schemas.microsoft.com/office/powerpoint/2010/main" val="360382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FCF50C-817D-49B0-98C0-EEC71F67095F}" type="slidenum">
              <a:rPr lang="en-US" smtClean="0"/>
              <a:t>3</a:t>
            </a:fld>
            <a:endParaRPr lang="en-US"/>
          </a:p>
        </p:txBody>
      </p:sp>
    </p:spTree>
    <p:extLst>
      <p:ext uri="{BB962C8B-B14F-4D97-AF65-F5344CB8AC3E}">
        <p14:creationId xmlns:p14="http://schemas.microsoft.com/office/powerpoint/2010/main" val="91045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6/16/2023</a:t>
            </a:fld>
            <a:endParaRPr lang="x-none"/>
          </a:p>
        </p:txBody>
      </p:sp>
      <p:sp>
        <p:nvSpPr>
          <p:cNvPr id="6" name="Footer Placeholder 5">
            <a:extLst>
              <a:ext uri="{FF2B5EF4-FFF2-40B4-BE49-F238E27FC236}">
                <a16:creationId xmlns=""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6/16/2023</a:t>
            </a:fld>
            <a:endParaRPr lang="x-none"/>
          </a:p>
        </p:txBody>
      </p:sp>
      <p:sp>
        <p:nvSpPr>
          <p:cNvPr id="5" name="Footer Placeholder 4">
            <a:extLst>
              <a:ext uri="{FF2B5EF4-FFF2-40B4-BE49-F238E27FC236}">
                <a16:creationId xmlns=""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6/16/2023</a:t>
            </a:fld>
            <a:endParaRPr lang="x-none"/>
          </a:p>
        </p:txBody>
      </p:sp>
      <p:sp>
        <p:nvSpPr>
          <p:cNvPr id="5" name="Footer Placeholder 4">
            <a:extLst>
              <a:ext uri="{FF2B5EF4-FFF2-40B4-BE49-F238E27FC236}">
                <a16:creationId xmlns=""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6/16/2023</a:t>
            </a:fld>
            <a:endParaRPr lang="x-none"/>
          </a:p>
        </p:txBody>
      </p:sp>
      <p:sp>
        <p:nvSpPr>
          <p:cNvPr id="5" name="Footer Placeholder 4">
            <a:extLst>
              <a:ext uri="{FF2B5EF4-FFF2-40B4-BE49-F238E27FC236}">
                <a16:creationId xmlns=""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6/16/2023</a:t>
            </a:fld>
            <a:endParaRPr lang="x-none"/>
          </a:p>
        </p:txBody>
      </p:sp>
      <p:sp>
        <p:nvSpPr>
          <p:cNvPr id="5" name="Footer Placeholder 4">
            <a:extLst>
              <a:ext uri="{FF2B5EF4-FFF2-40B4-BE49-F238E27FC236}">
                <a16:creationId xmlns=""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6/16/2023</a:t>
            </a:fld>
            <a:endParaRPr lang="x-none"/>
          </a:p>
        </p:txBody>
      </p:sp>
      <p:sp>
        <p:nvSpPr>
          <p:cNvPr id="5" name="Footer Placeholder 4">
            <a:extLst>
              <a:ext uri="{FF2B5EF4-FFF2-40B4-BE49-F238E27FC236}">
                <a16:creationId xmlns=""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6/16/2023</a:t>
            </a:fld>
            <a:endParaRPr lang="x-none"/>
          </a:p>
        </p:txBody>
      </p:sp>
      <p:sp>
        <p:nvSpPr>
          <p:cNvPr id="6" name="Footer Placeholder 5">
            <a:extLst>
              <a:ext uri="{FF2B5EF4-FFF2-40B4-BE49-F238E27FC236}">
                <a16:creationId xmlns=""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6/16/2023</a:t>
            </a:fld>
            <a:endParaRPr lang="x-none"/>
          </a:p>
        </p:txBody>
      </p:sp>
      <p:sp>
        <p:nvSpPr>
          <p:cNvPr id="8" name="Footer Placeholder 7">
            <a:extLst>
              <a:ext uri="{FF2B5EF4-FFF2-40B4-BE49-F238E27FC236}">
                <a16:creationId xmlns=""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6/16/2023</a:t>
            </a:fld>
            <a:endParaRPr lang="x-none"/>
          </a:p>
        </p:txBody>
      </p:sp>
      <p:sp>
        <p:nvSpPr>
          <p:cNvPr id="4" name="Footer Placeholder 3">
            <a:extLst>
              <a:ext uri="{FF2B5EF4-FFF2-40B4-BE49-F238E27FC236}">
                <a16:creationId xmlns=""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6/16/2023</a:t>
            </a:fld>
            <a:endParaRPr lang="x-none"/>
          </a:p>
        </p:txBody>
      </p:sp>
      <p:sp>
        <p:nvSpPr>
          <p:cNvPr id="3" name="Footer Placeholder 2">
            <a:extLst>
              <a:ext uri="{FF2B5EF4-FFF2-40B4-BE49-F238E27FC236}">
                <a16:creationId xmlns=""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6/16/2023</a:t>
            </a:fld>
            <a:endParaRPr lang="x-none"/>
          </a:p>
        </p:txBody>
      </p:sp>
      <p:sp>
        <p:nvSpPr>
          <p:cNvPr id="6" name="Footer Placeholder 5">
            <a:extLst>
              <a:ext uri="{FF2B5EF4-FFF2-40B4-BE49-F238E27FC236}">
                <a16:creationId xmlns=""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1.JPG"/><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dx.doi.org/10.1046/j.1365-246X.2003.01940.x"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F0ECAE0-79BD-21CF-C96D-4DD448C0663E}"/>
              </a:ext>
            </a:extLst>
          </p:cNvPr>
          <p:cNvSpPr txBox="1"/>
          <p:nvPr/>
        </p:nvSpPr>
        <p:spPr>
          <a:xfrm>
            <a:off x="2682932" y="278271"/>
            <a:ext cx="6826135" cy="1138773"/>
          </a:xfrm>
          <a:prstGeom prst="rect">
            <a:avLst/>
          </a:prstGeom>
          <a:noFill/>
        </p:spPr>
        <p:txBody>
          <a:bodyPr wrap="square" rtlCol="0">
            <a:spAutoFit/>
          </a:bodyPr>
          <a:lstStyle/>
          <a:p>
            <a:pPr algn="ctr"/>
            <a:r>
              <a:rPr lang="en-US" b="1" dirty="0" smtClean="0">
                <a:solidFill>
                  <a:schemeClr val="bg1"/>
                </a:solidFill>
                <a:latin typeface="Arial" panose="020B0604020202020204" pitchFamily="34" charset="0"/>
                <a:cs typeface="Arial" panose="020B0604020202020204" pitchFamily="34" charset="0"/>
              </a:rPr>
              <a:t>The Seismic Hazard Distribution of Solomon Islands</a:t>
            </a:r>
            <a:endParaRPr lang="en-US" b="1" dirty="0">
              <a:solidFill>
                <a:schemeClr val="bg1"/>
              </a:solidFill>
              <a:latin typeface="Arial" panose="020B0604020202020204" pitchFamily="34" charset="0"/>
              <a:cs typeface="Arial" panose="020B0604020202020204" pitchFamily="34" charset="0"/>
            </a:endParaRPr>
          </a:p>
          <a:p>
            <a:pPr algn="ctr"/>
            <a:endParaRPr lang="x-none" b="1"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Belinda. Waokahi</a:t>
            </a:r>
            <a:endParaRPr lang="x-none" dirty="0">
              <a:solidFill>
                <a:schemeClr val="bg1"/>
              </a:solidFill>
              <a:latin typeface="Arial" panose="020B0604020202020204" pitchFamily="34" charset="0"/>
              <a:cs typeface="Arial" panose="020B0604020202020204" pitchFamily="34" charset="0"/>
            </a:endParaRPr>
          </a:p>
          <a:p>
            <a:pPr algn="ctr"/>
            <a:r>
              <a:rPr lang="en-US" sz="1400" dirty="0" smtClean="0">
                <a:solidFill>
                  <a:schemeClr val="bg1"/>
                </a:solidFill>
                <a:latin typeface="Arial" panose="020B0604020202020204" pitchFamily="34" charset="0"/>
                <a:cs typeface="Arial" panose="020B0604020202020204" pitchFamily="34" charset="0"/>
              </a:rPr>
              <a:t>IMS AS098-HNR</a:t>
            </a:r>
            <a:r>
              <a:rPr lang="x-none" sz="14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Seismology Section</a:t>
            </a:r>
            <a:r>
              <a:rPr lang="x-none" sz="14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Geology Division</a:t>
            </a:r>
            <a:r>
              <a:rPr lang="x-none" sz="1400" dirty="0" smtClean="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MMERE/ Solomon Islands</a:t>
            </a:r>
            <a:r>
              <a:rPr lang="x-none" sz="1400" dirty="0" smtClean="0">
                <a:solidFill>
                  <a:schemeClr val="bg1"/>
                </a:solidFill>
                <a:latin typeface="Arial" panose="020B0604020202020204" pitchFamily="34" charset="0"/>
                <a:cs typeface="Arial" panose="020B0604020202020204" pitchFamily="34" charset="0"/>
              </a:rPr>
              <a:t> </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Solomon Islands is a double chain of island arc where </a:t>
            </a:r>
            <a:r>
              <a:rPr lang="en-US" sz="1200" dirty="0" smtClean="0">
                <a:latin typeface="Arial" panose="020B0604020202020204" pitchFamily="34" charset="0"/>
                <a:cs typeface="Arial" panose="020B0604020202020204" pitchFamily="34" charset="0"/>
              </a:rPr>
              <a:t>it’s seismicity was influenced by the interaction of the Pacific Plate and the Indo-Australian Plate. Thus, this case study investigates the</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Distribution of potential risky earthquakes with Mag7.0 in the Solomon Islands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interpretation of general aspects of seismic occurrence with seismic activities of Mag6.0≥</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P5.3-851</a:t>
            </a:r>
            <a:endParaRPr lang="x-none"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From the Collaboration with USGS for their GSN network of HNR Seismic Station makes it possible to retrieve the</a:t>
            </a:r>
          </a:p>
          <a:p>
            <a:r>
              <a:rPr lang="en-US" sz="1200" dirty="0" smtClean="0">
                <a:latin typeface="Arial" panose="020B0604020202020204" pitchFamily="34" charset="0"/>
                <a:cs typeface="Arial" panose="020B0604020202020204" pitchFamily="34" charset="0"/>
              </a:rPr>
              <a:t>Seismic data of 90 years from 1932 – 2022.</a:t>
            </a:r>
          </a:p>
          <a:p>
            <a:r>
              <a:rPr lang="en-US" sz="1200" dirty="0" smtClean="0">
                <a:latin typeface="Arial" panose="020B0604020202020204" pitchFamily="34" charset="0"/>
                <a:cs typeface="Arial" panose="020B0604020202020204" pitchFamily="34" charset="0"/>
              </a:rPr>
              <a:t>The Seismic data were then divided from the 90 years total time into 3 sets of maps of 30 years . </a:t>
            </a:r>
            <a:r>
              <a:rPr lang="en-US" sz="1200" dirty="0">
                <a:latin typeface="Arial" panose="020B0604020202020204" pitchFamily="34" charset="0"/>
                <a:cs typeface="Arial" panose="020B0604020202020204" pitchFamily="34" charset="0"/>
              </a:rPr>
              <a:t>E</a:t>
            </a:r>
            <a:r>
              <a:rPr lang="en-US" sz="1200" dirty="0" smtClean="0">
                <a:latin typeface="Arial" panose="020B0604020202020204" pitchFamily="34" charset="0"/>
                <a:cs typeface="Arial" panose="020B0604020202020204" pitchFamily="34" charset="0"/>
              </a:rPr>
              <a:t>ach 30years time period which differentiated by general seismic aspects of the seismic occurrence for  Mag6.0≤ and compared into potential risky earthquakes for Mag7.0≤ with the other 30years interval. </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1</a:t>
            </a:r>
            <a:r>
              <a:rPr lang="en-US" sz="1200" baseline="30000" dirty="0" smtClean="0">
                <a:latin typeface="Arial" panose="020B0604020202020204" pitchFamily="34" charset="0"/>
                <a:cs typeface="Arial" panose="020B0604020202020204" pitchFamily="34" charset="0"/>
              </a:rPr>
              <a:t>st</a:t>
            </a:r>
            <a:r>
              <a:rPr lang="en-US" sz="1200" dirty="0" smtClean="0">
                <a:latin typeface="Arial" panose="020B0604020202020204" pitchFamily="34" charset="0"/>
                <a:cs typeface="Arial" panose="020B0604020202020204" pitchFamily="34" charset="0"/>
              </a:rPr>
              <a:t> 30years : seismicity had low risk.</a:t>
            </a:r>
          </a:p>
          <a:p>
            <a:r>
              <a:rPr lang="en-US" sz="1200" dirty="0" smtClean="0">
                <a:latin typeface="Arial" panose="020B0604020202020204" pitchFamily="34" charset="0"/>
                <a:cs typeface="Arial" panose="020B0604020202020204" pitchFamily="34" charset="0"/>
              </a:rPr>
              <a:t>2</a:t>
            </a:r>
            <a:r>
              <a:rPr lang="en-US" sz="1200" baseline="30000" dirty="0" smtClean="0">
                <a:latin typeface="Arial" panose="020B0604020202020204" pitchFamily="34" charset="0"/>
                <a:cs typeface="Arial" panose="020B0604020202020204" pitchFamily="34" charset="0"/>
              </a:rPr>
              <a:t>nd</a:t>
            </a:r>
            <a:r>
              <a:rPr lang="en-US" sz="1200" dirty="0" smtClean="0">
                <a:latin typeface="Arial" panose="020B0604020202020204" pitchFamily="34" charset="0"/>
                <a:cs typeface="Arial" panose="020B0604020202020204" pitchFamily="34" charset="0"/>
              </a:rPr>
              <a:t>: 30years : seismic activities had medium risks.</a:t>
            </a:r>
          </a:p>
          <a:p>
            <a:r>
              <a:rPr lang="en-US" sz="1200" dirty="0" smtClean="0">
                <a:latin typeface="Arial" panose="020B0604020202020204" pitchFamily="34" charset="0"/>
                <a:cs typeface="Arial" panose="020B0604020202020204" pitchFamily="34" charset="0"/>
              </a:rPr>
              <a:t>3</a:t>
            </a:r>
            <a:r>
              <a:rPr lang="en-US" sz="1200" baseline="30000" dirty="0" smtClean="0">
                <a:latin typeface="Arial" panose="020B0604020202020204" pitchFamily="34" charset="0"/>
                <a:cs typeface="Arial" panose="020B0604020202020204" pitchFamily="34" charset="0"/>
              </a:rPr>
              <a:t>rd</a:t>
            </a:r>
            <a:r>
              <a:rPr lang="en-US" sz="1200" dirty="0" smtClean="0">
                <a:latin typeface="Arial" panose="020B0604020202020204" pitchFamily="34" charset="0"/>
                <a:cs typeface="Arial" panose="020B0604020202020204" pitchFamily="34" charset="0"/>
              </a:rPr>
              <a:t> 30years : High risks of seismic hazard activities.</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Solomon Islands is a double chained of island arc that had an interaction </a:t>
            </a:r>
            <a:r>
              <a:rPr lang="en-US" sz="1200" dirty="0" smtClean="0">
                <a:latin typeface="Arial" panose="020B0604020202020204" pitchFamily="34" charset="0"/>
                <a:cs typeface="Arial" panose="020B0604020202020204" pitchFamily="34" charset="0"/>
              </a:rPr>
              <a:t>between the </a:t>
            </a:r>
            <a:r>
              <a:rPr lang="en-US" sz="1200" dirty="0" smtClean="0">
                <a:latin typeface="Arial" panose="020B0604020202020204" pitchFamily="34" charset="0"/>
                <a:cs typeface="Arial" panose="020B0604020202020204" pitchFamily="34" charset="0"/>
              </a:rPr>
              <a:t>Pacific Plate and Indo-Australian plate which</a:t>
            </a:r>
            <a:r>
              <a:rPr lang="en-US" sz="1200" dirty="0" smtClean="0">
                <a:latin typeface="Arial" panose="020B0604020202020204" pitchFamily="34" charset="0"/>
                <a:cs typeface="Arial" panose="020B0604020202020204" pitchFamily="34" charset="0"/>
              </a:rPr>
              <a:t> had influences on the high </a:t>
            </a:r>
            <a:r>
              <a:rPr lang="en-US" sz="1200" dirty="0" smtClean="0">
                <a:latin typeface="Arial" panose="020B0604020202020204" pitchFamily="34" charset="0"/>
                <a:cs typeface="Arial" panose="020B0604020202020204" pitchFamily="34" charset="0"/>
              </a:rPr>
              <a:t>seismicity and potential risks </a:t>
            </a:r>
            <a:r>
              <a:rPr lang="en-US" sz="1200" dirty="0" smtClean="0">
                <a:latin typeface="Arial" panose="020B0604020202020204" pitchFamily="34" charset="0"/>
                <a:cs typeface="Arial" panose="020B0604020202020204" pitchFamily="34" charset="0"/>
              </a:rPr>
              <a:t>of</a:t>
            </a:r>
            <a:r>
              <a:rPr lang="en-US" sz="1200" dirty="0" smtClean="0">
                <a:latin typeface="Arial" panose="020B0604020202020204" pitchFamily="34" charset="0"/>
                <a:cs typeface="Arial" panose="020B0604020202020204" pitchFamily="34" charset="0"/>
              </a:rPr>
              <a:t> the Solomon Arc. The 90 years time period shows that the first 30 years had less stress of low risk, and then in the next 60 years, the stress was then  accumulated with time so risk </a:t>
            </a:r>
            <a:r>
              <a:rPr lang="en-US" sz="1200" dirty="0" smtClean="0">
                <a:latin typeface="Arial" panose="020B0604020202020204" pitchFamily="34" charset="0"/>
                <a:cs typeface="Arial" panose="020B0604020202020204" pitchFamily="34" charset="0"/>
              </a:rPr>
              <a:t>was in a</a:t>
            </a:r>
            <a:r>
              <a:rPr lang="en-US" sz="1200" dirty="0" smtClean="0">
                <a:latin typeface="Arial" panose="020B0604020202020204" pitchFamily="34" charset="0"/>
                <a:cs typeface="Arial" panose="020B0604020202020204" pitchFamily="34" charset="0"/>
              </a:rPr>
              <a:t> medium state and then in the last period of the 90 years shows higher accumulation of stress which releases into high risk.</a:t>
            </a:r>
            <a:endParaRPr lang="en-US" sz="1200" dirty="0">
              <a:latin typeface="Arial" panose="020B0604020202020204" pitchFamily="34" charset="0"/>
              <a:cs typeface="Arial" panose="020B0604020202020204" pitchFamily="34" charset="0"/>
            </a:endParaRPr>
          </a:p>
        </p:txBody>
      </p:sp>
      <p:sp>
        <p:nvSpPr>
          <p:cNvPr id="8" name="Title 1">
            <a:extLst>
              <a:ext uri="{FF2B5EF4-FFF2-40B4-BE49-F238E27FC236}">
                <a16:creationId xmlns="" xmlns:a16="http://schemas.microsoft.com/office/drawing/2014/main" id="{42A0112A-DD74-C918-5EE9-E39D97B30798}"/>
              </a:ext>
            </a:extLst>
          </p:cNvPr>
          <p:cNvSpPr txBox="1">
            <a:spLocks/>
          </p:cNvSpPr>
          <p:nvPr/>
        </p:nvSpPr>
        <p:spPr>
          <a:xfrm>
            <a:off x="10466361" y="278272"/>
            <a:ext cx="1007243" cy="1211720"/>
          </a:xfrm>
          <a:prstGeom prst="rect">
            <a:avLst/>
          </a:prstGeom>
          <a:ln>
            <a:solidFill>
              <a:srgbClr val="FF0000"/>
            </a:solidFill>
          </a:ln>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50" b="1" dirty="0">
                <a:solidFill>
                  <a:srgbClr val="FF0000"/>
                </a:solidFill>
                <a:latin typeface="Arial" panose="020B0604020202020204" pitchFamily="34" charset="0"/>
                <a:cs typeface="Arial" panose="020B0604020202020204" pitchFamily="34" charset="0"/>
              </a:rPr>
              <a:t>Place your institution logo here </a:t>
            </a:r>
          </a:p>
          <a:p>
            <a:r>
              <a:rPr lang="en-US" sz="1050" b="1" dirty="0">
                <a:solidFill>
                  <a:srgbClr val="FF0000"/>
                </a:solidFill>
                <a:latin typeface="Arial" panose="020B0604020202020204" pitchFamily="34" charset="0"/>
                <a:cs typeface="Arial" panose="020B0604020202020204" pitchFamily="34" charset="0"/>
              </a:rPr>
              <a:t>(remove this text box)</a:t>
            </a:r>
            <a:endParaRPr lang="x-none" sz="2800" b="1" dirty="0">
              <a:solidFill>
                <a:srgbClr val="FF0000"/>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10466362" y="278271"/>
            <a:ext cx="1007242" cy="1215249"/>
          </a:xfrm>
          <a:prstGeom prst="rect">
            <a:avLst/>
          </a:prstGeom>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76200"/>
            <a:ext cx="8021508" cy="7494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Introduction</a:t>
            </a:r>
            <a:endParaRPr lang="x-none" sz="2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A836A705-5EC9-3E1C-3CCC-FFA836C95CEA}"/>
              </a:ext>
            </a:extLst>
          </p:cNvPr>
          <p:cNvSpPr txBox="1">
            <a:spLocks/>
          </p:cNvSpPr>
          <p:nvPr/>
        </p:nvSpPr>
        <p:spPr>
          <a:xfrm>
            <a:off x="11049314" y="85269"/>
            <a:ext cx="792166" cy="975360"/>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P5.3-851</a:t>
            </a:r>
            <a:endParaRPr lang="x-none" sz="24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1037432" y="76200"/>
            <a:ext cx="815930" cy="984429"/>
          </a:xfrm>
          <a:prstGeom prst="rect">
            <a:avLst/>
          </a:prstGeom>
        </p:spPr>
      </p:pic>
      <p:sp>
        <p:nvSpPr>
          <p:cNvPr id="5" name="Title 4"/>
          <p:cNvSpPr>
            <a:spLocks noGrp="1"/>
          </p:cNvSpPr>
          <p:nvPr>
            <p:ph type="title"/>
          </p:nvPr>
        </p:nvSpPr>
        <p:spPr>
          <a:xfrm>
            <a:off x="6248713" y="5398588"/>
            <a:ext cx="4595495" cy="795833"/>
          </a:xfrm>
        </p:spPr>
        <p:txBody>
          <a:bodyPr/>
          <a:lstStyle/>
          <a:p>
            <a:pPr algn="just"/>
            <a:r>
              <a:rPr lang="en-US" sz="1400" dirty="0" smtClean="0"/>
              <a:t>The tectonic map of Solomon  Islands displayed with  the Solomon Arc/block. Shown the Ontong Java Plateau to be situated on the north of the </a:t>
            </a:r>
            <a:r>
              <a:rPr lang="en-US" sz="1400" dirty="0"/>
              <a:t>V</a:t>
            </a:r>
            <a:r>
              <a:rPr lang="en-US" sz="1400" dirty="0" smtClean="0"/>
              <a:t>itiaz trench and the San Cristobal and New Hebrides Trench on the southern trench.</a:t>
            </a:r>
            <a:endParaRPr lang="en-US" sz="1400" dirty="0"/>
          </a:p>
        </p:txBody>
      </p:sp>
      <p:sp>
        <p:nvSpPr>
          <p:cNvPr id="8" name="Content Placeholder 7"/>
          <p:cNvSpPr>
            <a:spLocks noGrp="1"/>
          </p:cNvSpPr>
          <p:nvPr>
            <p:ph sz="half" idx="1"/>
          </p:nvPr>
        </p:nvSpPr>
        <p:spPr>
          <a:xfrm>
            <a:off x="0" y="1060630"/>
            <a:ext cx="6172200" cy="5797370"/>
          </a:xfrm>
        </p:spPr>
        <p:txBody>
          <a:bodyPr/>
          <a:lstStyle/>
          <a:p>
            <a:pPr algn="just"/>
            <a:r>
              <a:rPr lang="en-US" sz="2200" dirty="0" smtClean="0">
                <a:latin typeface="Arial Narrow" panose="020B0606020202030204" pitchFamily="34" charset="0"/>
              </a:rPr>
              <a:t>Solomon Islands is an island arc with double chain islands that situated in one of the complex and seismic active zone in the Pacific Region. </a:t>
            </a:r>
          </a:p>
          <a:p>
            <a:pPr algn="just"/>
            <a:r>
              <a:rPr lang="en-US" sz="2200" dirty="0" smtClean="0">
                <a:latin typeface="Arial Narrow" panose="020B0606020202030204" pitchFamily="34" charset="0"/>
              </a:rPr>
              <a:t>It’s tectonic and geological settings influences the seismicity by the interaction of the Pacific Plate and Indo-Australian Plate</a:t>
            </a:r>
          </a:p>
          <a:p>
            <a:pPr algn="just"/>
            <a:r>
              <a:rPr lang="en-US" sz="2200" dirty="0" smtClean="0">
                <a:latin typeface="Arial Narrow" panose="020B0606020202030204" pitchFamily="34" charset="0"/>
              </a:rPr>
              <a:t>North Solomon Trench is the initial trench that had formed the Solomon Arc with the double chain of islands. </a:t>
            </a:r>
          </a:p>
          <a:p>
            <a:pPr algn="just"/>
            <a:r>
              <a:rPr lang="en-US" sz="2200" dirty="0" smtClean="0">
                <a:latin typeface="Arial Narrow" panose="020B0606020202030204" pitchFamily="34" charset="0"/>
              </a:rPr>
              <a:t>About 12-8Ma the Ontong Java Plateau collided with the Solomon Arc on the Pacific Plate and initiated the San Cristobal Trench and the New Hebrides Trench which is now the seismic active zone.</a:t>
            </a:r>
          </a:p>
          <a:p>
            <a:pPr algn="just"/>
            <a:r>
              <a:rPr lang="en-US" sz="2200" dirty="0" smtClean="0">
                <a:latin typeface="Arial Narrow" panose="020B0606020202030204" pitchFamily="34" charset="0"/>
              </a:rPr>
              <a:t>The study report’s intention and objective was to analyze and interpretation of the seismicity of Solomon Islands, seismic occurrence and determined the distribution of the potential risky earthquakes for the past 90 years.</a:t>
            </a:r>
            <a:r>
              <a:rPr lang="en-US" sz="2000" dirty="0" smtClean="0">
                <a:latin typeface="Arial Narrow" panose="020B0606020202030204" pitchFamily="34" charset="0"/>
              </a:rPr>
              <a:t> </a:t>
            </a:r>
          </a:p>
          <a:p>
            <a:endParaRPr lang="en-US" dirty="0"/>
          </a:p>
        </p:txBody>
      </p:sp>
      <p:pic>
        <p:nvPicPr>
          <p:cNvPr id="10" name="Content Placeholder 9"/>
          <p:cNvPicPr>
            <a:picLocks noGrp="1" noChangeAspect="1"/>
          </p:cNvPicPr>
          <p:nvPr>
            <p:ph sz="half" idx="2"/>
          </p:nvPr>
        </p:nvPicPr>
        <p:blipFill>
          <a:blip r:embed="rId3"/>
          <a:stretch>
            <a:fillRect/>
          </a:stretch>
        </p:blipFill>
        <p:spPr>
          <a:xfrm>
            <a:off x="6203763" y="2007876"/>
            <a:ext cx="4664075" cy="3445189"/>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65428"/>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OBJECTIVE and METHOD</a:t>
            </a:r>
            <a:endParaRPr lang="x-none" sz="2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A836A705-5EC9-3E1C-3CCC-FFA836C95CEA}"/>
              </a:ext>
            </a:extLst>
          </p:cNvPr>
          <p:cNvSpPr txBox="1">
            <a:spLocks/>
          </p:cNvSpPr>
          <p:nvPr/>
        </p:nvSpPr>
        <p:spPr>
          <a:xfrm>
            <a:off x="11231540" y="87393"/>
            <a:ext cx="799138" cy="438388"/>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P5.3-851</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1079964" y="87392"/>
            <a:ext cx="950714" cy="1147047"/>
          </a:xfrm>
          <a:prstGeom prst="rect">
            <a:avLst/>
          </a:prstGeom>
        </p:spPr>
      </p:pic>
      <p:sp>
        <p:nvSpPr>
          <p:cNvPr id="8" name="Text Placeholder 7"/>
          <p:cNvSpPr>
            <a:spLocks noGrp="1"/>
          </p:cNvSpPr>
          <p:nvPr>
            <p:ph type="body" idx="1"/>
          </p:nvPr>
        </p:nvSpPr>
        <p:spPr>
          <a:xfrm>
            <a:off x="0" y="1086803"/>
            <a:ext cx="5157787" cy="823912"/>
          </a:xfrm>
          <a:solidFill>
            <a:schemeClr val="tx2">
              <a:lumMod val="40000"/>
              <a:lumOff val="60000"/>
            </a:schemeClr>
          </a:solidFill>
        </p:spPr>
        <p:txBody>
          <a:bodyPr/>
          <a:lstStyle/>
          <a:p>
            <a:r>
              <a:rPr lang="en-US" sz="3000" u="sng" dirty="0" smtClean="0">
                <a:latin typeface="Arial Narrow" panose="020B0606020202030204" pitchFamily="34" charset="0"/>
              </a:rPr>
              <a:t>OBJECTIVE</a:t>
            </a:r>
            <a:endParaRPr lang="en-US" sz="3000" u="sng" dirty="0">
              <a:latin typeface="Arial Narrow" panose="020B0606020202030204" pitchFamily="34" charset="0"/>
            </a:endParaRPr>
          </a:p>
        </p:txBody>
      </p:sp>
      <p:sp>
        <p:nvSpPr>
          <p:cNvPr id="9" name="Content Placeholder 8"/>
          <p:cNvSpPr>
            <a:spLocks noGrp="1"/>
          </p:cNvSpPr>
          <p:nvPr>
            <p:ph sz="half" idx="2"/>
          </p:nvPr>
        </p:nvSpPr>
        <p:spPr>
          <a:xfrm>
            <a:off x="0" y="1910714"/>
            <a:ext cx="5157787" cy="4947285"/>
          </a:xfrm>
          <a:solidFill>
            <a:schemeClr val="tx2">
              <a:lumMod val="40000"/>
              <a:lumOff val="60000"/>
            </a:schemeClr>
          </a:solidFill>
        </p:spPr>
        <p:txBody>
          <a:bodyPr/>
          <a:lstStyle/>
          <a:p>
            <a:pPr marL="0" indent="0" algn="just">
              <a:buNone/>
            </a:pPr>
            <a:r>
              <a:rPr lang="en-US" sz="2500" dirty="0" smtClean="0">
                <a:latin typeface="Arial Narrow" panose="020B0606020202030204" pitchFamily="34" charset="0"/>
              </a:rPr>
              <a:t>This report study case is;</a:t>
            </a:r>
          </a:p>
          <a:p>
            <a:pPr marL="514350" indent="-514350" algn="just">
              <a:buFont typeface="+mj-lt"/>
              <a:buAutoNum type="arabicParenR"/>
            </a:pPr>
            <a:r>
              <a:rPr lang="en-US" sz="2500" dirty="0" smtClean="0">
                <a:latin typeface="Arial Narrow" panose="020B0606020202030204" pitchFamily="34" charset="0"/>
              </a:rPr>
              <a:t>To analyze and investigate the seismic activities changes in Solomon Islands seismicity</a:t>
            </a:r>
          </a:p>
          <a:p>
            <a:pPr marL="514350" indent="-514350" algn="just">
              <a:buFont typeface="+mj-lt"/>
              <a:buAutoNum type="arabicParenR"/>
            </a:pPr>
            <a:r>
              <a:rPr lang="en-US" sz="2500" dirty="0" smtClean="0">
                <a:latin typeface="Arial Narrow" panose="020B0606020202030204" pitchFamily="34" charset="0"/>
              </a:rPr>
              <a:t>To understand the seismic occurrence of Solomon Islands in each period of 30 years for the past 90years.  </a:t>
            </a:r>
          </a:p>
          <a:p>
            <a:pPr marL="514350" indent="-514350" algn="just">
              <a:buFont typeface="+mj-lt"/>
              <a:buAutoNum type="arabicParenR"/>
            </a:pPr>
            <a:r>
              <a:rPr lang="en-US" sz="2500" dirty="0" smtClean="0">
                <a:latin typeface="Arial Narrow" panose="020B0606020202030204" pitchFamily="34" charset="0"/>
              </a:rPr>
              <a:t>To study the distribution of the potential risky earthquakes in the Solomon Islands</a:t>
            </a:r>
            <a:endParaRPr lang="en-US" sz="2500" dirty="0">
              <a:latin typeface="Arial Narrow" panose="020B0606020202030204" pitchFamily="34" charset="0"/>
            </a:endParaRPr>
          </a:p>
        </p:txBody>
      </p:sp>
      <p:sp>
        <p:nvSpPr>
          <p:cNvPr id="10" name="Text Placeholder 9"/>
          <p:cNvSpPr>
            <a:spLocks noGrp="1"/>
          </p:cNvSpPr>
          <p:nvPr>
            <p:ph type="body" sz="quarter" idx="3"/>
          </p:nvPr>
        </p:nvSpPr>
        <p:spPr>
          <a:xfrm>
            <a:off x="5654040" y="1086803"/>
            <a:ext cx="5183188" cy="714701"/>
          </a:xfrm>
          <a:solidFill>
            <a:schemeClr val="tx2">
              <a:lumMod val="40000"/>
              <a:lumOff val="60000"/>
            </a:schemeClr>
          </a:solidFill>
        </p:spPr>
        <p:txBody>
          <a:bodyPr/>
          <a:lstStyle/>
          <a:p>
            <a:r>
              <a:rPr lang="en-US" sz="3000" u="sng" dirty="0" smtClean="0">
                <a:latin typeface="Arial Narrow" panose="020B0606020202030204" pitchFamily="34" charset="0"/>
              </a:rPr>
              <a:t>METHOD</a:t>
            </a:r>
            <a:endParaRPr lang="en-US" sz="3000" u="sng" dirty="0">
              <a:latin typeface="Arial Narrow" panose="020B0606020202030204" pitchFamily="34" charset="0"/>
            </a:endParaRPr>
          </a:p>
        </p:txBody>
      </p:sp>
      <p:sp>
        <p:nvSpPr>
          <p:cNvPr id="11" name="Content Placeholder 10"/>
          <p:cNvSpPr>
            <a:spLocks noGrp="1"/>
          </p:cNvSpPr>
          <p:nvPr>
            <p:ph sz="quarter" idx="4"/>
          </p:nvPr>
        </p:nvSpPr>
        <p:spPr>
          <a:xfrm>
            <a:off x="5654040" y="1801504"/>
            <a:ext cx="5183188" cy="5056495"/>
          </a:xfrm>
          <a:solidFill>
            <a:schemeClr val="tx2">
              <a:lumMod val="40000"/>
              <a:lumOff val="60000"/>
            </a:schemeClr>
          </a:solidFill>
        </p:spPr>
        <p:txBody>
          <a:bodyPr/>
          <a:lstStyle/>
          <a:p>
            <a:r>
              <a:rPr lang="en-US" sz="2300" dirty="0" smtClean="0">
                <a:latin typeface="Arial Narrow" panose="020B0606020202030204" pitchFamily="34" charset="0"/>
              </a:rPr>
              <a:t>Solomon Islands collaboration with USGS had hosted the Global Seismological Network – HNR Station and transmitted the seismic events to USGS and updated on the USGS webpage.</a:t>
            </a:r>
          </a:p>
          <a:p>
            <a:r>
              <a:rPr lang="en-US" sz="2300" dirty="0" smtClean="0">
                <a:latin typeface="Arial Narrow" panose="020B0606020202030204" pitchFamily="34" charset="0"/>
              </a:rPr>
              <a:t>Seismic data and maps of the 90 years was retrieved from the USGS catalog.</a:t>
            </a:r>
          </a:p>
          <a:p>
            <a:r>
              <a:rPr lang="en-US" sz="2300" dirty="0" smtClean="0">
                <a:latin typeface="Arial Narrow" panose="020B0606020202030204" pitchFamily="34" charset="0"/>
              </a:rPr>
              <a:t> The overall 90 year period was divided into 3 sets of 30years to analyze and investigate the seismic activities and changes.</a:t>
            </a:r>
          </a:p>
          <a:p>
            <a:r>
              <a:rPr lang="en-US" sz="2300" dirty="0" smtClean="0">
                <a:latin typeface="Arial Narrow" panose="020B0606020202030204" pitchFamily="34" charset="0"/>
              </a:rPr>
              <a:t>Each 30years period of time was then interpreted into Mag7.0≥ and Mag6.0</a:t>
            </a:r>
            <a:r>
              <a:rPr lang="en-US" sz="2300" dirty="0" smtClean="0">
                <a:latin typeface="Arial Narrow" panose="020B0606020202030204" pitchFamily="34" charset="0"/>
                <a:cs typeface="Arial" panose="020B0604020202020204" pitchFamily="34" charset="0"/>
              </a:rPr>
              <a:t>≤ to study the risky earthquakes and the seismic occurrence</a:t>
            </a:r>
            <a:endParaRPr lang="en-US" sz="2300" dirty="0" smtClean="0">
              <a:latin typeface="Arial Narrow" panose="020B0606020202030204" pitchFamily="34" charset="0"/>
            </a:endParaRPr>
          </a:p>
          <a:p>
            <a:endParaRPr lang="en-US" dirty="0"/>
          </a:p>
        </p:txBody>
      </p:sp>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278753" y="265278"/>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RESULTS</a:t>
            </a:r>
            <a:endParaRPr lang="x-none" sz="2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A836A705-5EC9-3E1C-3CCC-FFA836C95CEA}"/>
              </a:ext>
            </a:extLst>
          </p:cNvPr>
          <p:cNvSpPr txBox="1">
            <a:spLocks/>
          </p:cNvSpPr>
          <p:nvPr/>
        </p:nvSpPr>
        <p:spPr>
          <a:xfrm>
            <a:off x="11422381" y="159650"/>
            <a:ext cx="684498" cy="800470"/>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P5.3-851</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1235359" y="144040"/>
            <a:ext cx="871520" cy="1051499"/>
          </a:xfrm>
          <a:prstGeom prst="rect">
            <a:avLst/>
          </a:prstGeom>
        </p:spPr>
      </p:pic>
      <p:sp>
        <p:nvSpPr>
          <p:cNvPr id="8" name="Text Placeholder 7"/>
          <p:cNvSpPr>
            <a:spLocks noGrp="1"/>
          </p:cNvSpPr>
          <p:nvPr>
            <p:ph type="body" idx="1"/>
          </p:nvPr>
        </p:nvSpPr>
        <p:spPr>
          <a:xfrm>
            <a:off x="-1" y="1093335"/>
            <a:ext cx="3223376" cy="3770729"/>
          </a:xfrm>
        </p:spPr>
        <p:txBody>
          <a:bodyPr anchor="t"/>
          <a:lstStyle/>
          <a:p>
            <a:pPr algn="just"/>
            <a:r>
              <a:rPr lang="en-US" sz="1400" dirty="0" smtClean="0">
                <a:latin typeface="Arial Narrow" panose="020B0606020202030204" pitchFamily="34" charset="0"/>
              </a:rPr>
              <a:t>Fig1 below: Seismicity of Solomon Islands from 1932 – 1962 the 1</a:t>
            </a:r>
            <a:r>
              <a:rPr lang="en-US" sz="1400" baseline="30000" dirty="0" smtClean="0">
                <a:latin typeface="Arial Narrow" panose="020B0606020202030204" pitchFamily="34" charset="0"/>
              </a:rPr>
              <a:t>st</a:t>
            </a:r>
            <a:r>
              <a:rPr lang="en-US" sz="1400" dirty="0" smtClean="0">
                <a:latin typeface="Arial Narrow" panose="020B0606020202030204" pitchFamily="34" charset="0"/>
              </a:rPr>
              <a:t> 30 years period:</a:t>
            </a:r>
          </a:p>
          <a:p>
            <a:pPr marL="285750" indent="-285750" algn="just">
              <a:buFontTx/>
              <a:buChar char="-"/>
            </a:pPr>
            <a:r>
              <a:rPr lang="en-US" sz="1400" b="0" dirty="0" smtClean="0">
                <a:latin typeface="Arial Narrow" panose="020B0606020202030204" pitchFamily="34" charset="0"/>
              </a:rPr>
              <a:t>The general occurrence displayed seismic activities were concentrated along the San Cristobal Trench and New Hebrides Trench  which is the current seismic active zone.</a:t>
            </a:r>
          </a:p>
          <a:p>
            <a:pPr marL="285750" indent="-285750" algn="just">
              <a:buFontTx/>
              <a:buChar char="-"/>
            </a:pPr>
            <a:r>
              <a:rPr lang="en-US" sz="1400" b="0" dirty="0" smtClean="0">
                <a:latin typeface="Arial Narrow" panose="020B0606020202030204" pitchFamily="34" charset="0"/>
              </a:rPr>
              <a:t>Clusters of earthquakes shows release of stress on the Santa Cruz, in-between SW Makira &amp; SE Guadalcanal, SW of Guadalcanal and shortland islands.</a:t>
            </a:r>
          </a:p>
          <a:p>
            <a:pPr marL="285750" indent="-285750" algn="just">
              <a:buFontTx/>
              <a:buChar char="-"/>
            </a:pPr>
            <a:r>
              <a:rPr lang="en-US" sz="1400" b="0" dirty="0" smtClean="0">
                <a:latin typeface="Arial Narrow" panose="020B0606020202030204" pitchFamily="34" charset="0"/>
              </a:rPr>
              <a:t>There were 10 seismic risky earthquakes with magnitudes of 7.0≥ had occurred in this period of time and a total of 73 earthquakes with the magnitude of 6.0≥ in total. Thus, indicates low risks when compared to the other period of time.</a:t>
            </a:r>
          </a:p>
          <a:p>
            <a:pPr marL="285750" indent="-285750">
              <a:buFontTx/>
              <a:buChar char="-"/>
            </a:pPr>
            <a:endParaRPr lang="en-US" sz="1800" dirty="0" smtClean="0">
              <a:latin typeface="Arial Narrow" panose="020B0606020202030204" pitchFamily="34" charset="0"/>
            </a:endParaRPr>
          </a:p>
          <a:p>
            <a:pPr marL="285750" indent="-285750">
              <a:buFontTx/>
              <a:buChar char="-"/>
            </a:pPr>
            <a:endParaRPr lang="en-US" sz="1800" dirty="0">
              <a:latin typeface="Arial Narrow" panose="020B0606020202030204" pitchFamily="34" charset="0"/>
            </a:endParaRPr>
          </a:p>
        </p:txBody>
      </p:sp>
      <p:sp>
        <p:nvSpPr>
          <p:cNvPr id="10" name="Text Placeholder 9"/>
          <p:cNvSpPr>
            <a:spLocks noGrp="1"/>
          </p:cNvSpPr>
          <p:nvPr>
            <p:ph type="body" sz="quarter" idx="3"/>
          </p:nvPr>
        </p:nvSpPr>
        <p:spPr>
          <a:xfrm>
            <a:off x="7635951" y="1081768"/>
            <a:ext cx="3220962" cy="3683765"/>
          </a:xfrm>
        </p:spPr>
        <p:txBody>
          <a:bodyPr/>
          <a:lstStyle/>
          <a:p>
            <a:r>
              <a:rPr lang="en-US" sz="1200" dirty="0" smtClean="0">
                <a:latin typeface="Arial Narrow" panose="020B0606020202030204" pitchFamily="34" charset="0"/>
              </a:rPr>
              <a:t>Fig2 below: 1962 – 1992 seismicity of the 2</a:t>
            </a:r>
            <a:r>
              <a:rPr lang="en-US" sz="1200" baseline="30000" dirty="0" smtClean="0">
                <a:latin typeface="Arial Narrow" panose="020B0606020202030204" pitchFamily="34" charset="0"/>
              </a:rPr>
              <a:t>nd</a:t>
            </a:r>
            <a:r>
              <a:rPr lang="en-US" sz="1200" dirty="0" smtClean="0">
                <a:latin typeface="Arial Narrow" panose="020B0606020202030204" pitchFamily="34" charset="0"/>
              </a:rPr>
              <a:t> 30 period of time:</a:t>
            </a:r>
          </a:p>
          <a:p>
            <a:pPr marL="285750" indent="-285750">
              <a:buFontTx/>
              <a:buChar char="-"/>
            </a:pPr>
            <a:r>
              <a:rPr lang="en-US" sz="1200" b="0" dirty="0" smtClean="0">
                <a:latin typeface="Arial Narrow" panose="020B0606020202030204" pitchFamily="34" charset="0"/>
              </a:rPr>
              <a:t>The general occurrence of this time period shows most of the seismic activities were concentrated along San Cristobal Trench and New Hebrides Trench. Few earthquakes were detected at Isabel and Malaita which is in the Solomon Arc maybe  due to faults system in this area.</a:t>
            </a:r>
          </a:p>
          <a:p>
            <a:pPr marL="285750" indent="-285750">
              <a:buFontTx/>
              <a:buChar char="-"/>
            </a:pPr>
            <a:r>
              <a:rPr lang="en-US" sz="1200" b="0" dirty="0" smtClean="0">
                <a:latin typeface="Arial Narrow" panose="020B0606020202030204" pitchFamily="34" charset="0"/>
              </a:rPr>
              <a:t>The clusters of stress was released in between NW of Makira &amp; SE of Guadalcanal, Santa Cruz, SE Makira and Shortland Islands.</a:t>
            </a:r>
          </a:p>
          <a:p>
            <a:pPr marL="285750" indent="-285750">
              <a:buFontTx/>
              <a:buChar char="-"/>
            </a:pPr>
            <a:r>
              <a:rPr lang="en-US" sz="1200" b="0" dirty="0" smtClean="0">
                <a:latin typeface="Arial Narrow" panose="020B0606020202030204" pitchFamily="34" charset="0"/>
              </a:rPr>
              <a:t>This period of time had 20 potential risky earthquakes of 7.0</a:t>
            </a:r>
            <a:r>
              <a:rPr lang="en-US" sz="1200" b="0" dirty="0" smtClean="0">
                <a:latin typeface="Arial Narrow" panose="020B0606020202030204" pitchFamily="34" charset="0"/>
                <a:cs typeface="Arial" panose="020B0604020202020204" pitchFamily="34" charset="0"/>
              </a:rPr>
              <a:t>≥ magnitudes. Had a total of 109 seismic events detected with magnitude 6.0≥ with few damages for the1966, 1977, 1984 and 1991 events at location of epicenters.</a:t>
            </a:r>
            <a:r>
              <a:rPr lang="en-US" sz="1200" dirty="0" smtClean="0">
                <a:latin typeface="Arial Narrow" panose="020B0606020202030204" pitchFamily="34" charset="0"/>
                <a:cs typeface="Arial" panose="020B0604020202020204" pitchFamily="34" charset="0"/>
              </a:rPr>
              <a:t> </a:t>
            </a:r>
            <a:r>
              <a:rPr lang="en-US" sz="1200" b="0" dirty="0" smtClean="0">
                <a:latin typeface="Arial Narrow" panose="020B0606020202030204" pitchFamily="34" charset="0"/>
                <a:cs typeface="Arial" panose="020B0604020202020204" pitchFamily="34" charset="0"/>
              </a:rPr>
              <a:t>The </a:t>
            </a:r>
            <a:r>
              <a:rPr lang="en-US" sz="1200" b="0" dirty="0">
                <a:latin typeface="Arial Narrow" panose="020B0606020202030204" pitchFamily="34" charset="0"/>
                <a:cs typeface="Arial" panose="020B0604020202020204" pitchFamily="34" charset="0"/>
              </a:rPr>
              <a:t>seismic activities </a:t>
            </a:r>
            <a:r>
              <a:rPr lang="en-US" sz="1200" b="0" dirty="0" smtClean="0">
                <a:latin typeface="Arial Narrow" panose="020B0606020202030204" pitchFamily="34" charset="0"/>
                <a:cs typeface="Arial" panose="020B0604020202020204" pitchFamily="34" charset="0"/>
              </a:rPr>
              <a:t>occurred in this period of time releases a medium of risk of occurrence when compared with the other two period of 30 years.</a:t>
            </a:r>
            <a:endParaRPr lang="en-US" sz="1200" dirty="0" smtClean="0">
              <a:latin typeface="Arial Narrow" panose="020B0606020202030204" pitchFamily="34" charset="0"/>
            </a:endParaRPr>
          </a:p>
        </p:txBody>
      </p:sp>
      <p:pic>
        <p:nvPicPr>
          <p:cNvPr id="21" name="Content Placeholder 2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310348" y="4864064"/>
            <a:ext cx="3546565" cy="1993936"/>
          </a:xfrm>
        </p:spPr>
      </p:pic>
      <p:sp>
        <p:nvSpPr>
          <p:cNvPr id="19" name="TextBox 18"/>
          <p:cNvSpPr txBox="1"/>
          <p:nvPr/>
        </p:nvSpPr>
        <p:spPr>
          <a:xfrm>
            <a:off x="3764280" y="1272540"/>
            <a:ext cx="2525227" cy="369332"/>
          </a:xfrm>
          <a:prstGeom prst="rect">
            <a:avLst/>
          </a:prstGeom>
          <a:noFill/>
        </p:spPr>
        <p:txBody>
          <a:bodyPr wrap="square" rtlCol="0">
            <a:spAutoFit/>
          </a:bodyPr>
          <a:lstStyle/>
          <a:p>
            <a:endParaRPr lang="en-US" dirty="0"/>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1820" y="1093334"/>
            <a:ext cx="3708528" cy="2051279"/>
          </a:xfrm>
          <a:prstGeom prst="rect">
            <a:avLst/>
          </a:prstGeom>
        </p:spPr>
      </p:pic>
      <p:pic>
        <p:nvPicPr>
          <p:cNvPr id="24" name="Content Placeholder 23"/>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0" y="4864064"/>
            <a:ext cx="3577323" cy="1993936"/>
          </a:xfrm>
        </p:spPr>
      </p:pic>
      <p:sp>
        <p:nvSpPr>
          <p:cNvPr id="25" name="TextBox 24"/>
          <p:cNvSpPr txBox="1"/>
          <p:nvPr/>
        </p:nvSpPr>
        <p:spPr>
          <a:xfrm>
            <a:off x="3824188" y="3144613"/>
            <a:ext cx="3439412" cy="4247317"/>
          </a:xfrm>
          <a:prstGeom prst="rect">
            <a:avLst/>
          </a:prstGeom>
          <a:noFill/>
        </p:spPr>
        <p:txBody>
          <a:bodyPr wrap="square" rtlCol="0">
            <a:spAutoFit/>
          </a:bodyPr>
          <a:lstStyle/>
          <a:p>
            <a:r>
              <a:rPr lang="en-US" sz="1100" b="1" dirty="0" smtClean="0">
                <a:latin typeface="Arial Narrow" panose="020B0606020202030204" pitchFamily="34" charset="0"/>
              </a:rPr>
              <a:t>Fig3 above: The 3</a:t>
            </a:r>
            <a:r>
              <a:rPr lang="en-US" sz="1100" b="1" baseline="30000" dirty="0" smtClean="0">
                <a:latin typeface="Arial Narrow" panose="020B0606020202030204" pitchFamily="34" charset="0"/>
              </a:rPr>
              <a:t>rd</a:t>
            </a:r>
            <a:r>
              <a:rPr lang="en-US" sz="1100" b="1" dirty="0" smtClean="0">
                <a:latin typeface="Arial Narrow" panose="020B0606020202030204" pitchFamily="34" charset="0"/>
              </a:rPr>
              <a:t> Period of 30 years of seismicity from 1992 – 2022.</a:t>
            </a:r>
            <a:r>
              <a:rPr lang="en-US" sz="1100" dirty="0" smtClean="0">
                <a:latin typeface="Arial Narrow" panose="020B0606020202030204" pitchFamily="34" charset="0"/>
              </a:rPr>
              <a:t> </a:t>
            </a:r>
            <a:endParaRPr lang="en-US" sz="1000" dirty="0" smtClean="0">
              <a:latin typeface="Arial Narrow" panose="020B0606020202030204" pitchFamily="34" charset="0"/>
            </a:endParaRPr>
          </a:p>
          <a:p>
            <a:pPr marL="285750" indent="-285750">
              <a:buFont typeface="Arial" panose="020B0604020202020204" pitchFamily="34" charset="0"/>
              <a:buChar char="•"/>
            </a:pPr>
            <a:r>
              <a:rPr lang="en-US" sz="1000" dirty="0" smtClean="0">
                <a:latin typeface="Arial Narrow" panose="020B0606020202030204" pitchFamily="34" charset="0"/>
              </a:rPr>
              <a:t>The general occurrence for his period of time had high seismic activities displayed along the San Cristobal and New Hebrides to indicate the subduction of Pacific Plate beneath Indo-Australian Plate.</a:t>
            </a:r>
          </a:p>
          <a:p>
            <a:endParaRPr lang="en-US" sz="1000" dirty="0" smtClean="0">
              <a:latin typeface="Arial Narrow" panose="020B0606020202030204" pitchFamily="34" charset="0"/>
            </a:endParaRPr>
          </a:p>
          <a:p>
            <a:pPr marL="285750" indent="-285750">
              <a:buFont typeface="Arial" panose="020B0604020202020204" pitchFamily="34" charset="0"/>
              <a:buChar char="•"/>
            </a:pPr>
            <a:r>
              <a:rPr lang="en-US" sz="1000" dirty="0" smtClean="0">
                <a:latin typeface="Arial Narrow" panose="020B0606020202030204" pitchFamily="34" charset="0"/>
              </a:rPr>
              <a:t>Clusters of seismic events shows stress released at Santa Cruz at New Hebrides Trench, the islands on the Western Solomons, at NW Makira, NW Guadalcanal, SE Makira, Shortland islands and few at the North Solomon Trench and near Isabel and Malaita.</a:t>
            </a:r>
          </a:p>
          <a:p>
            <a:endParaRPr lang="en-US" sz="1000" dirty="0" smtClean="0">
              <a:latin typeface="Arial Narrow" panose="020B0606020202030204" pitchFamily="34" charset="0"/>
            </a:endParaRPr>
          </a:p>
          <a:p>
            <a:pPr marL="285750" indent="-285750">
              <a:buFont typeface="Arial" panose="020B0604020202020204" pitchFamily="34" charset="0"/>
              <a:buChar char="•"/>
            </a:pPr>
            <a:r>
              <a:rPr lang="en-US" sz="1000" dirty="0" smtClean="0">
                <a:latin typeface="Arial Narrow" panose="020B0606020202030204" pitchFamily="34" charset="0"/>
              </a:rPr>
              <a:t>The distribution of potential risky earthquakes had a total of 19 events with magnitude 7.0≥ and two 8.0 &amp; 8.1 events .two Tsunami events were generated at the Western Solomons by the 8.1Mag earthquake in 2007 and an 8.0Mag in Santa Cruz Islands in 2013 which both had taken lives and done destructions. </a:t>
            </a:r>
            <a:r>
              <a:rPr lang="en-US" sz="1000" dirty="0">
                <a:latin typeface="Arial Narrow" panose="020B0606020202030204" pitchFamily="34" charset="0"/>
              </a:rPr>
              <a:t>A</a:t>
            </a:r>
            <a:r>
              <a:rPr lang="en-US" sz="1000" dirty="0" smtClean="0">
                <a:latin typeface="Arial Narrow" panose="020B0606020202030204" pitchFamily="34" charset="0"/>
              </a:rPr>
              <a:t> total of 153 seismic events also had been detected for the events of 6.0≥Magnitude and 19 earthquakes of magnitude 7.0≥ had occurred in this period. There were some 7.0≥ &amp; 6.0≥ magnitudes of earthquakes that occurred and had causes damage as well thus indicated </a:t>
            </a:r>
            <a:r>
              <a:rPr lang="en-US" sz="1000" dirty="0">
                <a:latin typeface="Arial Narrow" panose="020B0606020202030204" pitchFamily="34" charset="0"/>
              </a:rPr>
              <a:t>a high risk of seismic activities taken </a:t>
            </a:r>
            <a:r>
              <a:rPr lang="en-US" sz="1000" dirty="0" smtClean="0">
                <a:latin typeface="Arial Narrow" panose="020B0606020202030204" pitchFamily="34" charset="0"/>
              </a:rPr>
              <a:t>place</a:t>
            </a:r>
            <a:r>
              <a:rPr lang="en-US" sz="1000" dirty="0">
                <a:latin typeface="Arial Narrow" panose="020B0606020202030204" pitchFamily="34" charset="0"/>
              </a:rPr>
              <a:t> during this time period</a:t>
            </a:r>
            <a:r>
              <a:rPr lang="en-US" sz="1000" dirty="0" smtClean="0">
                <a:latin typeface="Arial Narrow" panose="020B0606020202030204" pitchFamily="34" charset="0"/>
              </a:rPr>
              <a:t> . </a:t>
            </a:r>
          </a:p>
          <a:p>
            <a:endParaRPr lang="en-US" sz="1400" dirty="0" smtClean="0">
              <a:latin typeface="Arial Narrow" panose="020B0606020202030204" pitchFamily="34" charset="0"/>
            </a:endParaRPr>
          </a:p>
          <a:p>
            <a:r>
              <a:rPr lang="en-US" sz="1400" dirty="0" smtClean="0">
                <a:latin typeface="Arial Narrow" panose="020B0606020202030204" pitchFamily="34" charset="0"/>
              </a:rPr>
              <a:t> </a:t>
            </a:r>
            <a:endParaRPr lang="en-US" sz="1400" dirty="0">
              <a:latin typeface="Arial Narrow" panose="020B0606020202030204" pitchFamily="34" charset="0"/>
            </a:endParaRPr>
          </a:p>
        </p:txBody>
      </p:sp>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CONCLUSION</a:t>
            </a:r>
            <a:endParaRPr lang="x-none" sz="2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A836A705-5EC9-3E1C-3CCC-FFA836C95CEA}"/>
              </a:ext>
            </a:extLst>
          </p:cNvPr>
          <p:cNvSpPr txBox="1">
            <a:spLocks/>
          </p:cNvSpPr>
          <p:nvPr/>
        </p:nvSpPr>
        <p:spPr>
          <a:xfrm>
            <a:off x="11235098" y="99061"/>
            <a:ext cx="827362" cy="726562"/>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P5.3-851</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1235098" y="99061"/>
            <a:ext cx="827361" cy="998220"/>
          </a:xfrm>
          <a:prstGeom prst="rect">
            <a:avLst/>
          </a:prstGeom>
        </p:spPr>
      </p:pic>
      <p:sp>
        <p:nvSpPr>
          <p:cNvPr id="4" name="Title 3"/>
          <p:cNvSpPr>
            <a:spLocks noGrp="1"/>
          </p:cNvSpPr>
          <p:nvPr>
            <p:ph type="title"/>
          </p:nvPr>
        </p:nvSpPr>
        <p:spPr>
          <a:xfrm>
            <a:off x="4672965" y="4930708"/>
            <a:ext cx="6172200" cy="522357"/>
          </a:xfrm>
        </p:spPr>
        <p:txBody>
          <a:bodyPr/>
          <a:lstStyle/>
          <a:p>
            <a:r>
              <a:rPr lang="en-US" sz="1400" dirty="0" smtClean="0">
                <a:latin typeface="Arial Narrow" panose="020B0606020202030204" pitchFamily="34" charset="0"/>
              </a:rPr>
              <a:t>Fig4 above: shows the total number of seismic events with magnitude 6.0 and greater than from the time period of 1932 – 2022 for the past 90 years.</a:t>
            </a:r>
            <a:endParaRPr lang="en-US" sz="1400" dirty="0">
              <a:latin typeface="Arial Narrow" panose="020B0606020202030204" pitchFamily="34" charset="0"/>
            </a:endParaRP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2965" y="1562066"/>
            <a:ext cx="6172200" cy="3385377"/>
          </a:xfrm>
        </p:spPr>
      </p:pic>
      <p:sp>
        <p:nvSpPr>
          <p:cNvPr id="9" name="Text Placeholder 8"/>
          <p:cNvSpPr>
            <a:spLocks noGrp="1"/>
          </p:cNvSpPr>
          <p:nvPr>
            <p:ph type="body" sz="half" idx="2"/>
          </p:nvPr>
        </p:nvSpPr>
        <p:spPr>
          <a:xfrm>
            <a:off x="0" y="1097281"/>
            <a:ext cx="4414352" cy="5760720"/>
          </a:xfrm>
        </p:spPr>
        <p:txBody>
          <a:bodyPr/>
          <a:lstStyle/>
          <a:p>
            <a:pPr algn="just"/>
            <a:r>
              <a:rPr lang="en-US" sz="1250" dirty="0" smtClean="0">
                <a:latin typeface="Arial Narrow" panose="020B0606020202030204" pitchFamily="34" charset="0"/>
              </a:rPr>
              <a:t>Solomon Islands is located on one of the most seismic active zone in the region and around the world with 374 seismic events of magnitude 6.0≥ for the past 90 years. </a:t>
            </a:r>
          </a:p>
          <a:p>
            <a:pPr marL="285750" indent="-285750" algn="just">
              <a:buFont typeface="Wingdings" panose="05000000000000000000" pitchFamily="2" charset="2"/>
              <a:buChar char="§"/>
            </a:pPr>
            <a:r>
              <a:rPr lang="en-US" sz="1250" dirty="0" smtClean="0">
                <a:latin typeface="Arial Narrow" panose="020B0606020202030204" pitchFamily="34" charset="0"/>
              </a:rPr>
              <a:t>It’s seismicity was influenced by the interaction of the subduction of the Pacific Plate and the Indo-Australian Plate which show high concentration of seismic activities along the San Cristobal and New Hebrides Trench.</a:t>
            </a:r>
          </a:p>
          <a:p>
            <a:pPr marL="285750" indent="-285750" algn="just">
              <a:buFont typeface="Wingdings" panose="05000000000000000000" pitchFamily="2" charset="2"/>
              <a:buChar char="§"/>
            </a:pPr>
            <a:r>
              <a:rPr lang="en-US" sz="1250" dirty="0" smtClean="0">
                <a:latin typeface="Arial Narrow" panose="020B0606020202030204" pitchFamily="34" charset="0"/>
              </a:rPr>
              <a:t>The first 30 years of this study had low potential risk and seismic activities occurred during 1932-1962 when compared to the other two periods of time because of low number of damages done by the seismic activities that occurred during this time.</a:t>
            </a:r>
          </a:p>
          <a:p>
            <a:pPr marL="285750" indent="-285750" algn="just">
              <a:buFont typeface="Wingdings" panose="05000000000000000000" pitchFamily="2" charset="2"/>
              <a:buChar char="§"/>
            </a:pPr>
            <a:r>
              <a:rPr lang="en-US" sz="1250" dirty="0" smtClean="0">
                <a:latin typeface="Arial Narrow" panose="020B0606020202030204" pitchFamily="34" charset="0"/>
              </a:rPr>
              <a:t>The second set of 30 years of time periods is in 1962 - 1992 which is the 60 years time interval. </a:t>
            </a:r>
            <a:r>
              <a:rPr lang="en-US" sz="1250" dirty="0">
                <a:latin typeface="Arial Narrow" panose="020B0606020202030204" pitchFamily="34" charset="0"/>
              </a:rPr>
              <a:t>T</a:t>
            </a:r>
            <a:r>
              <a:rPr lang="en-US" sz="1250" dirty="0" smtClean="0">
                <a:latin typeface="Arial Narrow" panose="020B0606020202030204" pitchFamily="34" charset="0"/>
              </a:rPr>
              <a:t>he distribution of potential risky earthquake was at medium risk because of few damages it causes in 1966, 1977, 1984 &amp; 1991 for local tsunamis and landslides.</a:t>
            </a:r>
          </a:p>
          <a:p>
            <a:pPr marL="285750" indent="-285750" algn="just">
              <a:buFont typeface="Wingdings" panose="05000000000000000000" pitchFamily="2" charset="2"/>
              <a:buChar char="§"/>
            </a:pPr>
            <a:r>
              <a:rPr lang="en-US" sz="1250" dirty="0" smtClean="0">
                <a:latin typeface="Arial Narrow" panose="020B0606020202030204" pitchFamily="34" charset="0"/>
              </a:rPr>
              <a:t>The third set of 30 years was from 1992 – 2022 and it was the last set of the overall 90 years of the total time interval of the study of the seismic data for Magnitude 7.0≥. This period of time had a high risk of seismic events because it causes destruction to properties, the environment and taken lives like the 8.1mag earthquake in 2007 and the 8.0 mag earthquake 2013. There were some other seismic events of 7.0≥ magnitude earthquake and 6.0≥ magnitude that had also causes landslides and damage of properties.</a:t>
            </a:r>
          </a:p>
          <a:p>
            <a:pPr marL="285750" indent="-285750" algn="just">
              <a:buFont typeface="Wingdings" panose="05000000000000000000" pitchFamily="2" charset="2"/>
              <a:buChar char="§"/>
            </a:pPr>
            <a:r>
              <a:rPr lang="en-US" sz="1250" dirty="0" smtClean="0">
                <a:latin typeface="Arial Narrow" panose="020B0606020202030204" pitchFamily="34" charset="0"/>
              </a:rPr>
              <a:t>The new changes that took place was there were earthquakes with 6.0 magnitudes that had occurred in the North Solomon trench for this last 30 years of time period which was suggested to focus on thus it would be of great interest to make further study on and to investigates it’s occurrence.</a:t>
            </a:r>
            <a:r>
              <a:rPr lang="en-US" sz="1200" dirty="0" smtClean="0">
                <a:latin typeface="Arial Narrow" panose="020B0606020202030204" pitchFamily="34" charset="0"/>
              </a:rPr>
              <a:t>    </a:t>
            </a:r>
          </a:p>
          <a:p>
            <a:pPr marL="285750" indent="-285750">
              <a:buFont typeface="Wingdings" panose="05000000000000000000" pitchFamily="2" charset="2"/>
              <a:buChar char="§"/>
            </a:pPr>
            <a:endParaRPr lang="en-US" sz="1400" dirty="0">
              <a:latin typeface="Arial Narrow" panose="020B0606020202030204" pitchFamily="34" charset="0"/>
            </a:endParaRPr>
          </a:p>
        </p:txBody>
      </p:sp>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Reference</a:t>
            </a:r>
            <a:endParaRPr lang="x-none" sz="2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A836A705-5EC9-3E1C-3CCC-FFA836C95CEA}"/>
              </a:ext>
            </a:extLst>
          </p:cNvPr>
          <p:cNvSpPr txBox="1">
            <a:spLocks/>
          </p:cNvSpPr>
          <p:nvPr/>
        </p:nvSpPr>
        <p:spPr>
          <a:xfrm>
            <a:off x="11030771" y="112445"/>
            <a:ext cx="1007243" cy="1137235"/>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P5.3-851</a:t>
            </a:r>
          </a:p>
        </p:txBody>
      </p:sp>
      <p:sp>
        <p:nvSpPr>
          <p:cNvPr id="5" name="Title 1">
            <a:extLst>
              <a:ext uri="{FF2B5EF4-FFF2-40B4-BE49-F238E27FC236}">
                <a16:creationId xmlns=""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1030772" y="112445"/>
            <a:ext cx="1007242" cy="1215249"/>
          </a:xfrm>
          <a:prstGeom prst="rect">
            <a:avLst/>
          </a:prstGeom>
        </p:spPr>
      </p:pic>
      <p:sp>
        <p:nvSpPr>
          <p:cNvPr id="8" name="Content Placeholder 7"/>
          <p:cNvSpPr>
            <a:spLocks noGrp="1"/>
          </p:cNvSpPr>
          <p:nvPr>
            <p:ph idx="1"/>
          </p:nvPr>
        </p:nvSpPr>
        <p:spPr>
          <a:xfrm>
            <a:off x="967740" y="1101726"/>
            <a:ext cx="8191500" cy="5756273"/>
          </a:xfrm>
        </p:spPr>
        <p:txBody>
          <a:bodyPr/>
          <a:lstStyle/>
          <a:p>
            <a:pPr marL="0" indent="0" algn="just">
              <a:lnSpc>
                <a:spcPct val="100000"/>
              </a:lnSpc>
              <a:buNone/>
            </a:pPr>
            <a:r>
              <a:rPr lang="en-US" sz="1400" dirty="0">
                <a:latin typeface="Arial Narrow" panose="020B0606020202030204" pitchFamily="34" charset="0"/>
              </a:rPr>
              <a:t>Anon., n.d. General Aspect of Seismicity, Volcanicity and their related Disaster in the Solomons, </a:t>
            </a:r>
            <a:r>
              <a:rPr lang="en-US" sz="1400" dirty="0" err="1">
                <a:latin typeface="Arial Narrow" panose="020B0606020202030204" pitchFamily="34" charset="0"/>
              </a:rPr>
              <a:t>s.l.</a:t>
            </a:r>
            <a:r>
              <a:rPr lang="en-US" sz="1400" dirty="0">
                <a:latin typeface="Arial Narrow" panose="020B0606020202030204" pitchFamily="34" charset="0"/>
              </a:rPr>
              <a:t>: s.n</a:t>
            </a:r>
            <a:r>
              <a:rPr lang="en-US" sz="1400" dirty="0" smtClean="0">
                <a:latin typeface="Arial Narrow" panose="020B0606020202030204" pitchFamily="34" charset="0"/>
              </a:rPr>
              <a:t>.</a:t>
            </a:r>
            <a:endParaRPr lang="en-US" sz="1400" dirty="0">
              <a:latin typeface="Arial Narrow" panose="020B0606020202030204" pitchFamily="34" charset="0"/>
            </a:endParaRPr>
          </a:p>
          <a:p>
            <a:pPr marL="0" indent="0" algn="just">
              <a:lnSpc>
                <a:spcPct val="100000"/>
              </a:lnSpc>
              <a:buNone/>
            </a:pPr>
            <a:r>
              <a:rPr lang="en-US" sz="1400" dirty="0">
                <a:latin typeface="Arial Narrow" panose="020B0606020202030204" pitchFamily="34" charset="0"/>
              </a:rPr>
              <a:t>B Kelly and C </a:t>
            </a:r>
            <a:r>
              <a:rPr lang="en-US" sz="1400" dirty="0" err="1">
                <a:latin typeface="Arial Narrow" panose="020B0606020202030204" pitchFamily="34" charset="0"/>
              </a:rPr>
              <a:t>Qopoto</a:t>
            </a:r>
            <a:r>
              <a:rPr lang="en-US" sz="1400" dirty="0">
                <a:latin typeface="Arial Narrow" panose="020B0606020202030204" pitchFamily="34" charset="0"/>
              </a:rPr>
              <a:t>, n.d. Earthquakes, Volcanoes and Tsunamis in the Solomon Islands, Honiara, Solomon Islands: Water &amp; Mineral Resources Division</a:t>
            </a:r>
            <a:r>
              <a:rPr lang="en-US" sz="1400" dirty="0" smtClean="0">
                <a:latin typeface="Arial Narrow" panose="020B0606020202030204" pitchFamily="34" charset="0"/>
              </a:rPr>
              <a:t>.</a:t>
            </a:r>
            <a:endParaRPr lang="en-US" sz="1400" dirty="0">
              <a:latin typeface="Arial Narrow" panose="020B0606020202030204" pitchFamily="34" charset="0"/>
            </a:endParaRPr>
          </a:p>
          <a:p>
            <a:pPr marL="0" indent="0" algn="just">
              <a:lnSpc>
                <a:spcPct val="100000"/>
              </a:lnSpc>
              <a:buNone/>
            </a:pPr>
            <a:r>
              <a:rPr lang="en-US" sz="1400" dirty="0">
                <a:latin typeface="Arial Narrow" panose="020B0606020202030204" pitchFamily="34" charset="0"/>
              </a:rPr>
              <a:t>D.Tuni, n.d. The Guadalcanal Earthquake 1984, Honiara, Solomon Islands: Solomon Islands Geology Division</a:t>
            </a:r>
            <a:r>
              <a:rPr lang="en-US" sz="1400" dirty="0" smtClean="0">
                <a:latin typeface="Arial Narrow" panose="020B0606020202030204" pitchFamily="34" charset="0"/>
              </a:rPr>
              <a:t>.</a:t>
            </a:r>
            <a:endParaRPr lang="en-US" sz="1400" dirty="0">
              <a:latin typeface="Arial Narrow" panose="020B0606020202030204" pitchFamily="34" charset="0"/>
            </a:endParaRPr>
          </a:p>
          <a:p>
            <a:pPr marL="0" indent="0" algn="just">
              <a:lnSpc>
                <a:spcPct val="100000"/>
              </a:lnSpc>
              <a:buNone/>
            </a:pPr>
            <a:r>
              <a:rPr lang="en-US" sz="1400" dirty="0">
                <a:latin typeface="Arial Narrow" panose="020B0606020202030204" pitchFamily="34" charset="0"/>
              </a:rPr>
              <a:t>D.Tuni, n.d. Tsunamis in the Solomon Islands 1926 – 1982, Honiara: Solomon Islands Geology Division</a:t>
            </a:r>
            <a:r>
              <a:rPr lang="en-US" sz="1400" dirty="0" smtClean="0">
                <a:latin typeface="Arial Narrow" panose="020B0606020202030204" pitchFamily="34" charset="0"/>
              </a:rPr>
              <a:t>.</a:t>
            </a:r>
            <a:endParaRPr lang="en-US" sz="1400" dirty="0">
              <a:latin typeface="Arial Narrow" panose="020B0606020202030204" pitchFamily="34" charset="0"/>
            </a:endParaRPr>
          </a:p>
          <a:p>
            <a:pPr marL="0" indent="0" algn="just">
              <a:lnSpc>
                <a:spcPct val="100000"/>
              </a:lnSpc>
              <a:buNone/>
            </a:pPr>
            <a:r>
              <a:rPr lang="en-US" sz="1400" dirty="0" err="1">
                <a:latin typeface="Arial Narrow" panose="020B0606020202030204" pitchFamily="34" charset="0"/>
              </a:rPr>
              <a:t>Dauana</a:t>
            </a:r>
            <a:r>
              <a:rPr lang="en-US" sz="1400" dirty="0">
                <a:latin typeface="Arial Narrow" panose="020B0606020202030204" pitchFamily="34" charset="0"/>
              </a:rPr>
              <a:t>, B.K, n.d. A Comparison to Volcano Alignment along the Islands, University of Tokyo: JICA Individual Training Programme, Earthquake Research Institute</a:t>
            </a:r>
            <a:r>
              <a:rPr lang="en-US" sz="1400" dirty="0" smtClean="0">
                <a:latin typeface="Arial Narrow" panose="020B0606020202030204" pitchFamily="34" charset="0"/>
              </a:rPr>
              <a:t>.</a:t>
            </a:r>
            <a:r>
              <a:rPr lang="en-US" sz="1400" dirty="0">
                <a:latin typeface="Arial Narrow" panose="020B0606020202030204" pitchFamily="34" charset="0"/>
              </a:rPr>
              <a:t> </a:t>
            </a:r>
          </a:p>
          <a:p>
            <a:pPr marL="0" indent="0" algn="just">
              <a:lnSpc>
                <a:spcPct val="100000"/>
              </a:lnSpc>
              <a:buNone/>
            </a:pPr>
            <a:r>
              <a:rPr lang="en-US" sz="1400" dirty="0" err="1">
                <a:latin typeface="Arial Narrow" panose="020B0606020202030204" pitchFamily="34" charset="0"/>
              </a:rPr>
              <a:t>Dauana</a:t>
            </a:r>
            <a:r>
              <a:rPr lang="en-US" sz="1400" dirty="0">
                <a:latin typeface="Arial Narrow" panose="020B0606020202030204" pitchFamily="34" charset="0"/>
              </a:rPr>
              <a:t>, B. K., Country Report on the General Aspect of Seismological Observation in the Solomon Islands, Honiara, Solomon Islands: Seismological Section, Geology Division, Ministry of Energy Mines and Mineral Resources</a:t>
            </a:r>
            <a:r>
              <a:rPr lang="en-US" sz="1400" dirty="0" smtClean="0">
                <a:latin typeface="Arial Narrow" panose="020B0606020202030204" pitchFamily="34" charset="0"/>
              </a:rPr>
              <a:t>..</a:t>
            </a:r>
            <a:r>
              <a:rPr lang="en-US" sz="1400" dirty="0">
                <a:latin typeface="Arial Narrow" panose="020B0606020202030204" pitchFamily="34" charset="0"/>
              </a:rPr>
              <a:t> </a:t>
            </a:r>
          </a:p>
          <a:p>
            <a:pPr marL="0" indent="0" algn="just">
              <a:lnSpc>
                <a:spcPct val="100000"/>
              </a:lnSpc>
              <a:buNone/>
            </a:pPr>
            <a:r>
              <a:rPr lang="en-US" sz="1400" dirty="0">
                <a:latin typeface="Arial Narrow" panose="020B0606020202030204" pitchFamily="34" charset="0"/>
              </a:rPr>
              <a:t>J. W Arthurs B.A, M., 1979. Mineral Occurrences in the Solomon Islands, Honiara: Government Printer</a:t>
            </a:r>
            <a:r>
              <a:rPr lang="en-US" sz="1400" dirty="0" smtClean="0">
                <a:latin typeface="Arial Narrow" panose="020B0606020202030204" pitchFamily="34" charset="0"/>
              </a:rPr>
              <a:t>.</a:t>
            </a:r>
            <a:endParaRPr lang="en-US" sz="1400" dirty="0">
              <a:latin typeface="Arial Narrow" panose="020B0606020202030204" pitchFamily="34" charset="0"/>
            </a:endParaRPr>
          </a:p>
          <a:p>
            <a:pPr marL="0" indent="0" algn="just">
              <a:lnSpc>
                <a:spcPct val="100000"/>
              </a:lnSpc>
              <a:buNone/>
            </a:pPr>
            <a:r>
              <a:rPr lang="en-US" sz="1400" dirty="0">
                <a:latin typeface="Arial Narrow" panose="020B0606020202030204" pitchFamily="34" charset="0"/>
              </a:rPr>
              <a:t>Masanao, S., Kiyoshi, S., &amp; Takayuki, M. (2003). Microearthquake Seismicity in the Relation to Double Convergence around the Solomon Islands. Geophysical Journal International, 53(8), 691-698. </a:t>
            </a:r>
            <a:r>
              <a:rPr lang="en-US" sz="1400" dirty="0" smtClean="0">
                <a:latin typeface="Arial Narrow" panose="020B0606020202030204" pitchFamily="34" charset="0"/>
              </a:rPr>
              <a:t>DOI:</a:t>
            </a:r>
            <a:r>
              <a:rPr lang="en-US" sz="1400" u="sng" dirty="0" smtClean="0">
                <a:latin typeface="Arial Narrow" panose="020B0606020202030204" pitchFamily="34" charset="0"/>
                <a:hlinkClick r:id="rId3"/>
              </a:rPr>
              <a:t>10.1046/j.1365-246X.2003.01940.x</a:t>
            </a:r>
            <a:r>
              <a:rPr lang="en-US" sz="1400" dirty="0">
                <a:latin typeface="Arial Narrow" panose="020B0606020202030204" pitchFamily="34" charset="0"/>
              </a:rPr>
              <a:t> </a:t>
            </a:r>
          </a:p>
          <a:p>
            <a:pPr marL="0" indent="0" algn="just">
              <a:lnSpc>
                <a:spcPct val="100000"/>
              </a:lnSpc>
              <a:buNone/>
            </a:pPr>
            <a:r>
              <a:rPr lang="en-US" sz="1400" dirty="0">
                <a:latin typeface="Arial Narrow" panose="020B0606020202030204" pitchFamily="34" charset="0"/>
              </a:rPr>
              <a:t>Porahoa, K., n.d. Inception Report on Seismicity in Solomon Islands, Honiara, Solomon Islands: Seismological Station</a:t>
            </a:r>
            <a:r>
              <a:rPr lang="en-US" sz="1400" dirty="0" smtClean="0">
                <a:latin typeface="Arial Narrow" panose="020B0606020202030204" pitchFamily="34" charset="0"/>
              </a:rPr>
              <a:t>.</a:t>
            </a:r>
            <a:endParaRPr lang="en-US" sz="1400" dirty="0">
              <a:latin typeface="Arial Narrow" panose="020B0606020202030204" pitchFamily="34" charset="0"/>
            </a:endParaRPr>
          </a:p>
          <a:p>
            <a:pPr marL="0" indent="0" algn="just">
              <a:lnSpc>
                <a:spcPct val="100000"/>
              </a:lnSpc>
              <a:buNone/>
            </a:pPr>
            <a:r>
              <a:rPr lang="en-US" sz="1400" dirty="0">
                <a:latin typeface="Arial Narrow" panose="020B0606020202030204" pitchFamily="34" charset="0"/>
              </a:rPr>
              <a:t>Sylvain Todman &amp; David Nakedau, n.d. Installation Report, Geohazards Vanuatu: s.n</a:t>
            </a:r>
            <a:r>
              <a:rPr lang="en-US" sz="1400" dirty="0" smtClean="0">
                <a:latin typeface="Arial Narrow" panose="020B0606020202030204" pitchFamily="34" charset="0"/>
              </a:rPr>
              <a:t>.</a:t>
            </a:r>
            <a:endParaRPr lang="en-US" sz="1400" dirty="0">
              <a:latin typeface="Arial Narrow" panose="020B0606020202030204" pitchFamily="34" charset="0"/>
            </a:endParaRPr>
          </a:p>
          <a:p>
            <a:pPr marL="0" indent="0" algn="just">
              <a:lnSpc>
                <a:spcPct val="100000"/>
              </a:lnSpc>
              <a:buNone/>
            </a:pPr>
            <a:r>
              <a:rPr lang="en-US" sz="1400" dirty="0">
                <a:latin typeface="Arial Narrow" panose="020B0606020202030204" pitchFamily="34" charset="0"/>
              </a:rPr>
              <a:t>Thompson, R, n.d. Guadalcanal Earthquakes 1977, </a:t>
            </a:r>
            <a:r>
              <a:rPr lang="en-US" sz="1400" dirty="0" err="1">
                <a:latin typeface="Arial Narrow" panose="020B0606020202030204" pitchFamily="34" charset="0"/>
              </a:rPr>
              <a:t>s.l.</a:t>
            </a:r>
            <a:r>
              <a:rPr lang="en-US" sz="1400" dirty="0">
                <a:latin typeface="Arial Narrow" panose="020B0606020202030204" pitchFamily="34" charset="0"/>
              </a:rPr>
              <a:t>: s.n</a:t>
            </a:r>
            <a:r>
              <a:rPr lang="en-US" sz="1400" dirty="0" smtClean="0">
                <a:latin typeface="Arial Narrow" panose="020B0606020202030204" pitchFamily="34" charset="0"/>
              </a:rPr>
              <a:t>.</a:t>
            </a:r>
            <a:endParaRPr lang="en-US" sz="1400" dirty="0">
              <a:latin typeface="Arial Narrow" panose="020B0606020202030204" pitchFamily="34" charset="0"/>
            </a:endParaRPr>
          </a:p>
          <a:p>
            <a:pPr marL="0" indent="0" algn="just">
              <a:lnSpc>
                <a:spcPct val="100000"/>
              </a:lnSpc>
              <a:buNone/>
            </a:pPr>
            <a:r>
              <a:rPr lang="en-US" sz="1400" dirty="0">
                <a:latin typeface="Arial Narrow" panose="020B0606020202030204" pitchFamily="34" charset="0"/>
              </a:rPr>
              <a:t>T, T., 2002. Seismic Observation in the Solomon Islands Technical Report, Honiara, Solomon Islands: Ministry of Mines and Energy</a:t>
            </a:r>
            <a:r>
              <a:rPr lang="en-US" sz="1400" dirty="0" smtClean="0">
                <a:latin typeface="Arial Narrow" panose="020B0606020202030204" pitchFamily="34" charset="0"/>
              </a:rPr>
              <a:t>.</a:t>
            </a:r>
            <a:endParaRPr lang="en-US" sz="1400" dirty="0">
              <a:latin typeface="Arial Narrow" panose="020B0606020202030204" pitchFamily="34" charset="0"/>
            </a:endParaRPr>
          </a:p>
          <a:p>
            <a:pPr marL="0" indent="0" algn="just">
              <a:lnSpc>
                <a:spcPct val="100000"/>
              </a:lnSpc>
              <a:buNone/>
            </a:pPr>
            <a:r>
              <a:rPr lang="en-US" sz="1400" dirty="0">
                <a:latin typeface="Arial Narrow" panose="020B0606020202030204" pitchFamily="34" charset="0"/>
              </a:rPr>
              <a:t>Waokahi, B., 2014. Inception Report on the Seismicity of Solomon Islands, Honiara, Solomon Islands:  Seismology Section, Geology Division, Ministry of Mines, Energy and Rural Electrification.</a:t>
            </a:r>
          </a:p>
          <a:p>
            <a:pPr marL="0" indent="0">
              <a:buNone/>
            </a:pPr>
            <a:endParaRPr lang="en-US" sz="1400" dirty="0">
              <a:latin typeface="Arial Narrow" panose="020B0606020202030204" pitchFamily="34" charset="0"/>
            </a:endParaRPr>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smtClean="0">
                <a:solidFill>
                  <a:schemeClr val="bg1"/>
                </a:solidFill>
                <a:latin typeface="Arial" panose="020B0604020202020204" pitchFamily="34" charset="0"/>
                <a:cs typeface="Arial" panose="020B0604020202020204" pitchFamily="34" charset="0"/>
              </a:rPr>
              <a:t>Acknowledgement</a:t>
            </a:r>
            <a:endParaRPr lang="x-none" sz="20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 xmlns:a16="http://schemas.microsoft.com/office/drawing/2014/main" id="{A836A705-5EC9-3E1C-3CCC-FFA836C95CEA}"/>
              </a:ext>
            </a:extLst>
          </p:cNvPr>
          <p:cNvSpPr txBox="1">
            <a:spLocks/>
          </p:cNvSpPr>
          <p:nvPr/>
        </p:nvSpPr>
        <p:spPr>
          <a:xfrm>
            <a:off x="11300459" y="272465"/>
            <a:ext cx="638779" cy="559293"/>
          </a:xfrm>
          <a:prstGeom prst="rect">
            <a:avLst/>
          </a:prstGeom>
          <a:ln>
            <a:solidFill>
              <a:srgbClr val="FF0000"/>
            </a:solidFill>
          </a:ln>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x-none" sz="1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smtClean="0">
                <a:solidFill>
                  <a:schemeClr val="bg1"/>
                </a:solidFill>
                <a:latin typeface="Arial" panose="020B0604020202020204" pitchFamily="34" charset="0"/>
                <a:cs typeface="Arial" panose="020B0604020202020204" pitchFamily="34" charset="0"/>
              </a:rPr>
              <a:t>P5.3-851</a:t>
            </a:r>
            <a:endParaRPr lang="x-none" sz="2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1018990" y="118251"/>
            <a:ext cx="1007242" cy="1215249"/>
          </a:xfrm>
          <a:prstGeom prst="rect">
            <a:avLst/>
          </a:prstGeom>
        </p:spPr>
      </p:pic>
      <p:sp>
        <p:nvSpPr>
          <p:cNvPr id="8" name="Content Placeholder 7"/>
          <p:cNvSpPr>
            <a:spLocks noGrp="1"/>
          </p:cNvSpPr>
          <p:nvPr>
            <p:ph idx="1"/>
          </p:nvPr>
        </p:nvSpPr>
        <p:spPr>
          <a:xfrm>
            <a:off x="2053524" y="1101727"/>
            <a:ext cx="7098095" cy="5756273"/>
          </a:xfrm>
        </p:spPr>
        <p:txBody>
          <a:bodyPr/>
          <a:lstStyle/>
          <a:p>
            <a:pPr marL="0" indent="0" algn="ctr">
              <a:lnSpc>
                <a:spcPct val="100000"/>
              </a:lnSpc>
              <a:buNone/>
            </a:pPr>
            <a:r>
              <a:rPr lang="en-US" sz="2000" dirty="0">
                <a:latin typeface="Arial Narrow" panose="020B0606020202030204" pitchFamily="34" charset="0"/>
              </a:rPr>
              <a:t>First of </a:t>
            </a:r>
            <a:r>
              <a:rPr lang="en-US" sz="2000" dirty="0" smtClean="0">
                <a:latin typeface="Arial Narrow" panose="020B0606020202030204" pitchFamily="34" charset="0"/>
              </a:rPr>
              <a:t>all, </a:t>
            </a:r>
            <a:r>
              <a:rPr lang="en-US" sz="2000" dirty="0">
                <a:latin typeface="Arial Narrow" panose="020B0606020202030204" pitchFamily="34" charset="0"/>
              </a:rPr>
              <a:t>I would like to acknowledge the SnT2023 team to accept </a:t>
            </a:r>
            <a:r>
              <a:rPr lang="en-US" sz="2000" dirty="0">
                <a:latin typeface="Arial Narrow" panose="020B0606020202030204" pitchFamily="34" charset="0"/>
              </a:rPr>
              <a:t>my abstract </a:t>
            </a:r>
            <a:r>
              <a:rPr lang="en-US" sz="2000" dirty="0" smtClean="0">
                <a:latin typeface="Arial Narrow" panose="020B0606020202030204" pitchFamily="34" charset="0"/>
              </a:rPr>
              <a:t>and trusted </a:t>
            </a:r>
            <a:r>
              <a:rPr lang="en-US" sz="2000" dirty="0">
                <a:latin typeface="Arial Narrow" panose="020B0606020202030204" pitchFamily="34" charset="0"/>
              </a:rPr>
              <a:t>me</a:t>
            </a:r>
            <a:r>
              <a:rPr lang="en-US" sz="2000" dirty="0" smtClean="0">
                <a:latin typeface="Arial Narrow" panose="020B0606020202030204" pitchFamily="34" charset="0"/>
              </a:rPr>
              <a:t> to </a:t>
            </a:r>
            <a:r>
              <a:rPr lang="en-US" sz="2000" dirty="0">
                <a:latin typeface="Arial Narrow" panose="020B0606020202030204" pitchFamily="34" charset="0"/>
              </a:rPr>
              <a:t>attend this </a:t>
            </a:r>
            <a:r>
              <a:rPr lang="en-US" sz="2000" dirty="0" smtClean="0">
                <a:latin typeface="Arial Narrow" panose="020B0606020202030204" pitchFamily="34" charset="0"/>
              </a:rPr>
              <a:t>Scientific conference in </a:t>
            </a:r>
            <a:r>
              <a:rPr lang="en-US" sz="2000" dirty="0">
                <a:latin typeface="Arial Narrow" panose="020B0606020202030204" pitchFamily="34" charset="0"/>
              </a:rPr>
              <a:t>person. </a:t>
            </a:r>
            <a:r>
              <a:rPr lang="en-US" sz="2000" dirty="0" smtClean="0">
                <a:latin typeface="Arial Narrow" panose="020B0606020202030204" pitchFamily="34" charset="0"/>
              </a:rPr>
              <a:t>It is an honour for me to be present in person and represent my country.</a:t>
            </a:r>
            <a:endParaRPr lang="en-US" sz="2000" dirty="0">
              <a:latin typeface="Arial Narrow" panose="020B0606020202030204" pitchFamily="34" charset="0"/>
            </a:endParaRPr>
          </a:p>
          <a:p>
            <a:pPr marL="0" indent="0" algn="ctr">
              <a:lnSpc>
                <a:spcPct val="100000"/>
              </a:lnSpc>
              <a:buNone/>
            </a:pPr>
            <a:r>
              <a:rPr lang="en-US" sz="2000" dirty="0" smtClean="0">
                <a:latin typeface="Arial Narrow" panose="020B0606020202030204" pitchFamily="34" charset="0"/>
              </a:rPr>
              <a:t>Secondly, sincere </a:t>
            </a:r>
            <a:r>
              <a:rPr lang="en-US" sz="2000" dirty="0">
                <a:latin typeface="Arial Narrow" panose="020B0606020202030204" pitchFamily="34" charset="0"/>
              </a:rPr>
              <a:t>appreciation to the </a:t>
            </a:r>
            <a:r>
              <a:rPr lang="en-US" sz="2000" dirty="0" smtClean="0">
                <a:latin typeface="Arial Narrow" panose="020B0606020202030204" pitchFamily="34" charset="0"/>
              </a:rPr>
              <a:t>Heads </a:t>
            </a:r>
            <a:r>
              <a:rPr lang="en-US" sz="2000" dirty="0">
                <a:latin typeface="Arial Narrow" panose="020B0606020202030204" pitchFamily="34" charset="0"/>
              </a:rPr>
              <a:t>of my Section and Division to allow me </a:t>
            </a:r>
            <a:r>
              <a:rPr lang="en-US" sz="2000" dirty="0" smtClean="0">
                <a:latin typeface="Arial Narrow" panose="020B0606020202030204" pitchFamily="34" charset="0"/>
              </a:rPr>
              <a:t>to represent </a:t>
            </a:r>
            <a:r>
              <a:rPr lang="en-US" sz="2000" dirty="0">
                <a:latin typeface="Arial Narrow" panose="020B0606020202030204" pitchFamily="34" charset="0"/>
              </a:rPr>
              <a:t>my Ministry and country to showcase our country’s seismic activities occurrence </a:t>
            </a:r>
            <a:r>
              <a:rPr lang="en-US" sz="2000" dirty="0" smtClean="0">
                <a:latin typeface="Arial Narrow" panose="020B0606020202030204" pitchFamily="34" charset="0"/>
              </a:rPr>
              <a:t>which </a:t>
            </a:r>
            <a:r>
              <a:rPr lang="en-US" sz="2000" dirty="0">
                <a:latin typeface="Arial Narrow" panose="020B0606020202030204" pitchFamily="34" charset="0"/>
              </a:rPr>
              <a:t>is one of the seismic active zone in the Pacific region and the </a:t>
            </a:r>
            <a:r>
              <a:rPr lang="en-US" sz="2000" dirty="0" smtClean="0">
                <a:latin typeface="Arial Narrow" panose="020B0606020202030204" pitchFamily="34" charset="0"/>
              </a:rPr>
              <a:t>world </a:t>
            </a:r>
            <a:r>
              <a:rPr lang="en-US" sz="2000" dirty="0">
                <a:latin typeface="Arial Narrow" panose="020B0606020202030204" pitchFamily="34" charset="0"/>
              </a:rPr>
              <a:t>in this huge conference </a:t>
            </a:r>
            <a:r>
              <a:rPr lang="en-US" sz="2000" dirty="0" smtClean="0">
                <a:latin typeface="Arial Narrow" panose="020B0606020202030204" pitchFamily="34" charset="0"/>
              </a:rPr>
              <a:t>. </a:t>
            </a:r>
          </a:p>
          <a:p>
            <a:pPr marL="0" indent="0" algn="ctr">
              <a:lnSpc>
                <a:spcPct val="100000"/>
              </a:lnSpc>
              <a:buNone/>
            </a:pPr>
            <a:r>
              <a:rPr lang="en-US" sz="2000" dirty="0" smtClean="0">
                <a:latin typeface="Arial Narrow" panose="020B0606020202030204" pitchFamily="34" charset="0"/>
              </a:rPr>
              <a:t>And thirdly, </a:t>
            </a:r>
            <a:r>
              <a:rPr lang="en-US" sz="2000" dirty="0">
                <a:latin typeface="Arial Narrow" panose="020B0606020202030204" pitchFamily="34" charset="0"/>
              </a:rPr>
              <a:t>to my family for your </a:t>
            </a:r>
            <a:r>
              <a:rPr lang="en-US" sz="2000" dirty="0" smtClean="0">
                <a:latin typeface="Arial Narrow" panose="020B0606020202030204" pitchFamily="34" charset="0"/>
              </a:rPr>
              <a:t>understanding, support and allow me time </a:t>
            </a:r>
            <a:r>
              <a:rPr lang="en-US" sz="2000" dirty="0">
                <a:latin typeface="Arial Narrow" panose="020B0606020202030204" pitchFamily="34" charset="0"/>
              </a:rPr>
              <a:t>to spend </a:t>
            </a:r>
            <a:r>
              <a:rPr lang="en-US" sz="2000" dirty="0" smtClean="0">
                <a:latin typeface="Arial Narrow" panose="020B0606020202030204" pitchFamily="34" charset="0"/>
              </a:rPr>
              <a:t>on putting these </a:t>
            </a:r>
            <a:r>
              <a:rPr lang="en-US" sz="2000" dirty="0">
                <a:latin typeface="Arial Narrow" panose="020B0606020202030204" pitchFamily="34" charset="0"/>
              </a:rPr>
              <a:t>poster and </a:t>
            </a:r>
            <a:r>
              <a:rPr lang="en-US" sz="2000" dirty="0" smtClean="0">
                <a:latin typeface="Arial Narrow" panose="020B0606020202030204" pitchFamily="34" charset="0"/>
              </a:rPr>
              <a:t>presentation together. </a:t>
            </a:r>
          </a:p>
          <a:p>
            <a:pPr marL="0" indent="0" algn="ctr">
              <a:lnSpc>
                <a:spcPct val="100000"/>
              </a:lnSpc>
              <a:buNone/>
            </a:pPr>
            <a:r>
              <a:rPr lang="en-US" sz="2000" dirty="0" smtClean="0">
                <a:latin typeface="Arial Narrow" panose="020B0606020202030204" pitchFamily="34" charset="0"/>
              </a:rPr>
              <a:t>Lastly </a:t>
            </a:r>
            <a:r>
              <a:rPr lang="en-US" sz="2000" dirty="0">
                <a:latin typeface="Arial Narrow" panose="020B0606020202030204" pitchFamily="34" charset="0"/>
              </a:rPr>
              <a:t>to Papa God </a:t>
            </a:r>
            <a:r>
              <a:rPr lang="en-US" sz="2000" dirty="0" smtClean="0">
                <a:latin typeface="Arial Narrow" panose="020B0606020202030204" pitchFamily="34" charset="0"/>
              </a:rPr>
              <a:t>for the </a:t>
            </a:r>
            <a:r>
              <a:rPr lang="en-US" sz="2000" dirty="0">
                <a:latin typeface="Arial Narrow" panose="020B0606020202030204" pitchFamily="34" charset="0"/>
              </a:rPr>
              <a:t>blessings, guidance and protection and all the wisdom knowledge and </a:t>
            </a:r>
            <a:r>
              <a:rPr lang="en-US" sz="2000" dirty="0" smtClean="0">
                <a:latin typeface="Arial Narrow" panose="020B0606020202030204" pitchFamily="34" charset="0"/>
              </a:rPr>
              <a:t>understanding to produced and have done </a:t>
            </a:r>
            <a:r>
              <a:rPr lang="en-US" sz="2000" dirty="0">
                <a:latin typeface="Arial Narrow" panose="020B0606020202030204" pitchFamily="34" charset="0"/>
              </a:rPr>
              <a:t>all of these simple insights to make it possible </a:t>
            </a:r>
            <a:r>
              <a:rPr lang="en-US" sz="2000" dirty="0" smtClean="0">
                <a:latin typeface="Arial Narrow" panose="020B0606020202030204" pitchFamily="34" charset="0"/>
              </a:rPr>
              <a:t>to attend </a:t>
            </a:r>
            <a:r>
              <a:rPr lang="en-US" sz="2000" dirty="0">
                <a:latin typeface="Arial Narrow" panose="020B0606020202030204" pitchFamily="34" charset="0"/>
              </a:rPr>
              <a:t>SnT2023 Conference. </a:t>
            </a:r>
            <a:endParaRPr lang="en-US" sz="2000" dirty="0" smtClean="0">
              <a:latin typeface="Arial Narrow" panose="020B0606020202030204" pitchFamily="34" charset="0"/>
            </a:endParaRPr>
          </a:p>
          <a:p>
            <a:pPr marL="0" indent="0" algn="ctr">
              <a:lnSpc>
                <a:spcPct val="100000"/>
              </a:lnSpc>
              <a:buNone/>
            </a:pPr>
            <a:r>
              <a:rPr lang="en-US" sz="2000" dirty="0" smtClean="0">
                <a:latin typeface="Arial Narrow" panose="020B0606020202030204" pitchFamily="34" charset="0"/>
              </a:rPr>
              <a:t>Thank you Thank you so much</a:t>
            </a:r>
          </a:p>
          <a:p>
            <a:pPr marL="0" indent="0" algn="ctr">
              <a:lnSpc>
                <a:spcPct val="100000"/>
              </a:lnSpc>
              <a:buNone/>
            </a:pPr>
            <a:r>
              <a:rPr lang="en-US" sz="2000" dirty="0" smtClean="0">
                <a:latin typeface="Arial Narrow" panose="020B0606020202030204" pitchFamily="34" charset="0"/>
              </a:rPr>
              <a:t>And  tagio </a:t>
            </a:r>
            <a:r>
              <a:rPr lang="en-US" sz="2000" dirty="0" err="1" smtClean="0">
                <a:latin typeface="Arial Narrow" panose="020B0606020202030204" pitchFamily="34" charset="0"/>
              </a:rPr>
              <a:t>tagio</a:t>
            </a:r>
            <a:r>
              <a:rPr lang="en-US" sz="2000" dirty="0" smtClean="0">
                <a:latin typeface="Arial Narrow" panose="020B0606020202030204" pitchFamily="34" charset="0"/>
              </a:rPr>
              <a:t> tumas</a:t>
            </a:r>
          </a:p>
          <a:p>
            <a:pPr marL="0" indent="0" algn="ctr">
              <a:lnSpc>
                <a:spcPct val="100000"/>
              </a:lnSpc>
              <a:buNone/>
            </a:pPr>
            <a:r>
              <a:rPr lang="en-US" sz="2000" dirty="0" smtClean="0">
                <a:latin typeface="Arial Narrow" panose="020B0606020202030204" pitchFamily="34" charset="0"/>
              </a:rPr>
              <a:t>From Solomon Islands Participant</a:t>
            </a:r>
            <a:endParaRPr lang="en-US" sz="2000" dirty="0">
              <a:latin typeface="Arial Narrow" panose="020B0606020202030204" pitchFamily="34" charset="0"/>
            </a:endParaRPr>
          </a:p>
          <a:p>
            <a:pPr marL="0" indent="0">
              <a:buNone/>
            </a:pPr>
            <a:endParaRPr lang="en-US" dirty="0"/>
          </a:p>
        </p:txBody>
      </p:sp>
    </p:spTree>
    <p:extLst>
      <p:ext uri="{BB962C8B-B14F-4D97-AF65-F5344CB8AC3E}">
        <p14:creationId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3696</TotalTime>
  <Words>1843</Words>
  <Application>Microsoft Office PowerPoint</Application>
  <PresentationFormat>Widescreen</PresentationFormat>
  <Paragraphs>96</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Arial Narrow</vt:lpstr>
      <vt:lpstr>Calibri</vt:lpstr>
      <vt:lpstr>Calibri Light</vt:lpstr>
      <vt:lpstr>Wingdings</vt:lpstr>
      <vt:lpstr>Custom Design</vt:lpstr>
      <vt:lpstr>Office Theme</vt:lpstr>
      <vt:lpstr>PowerPoint Presentation</vt:lpstr>
      <vt:lpstr>The tectonic map of Solomon  Islands displayed with  the Solomon Arc/block. Shown the Ontong Java Plateau to be situated on the north of the Vitiaz trench and the San Cristobal and New Hebrides Trench on the southern trench.</vt:lpstr>
      <vt:lpstr>PowerPoint Presentation</vt:lpstr>
      <vt:lpstr>PowerPoint Presentation</vt:lpstr>
      <vt:lpstr>Fig4 above: shows the total number of seismic events with magnitude 6.0 and greater than from the time period of 1932 – 2022 for the past 90 years.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seismology #3</cp:lastModifiedBy>
  <cp:revision>108</cp:revision>
  <dcterms:created xsi:type="dcterms:W3CDTF">2023-04-18T13:25:54Z</dcterms:created>
  <dcterms:modified xsi:type="dcterms:W3CDTF">2023-06-16T07:07:54Z</dcterms:modified>
</cp:coreProperties>
</file>