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3837" autoAdjust="0"/>
  </p:normalViewPr>
  <p:slideViewPr>
    <p:cSldViewPr snapToGrid="0">
      <p:cViewPr varScale="1">
        <p:scale>
          <a:sx n="63" d="100"/>
          <a:sy n="63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B4399-B02C-496C-A2F7-714B3BD3DD8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541E32-E12F-4E68-848F-875E1700D2C0}">
      <dgm:prSet custT="1"/>
      <dgm:spPr/>
      <dgm:t>
        <a:bodyPr/>
        <a:lstStyle/>
        <a:p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1996 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Signature Treaty 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3279D-A8B9-497D-92A6-EFF911331794}" type="parTrans" cxnId="{B26EC709-F3E5-4494-A57C-59DDDFAD50A1}">
      <dgm:prSet/>
      <dgm:spPr/>
      <dgm:t>
        <a:bodyPr/>
        <a:lstStyle/>
        <a:p>
          <a:endParaRPr lang="en-US" sz="1800"/>
        </a:p>
      </dgm:t>
    </dgm:pt>
    <dgm:pt modelId="{F21ED4C2-D40D-41CF-B083-27BF69C4EF94}" type="sibTrans" cxnId="{B26EC709-F3E5-4494-A57C-59DDDFAD50A1}">
      <dgm:prSet custT="1"/>
      <dgm:spPr/>
      <dgm:t>
        <a:bodyPr/>
        <a:lstStyle/>
        <a:p>
          <a:endParaRPr lang="en-US" sz="1800"/>
        </a:p>
      </dgm:t>
    </dgm:pt>
    <dgm:pt modelId="{9C51979F-713E-43A9-B476-D19106E00290}">
      <dgm:prSet custT="1"/>
      <dgm:spPr/>
      <dgm:t>
        <a:bodyPr/>
        <a:lstStyle/>
        <a:p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1998 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Ratification Treaty 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84DB23-EF11-4D24-9223-71557224F9A8}" type="parTrans" cxnId="{0DC744F0-5CD9-44E8-8E38-56A95FC4D540}">
      <dgm:prSet/>
      <dgm:spPr/>
      <dgm:t>
        <a:bodyPr/>
        <a:lstStyle/>
        <a:p>
          <a:endParaRPr lang="en-US" sz="1800"/>
        </a:p>
      </dgm:t>
    </dgm:pt>
    <dgm:pt modelId="{10AEE349-BEF4-4732-8865-405F1DBA1FBE}" type="sibTrans" cxnId="{0DC744F0-5CD9-44E8-8E38-56A95FC4D540}">
      <dgm:prSet custT="1"/>
      <dgm:spPr/>
      <dgm:t>
        <a:bodyPr/>
        <a:lstStyle/>
        <a:p>
          <a:endParaRPr lang="en-US" sz="1800"/>
        </a:p>
      </dgm:t>
    </dgm:pt>
    <dgm:pt modelId="{548590C3-F182-4FF7-8880-F58F10410D7D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1999 S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igned the Facility Agreement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74810-977A-4967-B204-49FE28BBF0C1}" type="parTrans" cxnId="{B0DC8F76-C437-421A-977B-74DFF7DB9728}">
      <dgm:prSet/>
      <dgm:spPr/>
      <dgm:t>
        <a:bodyPr/>
        <a:lstStyle/>
        <a:p>
          <a:endParaRPr lang="en-US" sz="1800"/>
        </a:p>
      </dgm:t>
    </dgm:pt>
    <dgm:pt modelId="{26CF5090-62BF-497B-A0C8-092D101EA333}" type="sibTrans" cxnId="{B0DC8F76-C437-421A-977B-74DFF7DB9728}">
      <dgm:prSet custT="1"/>
      <dgm:spPr/>
      <dgm:t>
        <a:bodyPr/>
        <a:lstStyle/>
        <a:p>
          <a:endParaRPr lang="en-US" sz="1800"/>
        </a:p>
      </dgm:t>
    </dgm:pt>
    <dgm:pt modelId="{1C8F53F0-476C-4F70-83C6-67C69205A46B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2010 Jordan NDC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2494C-E657-40F4-B192-BC4F92763451}" type="parTrans" cxnId="{C43DBB25-E3E8-46F2-B585-0D5AA2A70561}">
      <dgm:prSet/>
      <dgm:spPr/>
      <dgm:t>
        <a:bodyPr/>
        <a:lstStyle/>
        <a:p>
          <a:endParaRPr lang="en-US" sz="1800"/>
        </a:p>
      </dgm:t>
    </dgm:pt>
    <dgm:pt modelId="{B50BC206-DABD-40C4-94B3-A02D2E542AA3}" type="sibTrans" cxnId="{C43DBB25-E3E8-46F2-B585-0D5AA2A70561}">
      <dgm:prSet/>
      <dgm:spPr/>
      <dgm:t>
        <a:bodyPr/>
        <a:lstStyle/>
        <a:p>
          <a:endParaRPr lang="en-US" sz="1800"/>
        </a:p>
      </dgm:t>
    </dgm:pt>
    <dgm:pt modelId="{75B379B5-35CF-4D08-B64A-EC68BC1DEEC4}" type="pres">
      <dgm:prSet presAssocID="{7DDB4399-B02C-496C-A2F7-714B3BD3DD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016BF-1137-411E-AC96-58135B12451F}" type="pres">
      <dgm:prSet presAssocID="{7DDB4399-B02C-496C-A2F7-714B3BD3DD89}" presName="dummyMaxCanvas" presStyleCnt="0">
        <dgm:presLayoutVars/>
      </dgm:prSet>
      <dgm:spPr/>
    </dgm:pt>
    <dgm:pt modelId="{7A4E7270-4C15-494C-BF79-B9A73BEBDF67}" type="pres">
      <dgm:prSet presAssocID="{7DDB4399-B02C-496C-A2F7-714B3BD3DD8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9C3A0-0192-4791-A13B-FC73F4A73962}" type="pres">
      <dgm:prSet presAssocID="{7DDB4399-B02C-496C-A2F7-714B3BD3DD8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355DA-151F-4A91-9DCE-0968F5F23297}" type="pres">
      <dgm:prSet presAssocID="{7DDB4399-B02C-496C-A2F7-714B3BD3DD8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BA6A1-8DC2-4A0A-97BA-065DFD8565A4}" type="pres">
      <dgm:prSet presAssocID="{7DDB4399-B02C-496C-A2F7-714B3BD3DD8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52D49-331D-44E0-9ABA-52F9E94E7327}" type="pres">
      <dgm:prSet presAssocID="{7DDB4399-B02C-496C-A2F7-714B3BD3DD8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02E15-339E-4710-BC94-9A71BAD4A75C}" type="pres">
      <dgm:prSet presAssocID="{7DDB4399-B02C-496C-A2F7-714B3BD3DD8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BFEFF-8303-4C3B-BC2F-ABC1EDB9919E}" type="pres">
      <dgm:prSet presAssocID="{7DDB4399-B02C-496C-A2F7-714B3BD3DD8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CFBE-72C2-46C4-8CCA-8691E68D4E55}" type="pres">
      <dgm:prSet presAssocID="{7DDB4399-B02C-496C-A2F7-714B3BD3DD8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EACA-00F7-485B-9A6B-B8323BBE84D4}" type="pres">
      <dgm:prSet presAssocID="{7DDB4399-B02C-496C-A2F7-714B3BD3DD8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73FD1-9985-40AA-8D89-100360A49CEC}" type="pres">
      <dgm:prSet presAssocID="{7DDB4399-B02C-496C-A2F7-714B3BD3DD8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46269-CAFA-4246-A50C-9914D5DDB111}" type="pres">
      <dgm:prSet presAssocID="{7DDB4399-B02C-496C-A2F7-714B3BD3DD8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A12ED-614B-42DD-9414-5FCBF273BB69}" type="presOf" srcId="{1C8F53F0-476C-4F70-83C6-67C69205A46B}" destId="{B6DBA6A1-8DC2-4A0A-97BA-065DFD8565A4}" srcOrd="0" destOrd="0" presId="urn:microsoft.com/office/officeart/2005/8/layout/vProcess5"/>
    <dgm:cxn modelId="{B26EC709-F3E5-4494-A57C-59DDDFAD50A1}" srcId="{7DDB4399-B02C-496C-A2F7-714B3BD3DD89}" destId="{BC541E32-E12F-4E68-848F-875E1700D2C0}" srcOrd="0" destOrd="0" parTransId="{A4D3279D-A8B9-497D-92A6-EFF911331794}" sibTransId="{F21ED4C2-D40D-41CF-B083-27BF69C4EF94}"/>
    <dgm:cxn modelId="{844F6EC8-7203-40F3-9D29-8F7D41AE3611}" type="presOf" srcId="{1C8F53F0-476C-4F70-83C6-67C69205A46B}" destId="{1F246269-CAFA-4246-A50C-9914D5DDB111}" srcOrd="1" destOrd="0" presId="urn:microsoft.com/office/officeart/2005/8/layout/vProcess5"/>
    <dgm:cxn modelId="{04F837C4-D458-4BF7-AAAC-89DD8181F4C9}" type="presOf" srcId="{9C51979F-713E-43A9-B476-D19106E00290}" destId="{C9F9EACA-00F7-485B-9A6B-B8323BBE84D4}" srcOrd="1" destOrd="0" presId="urn:microsoft.com/office/officeart/2005/8/layout/vProcess5"/>
    <dgm:cxn modelId="{C43DBB25-E3E8-46F2-B585-0D5AA2A70561}" srcId="{7DDB4399-B02C-496C-A2F7-714B3BD3DD89}" destId="{1C8F53F0-476C-4F70-83C6-67C69205A46B}" srcOrd="3" destOrd="0" parTransId="{9A02494C-E657-40F4-B192-BC4F92763451}" sibTransId="{B50BC206-DABD-40C4-94B3-A02D2E542AA3}"/>
    <dgm:cxn modelId="{5FAA3476-80B7-4884-A28A-C2DD77B36ACD}" type="presOf" srcId="{548590C3-F182-4FF7-8880-F58F10410D7D}" destId="{38673FD1-9985-40AA-8D89-100360A49CEC}" srcOrd="1" destOrd="0" presId="urn:microsoft.com/office/officeart/2005/8/layout/vProcess5"/>
    <dgm:cxn modelId="{0CE82753-504E-4469-A84C-1E5C3A390C40}" type="presOf" srcId="{7DDB4399-B02C-496C-A2F7-714B3BD3DD89}" destId="{75B379B5-35CF-4D08-B64A-EC68BC1DEEC4}" srcOrd="0" destOrd="0" presId="urn:microsoft.com/office/officeart/2005/8/layout/vProcess5"/>
    <dgm:cxn modelId="{CE5D91D3-68C3-4691-9AAA-78FB77B2E306}" type="presOf" srcId="{BC541E32-E12F-4E68-848F-875E1700D2C0}" destId="{CAEECFBE-72C2-46C4-8CCA-8691E68D4E55}" srcOrd="1" destOrd="0" presId="urn:microsoft.com/office/officeart/2005/8/layout/vProcess5"/>
    <dgm:cxn modelId="{0DC744F0-5CD9-44E8-8E38-56A95FC4D540}" srcId="{7DDB4399-B02C-496C-A2F7-714B3BD3DD89}" destId="{9C51979F-713E-43A9-B476-D19106E00290}" srcOrd="1" destOrd="0" parTransId="{7284DB23-EF11-4D24-9223-71557224F9A8}" sibTransId="{10AEE349-BEF4-4732-8865-405F1DBA1FBE}"/>
    <dgm:cxn modelId="{09EE9686-6DB5-46E0-8536-C47A270A363F}" type="presOf" srcId="{BC541E32-E12F-4E68-848F-875E1700D2C0}" destId="{7A4E7270-4C15-494C-BF79-B9A73BEBDF67}" srcOrd="0" destOrd="0" presId="urn:microsoft.com/office/officeart/2005/8/layout/vProcess5"/>
    <dgm:cxn modelId="{91351F06-97A5-4C2B-AB5A-5728658A8D6D}" type="presOf" srcId="{548590C3-F182-4FF7-8880-F58F10410D7D}" destId="{29A355DA-151F-4A91-9DCE-0968F5F23297}" srcOrd="0" destOrd="0" presId="urn:microsoft.com/office/officeart/2005/8/layout/vProcess5"/>
    <dgm:cxn modelId="{F0C898A3-BF51-45A5-88A0-E76A97FA485E}" type="presOf" srcId="{10AEE349-BEF4-4732-8865-405F1DBA1FBE}" destId="{A6702E15-339E-4710-BC94-9A71BAD4A75C}" srcOrd="0" destOrd="0" presId="urn:microsoft.com/office/officeart/2005/8/layout/vProcess5"/>
    <dgm:cxn modelId="{96F7C77E-2329-4528-B410-1636EB256FBD}" type="presOf" srcId="{26CF5090-62BF-497B-A0C8-092D101EA333}" destId="{DBBBFEFF-8303-4C3B-BC2F-ABC1EDB9919E}" srcOrd="0" destOrd="0" presId="urn:microsoft.com/office/officeart/2005/8/layout/vProcess5"/>
    <dgm:cxn modelId="{B0DC8F76-C437-421A-977B-74DFF7DB9728}" srcId="{7DDB4399-B02C-496C-A2F7-714B3BD3DD89}" destId="{548590C3-F182-4FF7-8880-F58F10410D7D}" srcOrd="2" destOrd="0" parTransId="{D7974810-977A-4967-B204-49FE28BBF0C1}" sibTransId="{26CF5090-62BF-497B-A0C8-092D101EA333}"/>
    <dgm:cxn modelId="{9E113EC3-FAB7-4BD1-9604-89D3E4AC7355}" type="presOf" srcId="{9C51979F-713E-43A9-B476-D19106E00290}" destId="{A1B9C3A0-0192-4791-A13B-FC73F4A73962}" srcOrd="0" destOrd="0" presId="urn:microsoft.com/office/officeart/2005/8/layout/vProcess5"/>
    <dgm:cxn modelId="{F1262D8D-A6E2-4D63-B90A-C1E368A83840}" type="presOf" srcId="{F21ED4C2-D40D-41CF-B083-27BF69C4EF94}" destId="{86F52D49-331D-44E0-9ABA-52F9E94E7327}" srcOrd="0" destOrd="0" presId="urn:microsoft.com/office/officeart/2005/8/layout/vProcess5"/>
    <dgm:cxn modelId="{B0B65EEA-D5B0-41AF-BAF8-BC1AF8680929}" type="presParOf" srcId="{75B379B5-35CF-4D08-B64A-EC68BC1DEEC4}" destId="{081016BF-1137-411E-AC96-58135B12451F}" srcOrd="0" destOrd="0" presId="urn:microsoft.com/office/officeart/2005/8/layout/vProcess5"/>
    <dgm:cxn modelId="{F7FEF894-71BE-4FD0-B682-4FC2C4BF1722}" type="presParOf" srcId="{75B379B5-35CF-4D08-B64A-EC68BC1DEEC4}" destId="{7A4E7270-4C15-494C-BF79-B9A73BEBDF67}" srcOrd="1" destOrd="0" presId="urn:microsoft.com/office/officeart/2005/8/layout/vProcess5"/>
    <dgm:cxn modelId="{FE2E7573-319D-4B91-87FD-38D23109F5AE}" type="presParOf" srcId="{75B379B5-35CF-4D08-B64A-EC68BC1DEEC4}" destId="{A1B9C3A0-0192-4791-A13B-FC73F4A73962}" srcOrd="2" destOrd="0" presId="urn:microsoft.com/office/officeart/2005/8/layout/vProcess5"/>
    <dgm:cxn modelId="{7A9B72A1-1E3B-4593-9DBE-28BFD8E2AC1F}" type="presParOf" srcId="{75B379B5-35CF-4D08-B64A-EC68BC1DEEC4}" destId="{29A355DA-151F-4A91-9DCE-0968F5F23297}" srcOrd="3" destOrd="0" presId="urn:microsoft.com/office/officeart/2005/8/layout/vProcess5"/>
    <dgm:cxn modelId="{86AED4CF-7FFC-4924-BABD-0793DE9EB765}" type="presParOf" srcId="{75B379B5-35CF-4D08-B64A-EC68BC1DEEC4}" destId="{B6DBA6A1-8DC2-4A0A-97BA-065DFD8565A4}" srcOrd="4" destOrd="0" presId="urn:microsoft.com/office/officeart/2005/8/layout/vProcess5"/>
    <dgm:cxn modelId="{2EEC55DB-1797-4888-8F77-1E645975679A}" type="presParOf" srcId="{75B379B5-35CF-4D08-B64A-EC68BC1DEEC4}" destId="{86F52D49-331D-44E0-9ABA-52F9E94E7327}" srcOrd="5" destOrd="0" presId="urn:microsoft.com/office/officeart/2005/8/layout/vProcess5"/>
    <dgm:cxn modelId="{50B770E8-C75A-49CC-8BA8-6DC848203092}" type="presParOf" srcId="{75B379B5-35CF-4D08-B64A-EC68BC1DEEC4}" destId="{A6702E15-339E-4710-BC94-9A71BAD4A75C}" srcOrd="6" destOrd="0" presId="urn:microsoft.com/office/officeart/2005/8/layout/vProcess5"/>
    <dgm:cxn modelId="{3B07A06C-7F27-4431-BECC-13C5140A355A}" type="presParOf" srcId="{75B379B5-35CF-4D08-B64A-EC68BC1DEEC4}" destId="{DBBBFEFF-8303-4C3B-BC2F-ABC1EDB9919E}" srcOrd="7" destOrd="0" presId="urn:microsoft.com/office/officeart/2005/8/layout/vProcess5"/>
    <dgm:cxn modelId="{A2856141-A3E8-4775-9AB5-2AC0A4D5D20C}" type="presParOf" srcId="{75B379B5-35CF-4D08-B64A-EC68BC1DEEC4}" destId="{CAEECFBE-72C2-46C4-8CCA-8691E68D4E55}" srcOrd="8" destOrd="0" presId="urn:microsoft.com/office/officeart/2005/8/layout/vProcess5"/>
    <dgm:cxn modelId="{46138460-0BCD-445F-9A16-E6079F07C39D}" type="presParOf" srcId="{75B379B5-35CF-4D08-B64A-EC68BC1DEEC4}" destId="{C9F9EACA-00F7-485B-9A6B-B8323BBE84D4}" srcOrd="9" destOrd="0" presId="urn:microsoft.com/office/officeart/2005/8/layout/vProcess5"/>
    <dgm:cxn modelId="{713F43FE-CB58-4CF1-909C-2B3B4122DC95}" type="presParOf" srcId="{75B379B5-35CF-4D08-B64A-EC68BC1DEEC4}" destId="{38673FD1-9985-40AA-8D89-100360A49CEC}" srcOrd="10" destOrd="0" presId="urn:microsoft.com/office/officeart/2005/8/layout/vProcess5"/>
    <dgm:cxn modelId="{984CDBED-CFC2-4D10-BC01-D172DD47BCE8}" type="presParOf" srcId="{75B379B5-35CF-4D08-B64A-EC68BC1DEEC4}" destId="{1F246269-CAFA-4246-A50C-9914D5DDB1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E7270-4C15-494C-BF79-B9A73BEBDF67}">
      <dsp:nvSpPr>
        <dsp:cNvPr id="0" name=""/>
        <dsp:cNvSpPr/>
      </dsp:nvSpPr>
      <dsp:spPr>
        <a:xfrm>
          <a:off x="0" y="0"/>
          <a:ext cx="3110807" cy="6066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1996 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Signature Treaty 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68" y="17768"/>
        <a:ext cx="2404914" cy="571121"/>
      </dsp:txXfrm>
    </dsp:sp>
    <dsp:sp modelId="{A1B9C3A0-0192-4791-A13B-FC73F4A73962}">
      <dsp:nvSpPr>
        <dsp:cNvPr id="0" name=""/>
        <dsp:cNvSpPr/>
      </dsp:nvSpPr>
      <dsp:spPr>
        <a:xfrm>
          <a:off x="260530" y="716958"/>
          <a:ext cx="3110807" cy="60665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1998 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Ratification Treaty 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298" y="734726"/>
        <a:ext cx="2420413" cy="571121"/>
      </dsp:txXfrm>
    </dsp:sp>
    <dsp:sp modelId="{29A355DA-151F-4A91-9DCE-0968F5F23297}">
      <dsp:nvSpPr>
        <dsp:cNvPr id="0" name=""/>
        <dsp:cNvSpPr/>
      </dsp:nvSpPr>
      <dsp:spPr>
        <a:xfrm>
          <a:off x="517171" y="1433917"/>
          <a:ext cx="3110807" cy="60665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1999 S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igned the Facility Agreement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939" y="1451685"/>
        <a:ext cx="2424302" cy="571121"/>
      </dsp:txXfrm>
    </dsp:sp>
    <dsp:sp modelId="{B6DBA6A1-8DC2-4A0A-97BA-065DFD8565A4}">
      <dsp:nvSpPr>
        <dsp:cNvPr id="0" name=""/>
        <dsp:cNvSpPr/>
      </dsp:nvSpPr>
      <dsp:spPr>
        <a:xfrm>
          <a:off x="777701" y="2150875"/>
          <a:ext cx="3110807" cy="60665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2010 Jordan NDC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469" y="2168643"/>
        <a:ext cx="2420413" cy="571121"/>
      </dsp:txXfrm>
    </dsp:sp>
    <dsp:sp modelId="{86F52D49-331D-44E0-9ABA-52F9E94E7327}">
      <dsp:nvSpPr>
        <dsp:cNvPr id="0" name=""/>
        <dsp:cNvSpPr/>
      </dsp:nvSpPr>
      <dsp:spPr>
        <a:xfrm>
          <a:off x="2716479" y="464644"/>
          <a:ext cx="394327" cy="394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805203" y="464644"/>
        <a:ext cx="216879" cy="296731"/>
      </dsp:txXfrm>
    </dsp:sp>
    <dsp:sp modelId="{A6702E15-339E-4710-BC94-9A71BAD4A75C}">
      <dsp:nvSpPr>
        <dsp:cNvPr id="0" name=""/>
        <dsp:cNvSpPr/>
      </dsp:nvSpPr>
      <dsp:spPr>
        <a:xfrm>
          <a:off x="2977010" y="1181602"/>
          <a:ext cx="394327" cy="394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65734" y="1181602"/>
        <a:ext cx="216879" cy="296731"/>
      </dsp:txXfrm>
    </dsp:sp>
    <dsp:sp modelId="{DBBBFEFF-8303-4C3B-BC2F-ABC1EDB9919E}">
      <dsp:nvSpPr>
        <dsp:cNvPr id="0" name=""/>
        <dsp:cNvSpPr/>
      </dsp:nvSpPr>
      <dsp:spPr>
        <a:xfrm>
          <a:off x="3233651" y="1898561"/>
          <a:ext cx="394327" cy="394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22375" y="1898561"/>
        <a:ext cx="216879" cy="29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P5.3-156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69976"/>
            <a:ext cx="8211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Introduction:</a:t>
            </a:r>
          </a:p>
          <a:p>
            <a:pPr lvl="1"/>
            <a:r>
              <a:rPr lang="en-US" dirty="0"/>
              <a:t>Jordan's commitment to international engagement and cooperation in nuclear non-proliferation</a:t>
            </a:r>
          </a:p>
          <a:p>
            <a:pPr lvl="1"/>
            <a:r>
              <a:rPr lang="en-US" dirty="0"/>
              <a:t>Signatory State of the Comprehensive Nuclear-Test-Ban Treaty (CTBT)</a:t>
            </a:r>
          </a:p>
          <a:p>
            <a:pPr lvl="1"/>
            <a:r>
              <a:rPr lang="en-US" dirty="0"/>
              <a:t>Collaboration with the CTBTO for enhancing global monitoring capabilities</a:t>
            </a:r>
          </a:p>
          <a:p>
            <a:r>
              <a:rPr lang="en-US" dirty="0"/>
              <a:t>Main Points:</a:t>
            </a:r>
          </a:p>
          <a:p>
            <a:pPr lvl="1"/>
            <a:r>
              <a:rPr lang="en-US" dirty="0"/>
              <a:t>Tel-ALASFAR Auxiliary Seismic Station (AS056):</a:t>
            </a:r>
          </a:p>
          <a:p>
            <a:pPr lvl="2"/>
            <a:r>
              <a:rPr lang="en-US" dirty="0" smtClean="0"/>
              <a:t>hosted </a:t>
            </a:r>
            <a:r>
              <a:rPr lang="en-US" dirty="0"/>
              <a:t>by Jordan to contribute to the International Monitoring System (IMS)</a:t>
            </a:r>
          </a:p>
          <a:p>
            <a:pPr lvl="2"/>
            <a:r>
              <a:rPr lang="en-US" dirty="0"/>
              <a:t>Strategically located for detecting seismic waves from nuclear explosions</a:t>
            </a:r>
          </a:p>
          <a:p>
            <a:pPr lvl="1"/>
            <a:r>
              <a:rPr lang="en-US" dirty="0"/>
              <a:t>Workshop Collaboration:</a:t>
            </a:r>
          </a:p>
          <a:p>
            <a:pPr lvl="2"/>
            <a:r>
              <a:rPr lang="en-US" dirty="0"/>
              <a:t>Hosted workshops to advance interaction between the CTBTO and National Authorities</a:t>
            </a:r>
          </a:p>
          <a:p>
            <a:pPr lvl="2"/>
            <a:r>
              <a:rPr lang="en-US" dirty="0"/>
              <a:t>Focus on establishing a robust verification system</a:t>
            </a:r>
          </a:p>
          <a:p>
            <a:r>
              <a:rPr lang="en-US" dirty="0"/>
              <a:t>Key Message:</a:t>
            </a:r>
          </a:p>
          <a:p>
            <a:pPr lvl="1"/>
            <a:r>
              <a:rPr lang="en-US" dirty="0"/>
              <a:t>Jordan's active role in global nuclear non-proliferation efforts</a:t>
            </a:r>
          </a:p>
          <a:p>
            <a:pPr lvl="1"/>
            <a:r>
              <a:rPr lang="en-US" dirty="0"/>
              <a:t>Enhancing seismic monitoring capabilities for a safer and more secure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292608" y="5789975"/>
            <a:ext cx="830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you want to learn more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e-poster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session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22/06/2023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19:00 or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it online on the SnT2023 Conference platform!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66689249"/>
              </p:ext>
            </p:extLst>
          </p:nvPr>
        </p:nvGraphicFramePr>
        <p:xfrm>
          <a:off x="8211127" y="1227675"/>
          <a:ext cx="3888509" cy="275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177701" y="4078374"/>
            <a:ext cx="1582423" cy="22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841064" y="4078374"/>
            <a:ext cx="1200165" cy="11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841064" y="5282476"/>
            <a:ext cx="1196838" cy="10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432627" y="52090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 and CTBTO Relation and the Development of JSO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Ghassan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Sweidan</a:t>
            </a:r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Jordanian Seismological Observatory/Jordan National Data Center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Liberation Sans"/>
              </a:rPr>
              <a:t> 18:30 - 19:30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170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Liberation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murad alhmaimat</cp:lastModifiedBy>
  <cp:revision>25</cp:revision>
  <dcterms:created xsi:type="dcterms:W3CDTF">2023-04-18T13:25:54Z</dcterms:created>
  <dcterms:modified xsi:type="dcterms:W3CDTF">2023-06-11T08:06:17Z</dcterms:modified>
</cp:coreProperties>
</file>