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1.jpg" ContentType="image/pn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7" r:id="rId5"/>
    <p:sldId id="262" r:id="rId6"/>
    <p:sldId id="268" r:id="rId7"/>
    <p:sldId id="264" r:id="rId8"/>
    <p:sldId id="265"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7"/>
            <p14:sldId id="262"/>
            <p14:sldId id="268"/>
            <p14:sldId id="264"/>
            <p14:sldId id="26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105" d="100"/>
          <a:sy n="105" d="100"/>
        </p:scale>
        <p:origin x="129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DB4399-B02C-496C-A2F7-714B3BD3DD89}"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BC541E32-E12F-4E68-848F-875E1700D2C0}">
      <dgm:prSet custT="1"/>
      <dgm:spPr/>
      <dgm:t>
        <a:bodyPr/>
        <a:lstStyle/>
        <a:p>
          <a:r>
            <a:rPr lang="en-US" sz="1800" b="0" dirty="0" smtClean="0">
              <a:latin typeface="Arial" panose="020B0604020202020204" pitchFamily="34" charset="0"/>
              <a:cs typeface="Arial" panose="020B0604020202020204" pitchFamily="34" charset="0"/>
            </a:rPr>
            <a:t>1996 </a:t>
          </a:r>
          <a:r>
            <a:rPr lang="en-US" sz="1800" b="0" i="0" dirty="0" smtClean="0">
              <a:latin typeface="Arial" panose="020B0604020202020204" pitchFamily="34" charset="0"/>
              <a:cs typeface="Arial" panose="020B0604020202020204" pitchFamily="34" charset="0"/>
            </a:rPr>
            <a:t>Signature Treaty </a:t>
          </a:r>
          <a:endParaRPr lang="en-US" sz="1800" b="0" dirty="0">
            <a:latin typeface="Arial" panose="020B0604020202020204" pitchFamily="34" charset="0"/>
            <a:cs typeface="Arial" panose="020B0604020202020204" pitchFamily="34" charset="0"/>
          </a:endParaRPr>
        </a:p>
      </dgm:t>
    </dgm:pt>
    <dgm:pt modelId="{A4D3279D-A8B9-497D-92A6-EFF911331794}" type="parTrans" cxnId="{B26EC709-F3E5-4494-A57C-59DDDFAD50A1}">
      <dgm:prSet/>
      <dgm:spPr/>
      <dgm:t>
        <a:bodyPr/>
        <a:lstStyle/>
        <a:p>
          <a:endParaRPr lang="en-US"/>
        </a:p>
      </dgm:t>
    </dgm:pt>
    <dgm:pt modelId="{F21ED4C2-D40D-41CF-B083-27BF69C4EF94}" type="sibTrans" cxnId="{B26EC709-F3E5-4494-A57C-59DDDFAD50A1}">
      <dgm:prSet/>
      <dgm:spPr/>
      <dgm:t>
        <a:bodyPr/>
        <a:lstStyle/>
        <a:p>
          <a:endParaRPr lang="en-US"/>
        </a:p>
      </dgm:t>
    </dgm:pt>
    <dgm:pt modelId="{9C51979F-713E-43A9-B476-D19106E00290}">
      <dgm:prSet custT="1"/>
      <dgm:spPr/>
      <dgm:t>
        <a:bodyPr/>
        <a:lstStyle/>
        <a:p>
          <a:r>
            <a:rPr lang="en-US" sz="1800" b="0" dirty="0" smtClean="0">
              <a:latin typeface="Arial" panose="020B0604020202020204" pitchFamily="34" charset="0"/>
              <a:cs typeface="Arial" panose="020B0604020202020204" pitchFamily="34" charset="0"/>
            </a:rPr>
            <a:t>1998 </a:t>
          </a:r>
          <a:r>
            <a:rPr lang="en-US" sz="1800" b="0" i="0" dirty="0" smtClean="0">
              <a:latin typeface="Arial" panose="020B0604020202020204" pitchFamily="34" charset="0"/>
              <a:cs typeface="Arial" panose="020B0604020202020204" pitchFamily="34" charset="0"/>
            </a:rPr>
            <a:t>Ratification Treaty </a:t>
          </a:r>
          <a:endParaRPr lang="en-US" sz="1800" b="0" dirty="0">
            <a:latin typeface="Arial" panose="020B0604020202020204" pitchFamily="34" charset="0"/>
            <a:cs typeface="Arial" panose="020B0604020202020204" pitchFamily="34" charset="0"/>
          </a:endParaRPr>
        </a:p>
      </dgm:t>
    </dgm:pt>
    <dgm:pt modelId="{7284DB23-EF11-4D24-9223-71557224F9A8}" type="parTrans" cxnId="{0DC744F0-5CD9-44E8-8E38-56A95FC4D540}">
      <dgm:prSet/>
      <dgm:spPr/>
      <dgm:t>
        <a:bodyPr/>
        <a:lstStyle/>
        <a:p>
          <a:endParaRPr lang="en-US"/>
        </a:p>
      </dgm:t>
    </dgm:pt>
    <dgm:pt modelId="{10AEE349-BEF4-4732-8865-405F1DBA1FBE}" type="sibTrans" cxnId="{0DC744F0-5CD9-44E8-8E38-56A95FC4D540}">
      <dgm:prSet/>
      <dgm:spPr/>
      <dgm:t>
        <a:bodyPr/>
        <a:lstStyle/>
        <a:p>
          <a:endParaRPr lang="en-US"/>
        </a:p>
      </dgm:t>
    </dgm:pt>
    <dgm:pt modelId="{548590C3-F182-4FF7-8880-F58F10410D7D}">
      <dgm:prSet custT="1"/>
      <dgm:spPr/>
      <dgm:t>
        <a:bodyPr/>
        <a:lstStyle/>
        <a:p>
          <a:r>
            <a:rPr lang="en-US" sz="1800" dirty="0" smtClean="0">
              <a:latin typeface="Arial" panose="020B0604020202020204" pitchFamily="34" charset="0"/>
              <a:cs typeface="Arial" panose="020B0604020202020204" pitchFamily="34" charset="0"/>
            </a:rPr>
            <a:t>1999 S</a:t>
          </a:r>
          <a:r>
            <a:rPr lang="en-US" sz="1800" b="0" i="0" dirty="0" smtClean="0">
              <a:latin typeface="Arial" panose="020B0604020202020204" pitchFamily="34" charset="0"/>
              <a:cs typeface="Arial" panose="020B0604020202020204" pitchFamily="34" charset="0"/>
            </a:rPr>
            <a:t>igned the Facility Agreement</a:t>
          </a:r>
          <a:endParaRPr lang="en-US" sz="1800" dirty="0">
            <a:latin typeface="Arial" panose="020B0604020202020204" pitchFamily="34" charset="0"/>
            <a:cs typeface="Arial" panose="020B0604020202020204" pitchFamily="34" charset="0"/>
          </a:endParaRPr>
        </a:p>
      </dgm:t>
    </dgm:pt>
    <dgm:pt modelId="{D7974810-977A-4967-B204-49FE28BBF0C1}" type="parTrans" cxnId="{B0DC8F76-C437-421A-977B-74DFF7DB9728}">
      <dgm:prSet/>
      <dgm:spPr/>
      <dgm:t>
        <a:bodyPr/>
        <a:lstStyle/>
        <a:p>
          <a:endParaRPr lang="en-US"/>
        </a:p>
      </dgm:t>
    </dgm:pt>
    <dgm:pt modelId="{26CF5090-62BF-497B-A0C8-092D101EA333}" type="sibTrans" cxnId="{B0DC8F76-C437-421A-977B-74DFF7DB9728}">
      <dgm:prSet/>
      <dgm:spPr/>
      <dgm:t>
        <a:bodyPr/>
        <a:lstStyle/>
        <a:p>
          <a:endParaRPr lang="en-US"/>
        </a:p>
      </dgm:t>
    </dgm:pt>
    <dgm:pt modelId="{1C8F53F0-476C-4F70-83C6-67C69205A46B}">
      <dgm:prSet custT="1"/>
      <dgm:spPr/>
      <dgm:t>
        <a:bodyPr/>
        <a:lstStyle/>
        <a:p>
          <a:r>
            <a:rPr lang="en-US" sz="1800" dirty="0" smtClean="0">
              <a:latin typeface="Arial" panose="020B0604020202020204" pitchFamily="34" charset="0"/>
              <a:cs typeface="Arial" panose="020B0604020202020204" pitchFamily="34" charset="0"/>
            </a:rPr>
            <a:t>2010 Jordan NDC </a:t>
          </a:r>
          <a:endParaRPr lang="en-US" sz="1800" dirty="0">
            <a:latin typeface="Arial" panose="020B0604020202020204" pitchFamily="34" charset="0"/>
            <a:cs typeface="Arial" panose="020B0604020202020204" pitchFamily="34" charset="0"/>
          </a:endParaRPr>
        </a:p>
      </dgm:t>
    </dgm:pt>
    <dgm:pt modelId="{9A02494C-E657-40F4-B192-BC4F92763451}" type="parTrans" cxnId="{C43DBB25-E3E8-46F2-B585-0D5AA2A70561}">
      <dgm:prSet/>
      <dgm:spPr/>
      <dgm:t>
        <a:bodyPr/>
        <a:lstStyle/>
        <a:p>
          <a:endParaRPr lang="en-US"/>
        </a:p>
      </dgm:t>
    </dgm:pt>
    <dgm:pt modelId="{B50BC206-DABD-40C4-94B3-A02D2E542AA3}" type="sibTrans" cxnId="{C43DBB25-E3E8-46F2-B585-0D5AA2A70561}">
      <dgm:prSet/>
      <dgm:spPr/>
      <dgm:t>
        <a:bodyPr/>
        <a:lstStyle/>
        <a:p>
          <a:endParaRPr lang="en-US"/>
        </a:p>
      </dgm:t>
    </dgm:pt>
    <dgm:pt modelId="{75B379B5-35CF-4D08-B64A-EC68BC1DEEC4}" type="pres">
      <dgm:prSet presAssocID="{7DDB4399-B02C-496C-A2F7-714B3BD3DD89}" presName="outerComposite" presStyleCnt="0">
        <dgm:presLayoutVars>
          <dgm:chMax val="5"/>
          <dgm:dir/>
          <dgm:resizeHandles val="exact"/>
        </dgm:presLayoutVars>
      </dgm:prSet>
      <dgm:spPr/>
      <dgm:t>
        <a:bodyPr/>
        <a:lstStyle/>
        <a:p>
          <a:endParaRPr lang="en-US"/>
        </a:p>
      </dgm:t>
    </dgm:pt>
    <dgm:pt modelId="{081016BF-1137-411E-AC96-58135B12451F}" type="pres">
      <dgm:prSet presAssocID="{7DDB4399-B02C-496C-A2F7-714B3BD3DD89}" presName="dummyMaxCanvas" presStyleCnt="0">
        <dgm:presLayoutVars/>
      </dgm:prSet>
      <dgm:spPr/>
    </dgm:pt>
    <dgm:pt modelId="{7A4E7270-4C15-494C-BF79-B9A73BEBDF67}" type="pres">
      <dgm:prSet presAssocID="{7DDB4399-B02C-496C-A2F7-714B3BD3DD89}" presName="FourNodes_1" presStyleLbl="node1" presStyleIdx="0" presStyleCnt="4">
        <dgm:presLayoutVars>
          <dgm:bulletEnabled val="1"/>
        </dgm:presLayoutVars>
      </dgm:prSet>
      <dgm:spPr/>
      <dgm:t>
        <a:bodyPr/>
        <a:lstStyle/>
        <a:p>
          <a:endParaRPr lang="en-US"/>
        </a:p>
      </dgm:t>
    </dgm:pt>
    <dgm:pt modelId="{A1B9C3A0-0192-4791-A13B-FC73F4A73962}" type="pres">
      <dgm:prSet presAssocID="{7DDB4399-B02C-496C-A2F7-714B3BD3DD89}" presName="FourNodes_2" presStyleLbl="node1" presStyleIdx="1" presStyleCnt="4">
        <dgm:presLayoutVars>
          <dgm:bulletEnabled val="1"/>
        </dgm:presLayoutVars>
      </dgm:prSet>
      <dgm:spPr/>
      <dgm:t>
        <a:bodyPr/>
        <a:lstStyle/>
        <a:p>
          <a:endParaRPr lang="en-US"/>
        </a:p>
      </dgm:t>
    </dgm:pt>
    <dgm:pt modelId="{29A355DA-151F-4A91-9DCE-0968F5F23297}" type="pres">
      <dgm:prSet presAssocID="{7DDB4399-B02C-496C-A2F7-714B3BD3DD89}" presName="FourNodes_3" presStyleLbl="node1" presStyleIdx="2" presStyleCnt="4">
        <dgm:presLayoutVars>
          <dgm:bulletEnabled val="1"/>
        </dgm:presLayoutVars>
      </dgm:prSet>
      <dgm:spPr/>
      <dgm:t>
        <a:bodyPr/>
        <a:lstStyle/>
        <a:p>
          <a:endParaRPr lang="en-US"/>
        </a:p>
      </dgm:t>
    </dgm:pt>
    <dgm:pt modelId="{B6DBA6A1-8DC2-4A0A-97BA-065DFD8565A4}" type="pres">
      <dgm:prSet presAssocID="{7DDB4399-B02C-496C-A2F7-714B3BD3DD89}" presName="FourNodes_4" presStyleLbl="node1" presStyleIdx="3" presStyleCnt="4">
        <dgm:presLayoutVars>
          <dgm:bulletEnabled val="1"/>
        </dgm:presLayoutVars>
      </dgm:prSet>
      <dgm:spPr/>
      <dgm:t>
        <a:bodyPr/>
        <a:lstStyle/>
        <a:p>
          <a:endParaRPr lang="en-US"/>
        </a:p>
      </dgm:t>
    </dgm:pt>
    <dgm:pt modelId="{86F52D49-331D-44E0-9ABA-52F9E94E7327}" type="pres">
      <dgm:prSet presAssocID="{7DDB4399-B02C-496C-A2F7-714B3BD3DD89}" presName="FourConn_1-2" presStyleLbl="fgAccFollowNode1" presStyleIdx="0" presStyleCnt="3">
        <dgm:presLayoutVars>
          <dgm:bulletEnabled val="1"/>
        </dgm:presLayoutVars>
      </dgm:prSet>
      <dgm:spPr/>
      <dgm:t>
        <a:bodyPr/>
        <a:lstStyle/>
        <a:p>
          <a:endParaRPr lang="en-US"/>
        </a:p>
      </dgm:t>
    </dgm:pt>
    <dgm:pt modelId="{A6702E15-339E-4710-BC94-9A71BAD4A75C}" type="pres">
      <dgm:prSet presAssocID="{7DDB4399-B02C-496C-A2F7-714B3BD3DD89}" presName="FourConn_2-3" presStyleLbl="fgAccFollowNode1" presStyleIdx="1" presStyleCnt="3">
        <dgm:presLayoutVars>
          <dgm:bulletEnabled val="1"/>
        </dgm:presLayoutVars>
      </dgm:prSet>
      <dgm:spPr/>
      <dgm:t>
        <a:bodyPr/>
        <a:lstStyle/>
        <a:p>
          <a:endParaRPr lang="en-US"/>
        </a:p>
      </dgm:t>
    </dgm:pt>
    <dgm:pt modelId="{DBBBFEFF-8303-4C3B-BC2F-ABC1EDB9919E}" type="pres">
      <dgm:prSet presAssocID="{7DDB4399-B02C-496C-A2F7-714B3BD3DD89}" presName="FourConn_3-4" presStyleLbl="fgAccFollowNode1" presStyleIdx="2" presStyleCnt="3">
        <dgm:presLayoutVars>
          <dgm:bulletEnabled val="1"/>
        </dgm:presLayoutVars>
      </dgm:prSet>
      <dgm:spPr/>
      <dgm:t>
        <a:bodyPr/>
        <a:lstStyle/>
        <a:p>
          <a:endParaRPr lang="en-US"/>
        </a:p>
      </dgm:t>
    </dgm:pt>
    <dgm:pt modelId="{CAEECFBE-72C2-46C4-8CCA-8691E68D4E55}" type="pres">
      <dgm:prSet presAssocID="{7DDB4399-B02C-496C-A2F7-714B3BD3DD89}" presName="FourNodes_1_text" presStyleLbl="node1" presStyleIdx="3" presStyleCnt="4">
        <dgm:presLayoutVars>
          <dgm:bulletEnabled val="1"/>
        </dgm:presLayoutVars>
      </dgm:prSet>
      <dgm:spPr/>
      <dgm:t>
        <a:bodyPr/>
        <a:lstStyle/>
        <a:p>
          <a:endParaRPr lang="en-US"/>
        </a:p>
      </dgm:t>
    </dgm:pt>
    <dgm:pt modelId="{C9F9EACA-00F7-485B-9A6B-B8323BBE84D4}" type="pres">
      <dgm:prSet presAssocID="{7DDB4399-B02C-496C-A2F7-714B3BD3DD89}" presName="FourNodes_2_text" presStyleLbl="node1" presStyleIdx="3" presStyleCnt="4">
        <dgm:presLayoutVars>
          <dgm:bulletEnabled val="1"/>
        </dgm:presLayoutVars>
      </dgm:prSet>
      <dgm:spPr/>
      <dgm:t>
        <a:bodyPr/>
        <a:lstStyle/>
        <a:p>
          <a:endParaRPr lang="en-US"/>
        </a:p>
      </dgm:t>
    </dgm:pt>
    <dgm:pt modelId="{38673FD1-9985-40AA-8D89-100360A49CEC}" type="pres">
      <dgm:prSet presAssocID="{7DDB4399-B02C-496C-A2F7-714B3BD3DD89}" presName="FourNodes_3_text" presStyleLbl="node1" presStyleIdx="3" presStyleCnt="4">
        <dgm:presLayoutVars>
          <dgm:bulletEnabled val="1"/>
        </dgm:presLayoutVars>
      </dgm:prSet>
      <dgm:spPr/>
      <dgm:t>
        <a:bodyPr/>
        <a:lstStyle/>
        <a:p>
          <a:endParaRPr lang="en-US"/>
        </a:p>
      </dgm:t>
    </dgm:pt>
    <dgm:pt modelId="{1F246269-CAFA-4246-A50C-9914D5DDB111}" type="pres">
      <dgm:prSet presAssocID="{7DDB4399-B02C-496C-A2F7-714B3BD3DD89}" presName="FourNodes_4_text" presStyleLbl="node1" presStyleIdx="3" presStyleCnt="4">
        <dgm:presLayoutVars>
          <dgm:bulletEnabled val="1"/>
        </dgm:presLayoutVars>
      </dgm:prSet>
      <dgm:spPr/>
      <dgm:t>
        <a:bodyPr/>
        <a:lstStyle/>
        <a:p>
          <a:endParaRPr lang="en-US"/>
        </a:p>
      </dgm:t>
    </dgm:pt>
  </dgm:ptLst>
  <dgm:cxnLst>
    <dgm:cxn modelId="{D73A12ED-614B-42DD-9414-5FCBF273BB69}" type="presOf" srcId="{1C8F53F0-476C-4F70-83C6-67C69205A46B}" destId="{B6DBA6A1-8DC2-4A0A-97BA-065DFD8565A4}" srcOrd="0" destOrd="0" presId="urn:microsoft.com/office/officeart/2005/8/layout/vProcess5"/>
    <dgm:cxn modelId="{B26EC709-F3E5-4494-A57C-59DDDFAD50A1}" srcId="{7DDB4399-B02C-496C-A2F7-714B3BD3DD89}" destId="{BC541E32-E12F-4E68-848F-875E1700D2C0}" srcOrd="0" destOrd="0" parTransId="{A4D3279D-A8B9-497D-92A6-EFF911331794}" sibTransId="{F21ED4C2-D40D-41CF-B083-27BF69C4EF94}"/>
    <dgm:cxn modelId="{844F6EC8-7203-40F3-9D29-8F7D41AE3611}" type="presOf" srcId="{1C8F53F0-476C-4F70-83C6-67C69205A46B}" destId="{1F246269-CAFA-4246-A50C-9914D5DDB111}" srcOrd="1" destOrd="0" presId="urn:microsoft.com/office/officeart/2005/8/layout/vProcess5"/>
    <dgm:cxn modelId="{04F837C4-D458-4BF7-AAAC-89DD8181F4C9}" type="presOf" srcId="{9C51979F-713E-43A9-B476-D19106E00290}" destId="{C9F9EACA-00F7-485B-9A6B-B8323BBE84D4}" srcOrd="1" destOrd="0" presId="urn:microsoft.com/office/officeart/2005/8/layout/vProcess5"/>
    <dgm:cxn modelId="{C43DBB25-E3E8-46F2-B585-0D5AA2A70561}" srcId="{7DDB4399-B02C-496C-A2F7-714B3BD3DD89}" destId="{1C8F53F0-476C-4F70-83C6-67C69205A46B}" srcOrd="3" destOrd="0" parTransId="{9A02494C-E657-40F4-B192-BC4F92763451}" sibTransId="{B50BC206-DABD-40C4-94B3-A02D2E542AA3}"/>
    <dgm:cxn modelId="{5FAA3476-80B7-4884-A28A-C2DD77B36ACD}" type="presOf" srcId="{548590C3-F182-4FF7-8880-F58F10410D7D}" destId="{38673FD1-9985-40AA-8D89-100360A49CEC}" srcOrd="1" destOrd="0" presId="urn:microsoft.com/office/officeart/2005/8/layout/vProcess5"/>
    <dgm:cxn modelId="{0CE82753-504E-4469-A84C-1E5C3A390C40}" type="presOf" srcId="{7DDB4399-B02C-496C-A2F7-714B3BD3DD89}" destId="{75B379B5-35CF-4D08-B64A-EC68BC1DEEC4}" srcOrd="0" destOrd="0" presId="urn:microsoft.com/office/officeart/2005/8/layout/vProcess5"/>
    <dgm:cxn modelId="{CE5D91D3-68C3-4691-9AAA-78FB77B2E306}" type="presOf" srcId="{BC541E32-E12F-4E68-848F-875E1700D2C0}" destId="{CAEECFBE-72C2-46C4-8CCA-8691E68D4E55}" srcOrd="1" destOrd="0" presId="urn:microsoft.com/office/officeart/2005/8/layout/vProcess5"/>
    <dgm:cxn modelId="{0DC744F0-5CD9-44E8-8E38-56A95FC4D540}" srcId="{7DDB4399-B02C-496C-A2F7-714B3BD3DD89}" destId="{9C51979F-713E-43A9-B476-D19106E00290}" srcOrd="1" destOrd="0" parTransId="{7284DB23-EF11-4D24-9223-71557224F9A8}" sibTransId="{10AEE349-BEF4-4732-8865-405F1DBA1FBE}"/>
    <dgm:cxn modelId="{09EE9686-6DB5-46E0-8536-C47A270A363F}" type="presOf" srcId="{BC541E32-E12F-4E68-848F-875E1700D2C0}" destId="{7A4E7270-4C15-494C-BF79-B9A73BEBDF67}" srcOrd="0" destOrd="0" presId="urn:microsoft.com/office/officeart/2005/8/layout/vProcess5"/>
    <dgm:cxn modelId="{91351F06-97A5-4C2B-AB5A-5728658A8D6D}" type="presOf" srcId="{548590C3-F182-4FF7-8880-F58F10410D7D}" destId="{29A355DA-151F-4A91-9DCE-0968F5F23297}" srcOrd="0" destOrd="0" presId="urn:microsoft.com/office/officeart/2005/8/layout/vProcess5"/>
    <dgm:cxn modelId="{F0C898A3-BF51-45A5-88A0-E76A97FA485E}" type="presOf" srcId="{10AEE349-BEF4-4732-8865-405F1DBA1FBE}" destId="{A6702E15-339E-4710-BC94-9A71BAD4A75C}" srcOrd="0" destOrd="0" presId="urn:microsoft.com/office/officeart/2005/8/layout/vProcess5"/>
    <dgm:cxn modelId="{96F7C77E-2329-4528-B410-1636EB256FBD}" type="presOf" srcId="{26CF5090-62BF-497B-A0C8-092D101EA333}" destId="{DBBBFEFF-8303-4C3B-BC2F-ABC1EDB9919E}" srcOrd="0" destOrd="0" presId="urn:microsoft.com/office/officeart/2005/8/layout/vProcess5"/>
    <dgm:cxn modelId="{B0DC8F76-C437-421A-977B-74DFF7DB9728}" srcId="{7DDB4399-B02C-496C-A2F7-714B3BD3DD89}" destId="{548590C3-F182-4FF7-8880-F58F10410D7D}" srcOrd="2" destOrd="0" parTransId="{D7974810-977A-4967-B204-49FE28BBF0C1}" sibTransId="{26CF5090-62BF-497B-A0C8-092D101EA333}"/>
    <dgm:cxn modelId="{9E113EC3-FAB7-4BD1-9604-89D3E4AC7355}" type="presOf" srcId="{9C51979F-713E-43A9-B476-D19106E00290}" destId="{A1B9C3A0-0192-4791-A13B-FC73F4A73962}" srcOrd="0" destOrd="0" presId="urn:microsoft.com/office/officeart/2005/8/layout/vProcess5"/>
    <dgm:cxn modelId="{F1262D8D-A6E2-4D63-B90A-C1E368A83840}" type="presOf" srcId="{F21ED4C2-D40D-41CF-B083-27BF69C4EF94}" destId="{86F52D49-331D-44E0-9ABA-52F9E94E7327}" srcOrd="0" destOrd="0" presId="urn:microsoft.com/office/officeart/2005/8/layout/vProcess5"/>
    <dgm:cxn modelId="{B0B65EEA-D5B0-41AF-BAF8-BC1AF8680929}" type="presParOf" srcId="{75B379B5-35CF-4D08-B64A-EC68BC1DEEC4}" destId="{081016BF-1137-411E-AC96-58135B12451F}" srcOrd="0" destOrd="0" presId="urn:microsoft.com/office/officeart/2005/8/layout/vProcess5"/>
    <dgm:cxn modelId="{F7FEF894-71BE-4FD0-B682-4FC2C4BF1722}" type="presParOf" srcId="{75B379B5-35CF-4D08-B64A-EC68BC1DEEC4}" destId="{7A4E7270-4C15-494C-BF79-B9A73BEBDF67}" srcOrd="1" destOrd="0" presId="urn:microsoft.com/office/officeart/2005/8/layout/vProcess5"/>
    <dgm:cxn modelId="{FE2E7573-319D-4B91-87FD-38D23109F5AE}" type="presParOf" srcId="{75B379B5-35CF-4D08-B64A-EC68BC1DEEC4}" destId="{A1B9C3A0-0192-4791-A13B-FC73F4A73962}" srcOrd="2" destOrd="0" presId="urn:microsoft.com/office/officeart/2005/8/layout/vProcess5"/>
    <dgm:cxn modelId="{7A9B72A1-1E3B-4593-9DBE-28BFD8E2AC1F}" type="presParOf" srcId="{75B379B5-35CF-4D08-B64A-EC68BC1DEEC4}" destId="{29A355DA-151F-4A91-9DCE-0968F5F23297}" srcOrd="3" destOrd="0" presId="urn:microsoft.com/office/officeart/2005/8/layout/vProcess5"/>
    <dgm:cxn modelId="{86AED4CF-7FFC-4924-BABD-0793DE9EB765}" type="presParOf" srcId="{75B379B5-35CF-4D08-B64A-EC68BC1DEEC4}" destId="{B6DBA6A1-8DC2-4A0A-97BA-065DFD8565A4}" srcOrd="4" destOrd="0" presId="urn:microsoft.com/office/officeart/2005/8/layout/vProcess5"/>
    <dgm:cxn modelId="{2EEC55DB-1797-4888-8F77-1E645975679A}" type="presParOf" srcId="{75B379B5-35CF-4D08-B64A-EC68BC1DEEC4}" destId="{86F52D49-331D-44E0-9ABA-52F9E94E7327}" srcOrd="5" destOrd="0" presId="urn:microsoft.com/office/officeart/2005/8/layout/vProcess5"/>
    <dgm:cxn modelId="{50B770E8-C75A-49CC-8BA8-6DC848203092}" type="presParOf" srcId="{75B379B5-35CF-4D08-B64A-EC68BC1DEEC4}" destId="{A6702E15-339E-4710-BC94-9A71BAD4A75C}" srcOrd="6" destOrd="0" presId="urn:microsoft.com/office/officeart/2005/8/layout/vProcess5"/>
    <dgm:cxn modelId="{3B07A06C-7F27-4431-BECC-13C5140A355A}" type="presParOf" srcId="{75B379B5-35CF-4D08-B64A-EC68BC1DEEC4}" destId="{DBBBFEFF-8303-4C3B-BC2F-ABC1EDB9919E}" srcOrd="7" destOrd="0" presId="urn:microsoft.com/office/officeart/2005/8/layout/vProcess5"/>
    <dgm:cxn modelId="{A2856141-A3E8-4775-9AB5-2AC0A4D5D20C}" type="presParOf" srcId="{75B379B5-35CF-4D08-B64A-EC68BC1DEEC4}" destId="{CAEECFBE-72C2-46C4-8CCA-8691E68D4E55}" srcOrd="8" destOrd="0" presId="urn:microsoft.com/office/officeart/2005/8/layout/vProcess5"/>
    <dgm:cxn modelId="{46138460-0BCD-445F-9A16-E6079F07C39D}" type="presParOf" srcId="{75B379B5-35CF-4D08-B64A-EC68BC1DEEC4}" destId="{C9F9EACA-00F7-485B-9A6B-B8323BBE84D4}" srcOrd="9" destOrd="0" presId="urn:microsoft.com/office/officeart/2005/8/layout/vProcess5"/>
    <dgm:cxn modelId="{713F43FE-CB58-4CF1-909C-2B3B4122DC95}" type="presParOf" srcId="{75B379B5-35CF-4D08-B64A-EC68BC1DEEC4}" destId="{38673FD1-9985-40AA-8D89-100360A49CEC}" srcOrd="10" destOrd="0" presId="urn:microsoft.com/office/officeart/2005/8/layout/vProcess5"/>
    <dgm:cxn modelId="{984CDBED-CFC2-4D10-BC01-D172DD47BCE8}" type="presParOf" srcId="{75B379B5-35CF-4D08-B64A-EC68BC1DEEC4}" destId="{1F246269-CAFA-4246-A50C-9914D5DDB11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8C1233-4D0D-4812-9094-358215AD3B1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6277D7D-C051-4DB0-A44F-A05087CBEBDC}">
      <dgm:prSet phldrT="[Text]"/>
      <dgm:spPr/>
      <dgm:t>
        <a:bodyPr/>
        <a:lstStyle/>
        <a:p>
          <a:r>
            <a:rPr lang="en-US" smtClean="0">
              <a:latin typeface="Times New Roman" panose="02020603050405020304" pitchFamily="18" charset="0"/>
              <a:cs typeface="Times New Roman" panose="02020603050405020304" pitchFamily="18" charset="0"/>
            </a:rPr>
            <a:t>1999</a:t>
          </a:r>
          <a:endParaRPr lang="en-US"/>
        </a:p>
      </dgm:t>
    </dgm:pt>
    <dgm:pt modelId="{E02E48D5-49CC-42EC-8EAD-F2D283CC89BC}" type="parTrans" cxnId="{05290576-750C-4452-9197-C31FDE96B2CB}">
      <dgm:prSet/>
      <dgm:spPr/>
      <dgm:t>
        <a:bodyPr/>
        <a:lstStyle/>
        <a:p>
          <a:endParaRPr lang="en-US"/>
        </a:p>
      </dgm:t>
    </dgm:pt>
    <dgm:pt modelId="{6E01069A-43DF-4810-8902-401230D846AD}" type="sibTrans" cxnId="{05290576-750C-4452-9197-C31FDE96B2CB}">
      <dgm:prSet/>
      <dgm:spPr/>
      <dgm:t>
        <a:bodyPr/>
        <a:lstStyle/>
        <a:p>
          <a:endParaRPr lang="en-US"/>
        </a:p>
      </dgm:t>
    </dgm:pt>
    <dgm:pt modelId="{4BF6AAAE-55D2-4027-B74F-0CD967BC3808}">
      <dgm:prSet/>
      <dgm:spPr/>
      <dgm:t>
        <a:bodyPr/>
        <a:lstStyle/>
        <a:p>
          <a:r>
            <a:rPr lang="en-US" dirty="0" smtClean="0">
              <a:latin typeface="Times New Roman" panose="02020603050405020304" pitchFamily="18" charset="0"/>
              <a:cs typeface="Times New Roman" panose="02020603050405020304" pitchFamily="18" charset="0"/>
            </a:rPr>
            <a:t>The regional workshop on magnitude calibration. </a:t>
          </a:r>
        </a:p>
      </dgm:t>
    </dgm:pt>
    <dgm:pt modelId="{4D67C6E3-C3CF-4AEA-82F5-849EE49B52CD}" type="parTrans" cxnId="{7802D087-E97B-417A-9F26-D69810E99BDC}">
      <dgm:prSet/>
      <dgm:spPr/>
      <dgm:t>
        <a:bodyPr/>
        <a:lstStyle/>
        <a:p>
          <a:endParaRPr lang="en-US"/>
        </a:p>
      </dgm:t>
    </dgm:pt>
    <dgm:pt modelId="{BF2F6993-6499-41F0-BB37-B6044E52DC59}" type="sibTrans" cxnId="{7802D087-E97B-417A-9F26-D69810E99BDC}">
      <dgm:prSet/>
      <dgm:spPr/>
      <dgm:t>
        <a:bodyPr/>
        <a:lstStyle/>
        <a:p>
          <a:endParaRPr lang="en-US"/>
        </a:p>
      </dgm:t>
    </dgm:pt>
    <dgm:pt modelId="{C98BB416-EC82-4435-8B3B-F3C46BE472DA}">
      <dgm:prSet/>
      <dgm:spPr/>
      <dgm:t>
        <a:bodyPr/>
        <a:lstStyle/>
        <a:p>
          <a:r>
            <a:rPr lang="en-US" dirty="0" smtClean="0">
              <a:latin typeface="Times New Roman" panose="02020603050405020304" pitchFamily="18" charset="0"/>
              <a:cs typeface="Times New Roman" panose="02020603050405020304" pitchFamily="18" charset="0"/>
            </a:rPr>
            <a:t>2003</a:t>
          </a:r>
        </a:p>
      </dgm:t>
    </dgm:pt>
    <dgm:pt modelId="{82C04900-C35B-47B1-A2E4-74605A704FF1}" type="parTrans" cxnId="{F51F7FE2-97AF-4AF2-8918-A725932781FD}">
      <dgm:prSet/>
      <dgm:spPr/>
      <dgm:t>
        <a:bodyPr/>
        <a:lstStyle/>
        <a:p>
          <a:endParaRPr lang="en-US"/>
        </a:p>
      </dgm:t>
    </dgm:pt>
    <dgm:pt modelId="{F9F67CFD-BFF9-4BD6-B112-C562E761007E}" type="sibTrans" cxnId="{F51F7FE2-97AF-4AF2-8918-A725932781FD}">
      <dgm:prSet/>
      <dgm:spPr/>
      <dgm:t>
        <a:bodyPr/>
        <a:lstStyle/>
        <a:p>
          <a:endParaRPr lang="en-US"/>
        </a:p>
      </dgm:t>
    </dgm:pt>
    <dgm:pt modelId="{488E9EAF-EDC9-4FAE-9637-70838836FF49}">
      <dgm:prSet/>
      <dgm:spPr/>
      <dgm:t>
        <a:bodyPr/>
        <a:lstStyle/>
        <a:p>
          <a:r>
            <a:rPr lang="en-US" dirty="0" smtClean="0">
              <a:latin typeface="Times New Roman" panose="02020603050405020304" pitchFamily="18" charset="0"/>
              <a:cs typeface="Times New Roman" panose="02020603050405020304" pitchFamily="18" charset="0"/>
            </a:rPr>
            <a:t>The regional Workshop on evaluation and quality control. </a:t>
          </a:r>
        </a:p>
      </dgm:t>
    </dgm:pt>
    <dgm:pt modelId="{5C9A4E84-552E-4AF1-852D-8B688BBF1CD3}" type="parTrans" cxnId="{981B0A25-C934-41E3-A977-CD18D6943C3E}">
      <dgm:prSet/>
      <dgm:spPr/>
      <dgm:t>
        <a:bodyPr/>
        <a:lstStyle/>
        <a:p>
          <a:endParaRPr lang="en-US"/>
        </a:p>
      </dgm:t>
    </dgm:pt>
    <dgm:pt modelId="{05E8D182-1525-45BB-B292-6B83531D4BA8}" type="sibTrans" cxnId="{981B0A25-C934-41E3-A977-CD18D6943C3E}">
      <dgm:prSet/>
      <dgm:spPr/>
      <dgm:t>
        <a:bodyPr/>
        <a:lstStyle/>
        <a:p>
          <a:endParaRPr lang="en-US"/>
        </a:p>
      </dgm:t>
    </dgm:pt>
    <dgm:pt modelId="{E72CAB1F-F7E2-4E65-A9E6-A066D3259F83}">
      <dgm:prSet/>
      <dgm:spPr/>
      <dgm:t>
        <a:bodyPr/>
        <a:lstStyle/>
        <a:p>
          <a:r>
            <a:rPr lang="en-US" dirty="0" smtClean="0">
              <a:latin typeface="Times New Roman" panose="02020603050405020304" pitchFamily="18" charset="0"/>
              <a:cs typeface="Times New Roman" panose="02020603050405020304" pitchFamily="18" charset="0"/>
            </a:rPr>
            <a:t>2010</a:t>
          </a:r>
        </a:p>
      </dgm:t>
    </dgm:pt>
    <dgm:pt modelId="{983D4605-06A2-4EA6-964C-8EBBCDB5D438}" type="parTrans" cxnId="{84B9B7B9-96D7-4B2F-A975-4F119C3E2ADC}">
      <dgm:prSet/>
      <dgm:spPr/>
      <dgm:t>
        <a:bodyPr/>
        <a:lstStyle/>
        <a:p>
          <a:endParaRPr lang="en-US"/>
        </a:p>
      </dgm:t>
    </dgm:pt>
    <dgm:pt modelId="{79227A93-BF07-4772-A195-C2A95DEDC941}" type="sibTrans" cxnId="{84B9B7B9-96D7-4B2F-A975-4F119C3E2ADC}">
      <dgm:prSet/>
      <dgm:spPr/>
      <dgm:t>
        <a:bodyPr/>
        <a:lstStyle/>
        <a:p>
          <a:endParaRPr lang="en-US"/>
        </a:p>
      </dgm:t>
    </dgm:pt>
    <dgm:pt modelId="{105F34AF-CC4F-423B-80D2-64DD62808ED0}">
      <dgm:prSet/>
      <dgm:spPr/>
      <dgm:t>
        <a:bodyPr/>
        <a:lstStyle/>
        <a:p>
          <a:r>
            <a:rPr lang="en-US" dirty="0" smtClean="0">
              <a:latin typeface="Times New Roman" panose="02020603050405020304" pitchFamily="18" charset="0"/>
              <a:cs typeface="Times New Roman" panose="02020603050405020304" pitchFamily="18" charset="0"/>
            </a:rPr>
            <a:t>The NDC Development workshop for Middle East and south Asian states was conducted </a:t>
          </a:r>
        </a:p>
      </dgm:t>
    </dgm:pt>
    <dgm:pt modelId="{D4CF26EB-3681-4FD4-BC5E-8FD58492D41F}" type="parTrans" cxnId="{3913D033-EAAB-4EDD-AA7F-73DA0D5C13DE}">
      <dgm:prSet/>
      <dgm:spPr/>
      <dgm:t>
        <a:bodyPr/>
        <a:lstStyle/>
        <a:p>
          <a:endParaRPr lang="en-US"/>
        </a:p>
      </dgm:t>
    </dgm:pt>
    <dgm:pt modelId="{981FAFDE-F2EC-4762-A530-BA3A2814D5DF}" type="sibTrans" cxnId="{3913D033-EAAB-4EDD-AA7F-73DA0D5C13DE}">
      <dgm:prSet/>
      <dgm:spPr/>
      <dgm:t>
        <a:bodyPr/>
        <a:lstStyle/>
        <a:p>
          <a:endParaRPr lang="en-US"/>
        </a:p>
      </dgm:t>
    </dgm:pt>
    <dgm:pt modelId="{43ECC77F-5123-4A73-93ED-A36AC138B119}">
      <dgm:prSet/>
      <dgm:spPr/>
      <dgm:t>
        <a:bodyPr/>
        <a:lstStyle/>
        <a:p>
          <a:r>
            <a:rPr lang="en-US" b="0" i="0" dirty="0" smtClean="0">
              <a:latin typeface="Times New Roman" panose="02020603050405020304" pitchFamily="18" charset="0"/>
              <a:cs typeface="Times New Roman" panose="02020603050405020304" pitchFamily="18" charset="0"/>
            </a:rPr>
            <a:t>2010 </a:t>
          </a:r>
          <a:endParaRPr lang="en-US" dirty="0" smtClean="0">
            <a:latin typeface="Times New Roman" panose="02020603050405020304" pitchFamily="18" charset="0"/>
            <a:cs typeface="Times New Roman" panose="02020603050405020304" pitchFamily="18" charset="0"/>
          </a:endParaRPr>
        </a:p>
      </dgm:t>
    </dgm:pt>
    <dgm:pt modelId="{C78ED9B8-3A28-45D5-9F68-C349F0C0A785}" type="parTrans" cxnId="{64FC5BA5-0E87-4ABF-B4FD-C2F583F0D01B}">
      <dgm:prSet/>
      <dgm:spPr/>
      <dgm:t>
        <a:bodyPr/>
        <a:lstStyle/>
        <a:p>
          <a:endParaRPr lang="en-US"/>
        </a:p>
      </dgm:t>
    </dgm:pt>
    <dgm:pt modelId="{81DE84E1-275E-49BB-B479-E47EE1D4F0DD}" type="sibTrans" cxnId="{64FC5BA5-0E87-4ABF-B4FD-C2F583F0D01B}">
      <dgm:prSet/>
      <dgm:spPr/>
      <dgm:t>
        <a:bodyPr/>
        <a:lstStyle/>
        <a:p>
          <a:endParaRPr lang="en-US"/>
        </a:p>
      </dgm:t>
    </dgm:pt>
    <dgm:pt modelId="{37DB8E63-CA63-4266-821A-E9E320DB7D17}">
      <dgm:prSet/>
      <dgm:spPr/>
      <dgm:t>
        <a:bodyPr/>
        <a:lstStyle/>
        <a:p>
          <a:r>
            <a:rPr lang="en-US" b="0" i="0" dirty="0" smtClean="0">
              <a:latin typeface="Times New Roman" panose="02020603050405020304" pitchFamily="18" charset="0"/>
              <a:cs typeface="Times New Roman" panose="02020603050405020304" pitchFamily="18" charset="0"/>
            </a:rPr>
            <a:t>On-Site Inspection Ground Based Visual Observation and Communications Exercise</a:t>
          </a:r>
          <a:endParaRPr lang="en-US" dirty="0" smtClean="0">
            <a:latin typeface="Times New Roman" panose="02020603050405020304" pitchFamily="18" charset="0"/>
            <a:cs typeface="Times New Roman" panose="02020603050405020304" pitchFamily="18" charset="0"/>
          </a:endParaRPr>
        </a:p>
      </dgm:t>
    </dgm:pt>
    <dgm:pt modelId="{1A55E3EA-1734-4EEF-9051-17A9A55D8E58}" type="parTrans" cxnId="{75ED268F-EF65-4E98-AFC0-80C7A174171B}">
      <dgm:prSet/>
      <dgm:spPr/>
      <dgm:t>
        <a:bodyPr/>
        <a:lstStyle/>
        <a:p>
          <a:endParaRPr lang="en-US"/>
        </a:p>
      </dgm:t>
    </dgm:pt>
    <dgm:pt modelId="{899ED637-6CDA-4D2B-AE51-02AD8330C9D8}" type="sibTrans" cxnId="{75ED268F-EF65-4E98-AFC0-80C7A174171B}">
      <dgm:prSet/>
      <dgm:spPr/>
      <dgm:t>
        <a:bodyPr/>
        <a:lstStyle/>
        <a:p>
          <a:endParaRPr lang="en-US"/>
        </a:p>
      </dgm:t>
    </dgm:pt>
    <dgm:pt modelId="{5B6DD08A-B8F6-498A-A2ED-2F5BFEAE012E}">
      <dgm:prSet/>
      <dgm:spPr/>
      <dgm:t>
        <a:bodyPr/>
        <a:lstStyle/>
        <a:p>
          <a:r>
            <a:rPr lang="en-US" dirty="0" smtClean="0">
              <a:latin typeface="Times New Roman" panose="02020603050405020304" pitchFamily="18" charset="0"/>
              <a:cs typeface="Times New Roman" panose="02020603050405020304" pitchFamily="18" charset="0"/>
            </a:rPr>
            <a:t>2011</a:t>
          </a:r>
        </a:p>
      </dgm:t>
    </dgm:pt>
    <dgm:pt modelId="{2E8C988E-B2BA-4553-80EB-34695ACC4663}" type="parTrans" cxnId="{1AEAC804-12A9-472B-8986-EA09E2C48A76}">
      <dgm:prSet/>
      <dgm:spPr/>
      <dgm:t>
        <a:bodyPr/>
        <a:lstStyle/>
        <a:p>
          <a:endParaRPr lang="en-US"/>
        </a:p>
      </dgm:t>
    </dgm:pt>
    <dgm:pt modelId="{E646F761-F943-4681-8B73-3DE1AA85CCC5}" type="sibTrans" cxnId="{1AEAC804-12A9-472B-8986-EA09E2C48A76}">
      <dgm:prSet/>
      <dgm:spPr/>
      <dgm:t>
        <a:bodyPr/>
        <a:lstStyle/>
        <a:p>
          <a:endParaRPr lang="en-US"/>
        </a:p>
      </dgm:t>
    </dgm:pt>
    <dgm:pt modelId="{4DCF2FF6-0ED8-4D29-B15F-D413AC23A006}">
      <dgm:prSet/>
      <dgm:spPr/>
      <dgm:t>
        <a:bodyPr/>
        <a:lstStyle/>
        <a:p>
          <a:r>
            <a:rPr lang="en-US" dirty="0" smtClean="0">
              <a:latin typeface="Times New Roman" panose="02020603050405020304" pitchFamily="18" charset="0"/>
              <a:cs typeface="Times New Roman" panose="02020603050405020304" pitchFamily="18" charset="0"/>
            </a:rPr>
            <a:t>Infrasound Technology Workshop(ITW2011)</a:t>
          </a:r>
          <a:endParaRPr lang="en-US" dirty="0">
            <a:latin typeface="Times New Roman" panose="02020603050405020304" pitchFamily="18" charset="0"/>
            <a:cs typeface="Times New Roman" panose="02020603050405020304" pitchFamily="18" charset="0"/>
          </a:endParaRPr>
        </a:p>
      </dgm:t>
    </dgm:pt>
    <dgm:pt modelId="{AE1DF7E4-0C10-409D-A1A1-99E8FEE83BFA}" type="parTrans" cxnId="{98E4A12B-41E7-4746-B58D-898D1C5C2A2A}">
      <dgm:prSet/>
      <dgm:spPr/>
      <dgm:t>
        <a:bodyPr/>
        <a:lstStyle/>
        <a:p>
          <a:endParaRPr lang="en-US"/>
        </a:p>
      </dgm:t>
    </dgm:pt>
    <dgm:pt modelId="{3780B9AB-414E-4039-9B77-0EC83402B3C0}" type="sibTrans" cxnId="{98E4A12B-41E7-4746-B58D-898D1C5C2A2A}">
      <dgm:prSet/>
      <dgm:spPr/>
      <dgm:t>
        <a:bodyPr/>
        <a:lstStyle/>
        <a:p>
          <a:endParaRPr lang="en-US"/>
        </a:p>
      </dgm:t>
    </dgm:pt>
    <dgm:pt modelId="{C55F26F1-1694-42BA-AAEE-645CCF464B31}">
      <dgm:prSet/>
      <dgm:spPr/>
      <dgm:t>
        <a:bodyPr/>
        <a:lstStyle/>
        <a:p>
          <a:r>
            <a:rPr lang="en-US" dirty="0" smtClean="0">
              <a:latin typeface="Times New Roman" panose="02020603050405020304" pitchFamily="18" charset="0"/>
              <a:cs typeface="Times New Roman" panose="02020603050405020304" pitchFamily="18" charset="0"/>
            </a:rPr>
            <a:t>2014</a:t>
          </a:r>
        </a:p>
      </dgm:t>
    </dgm:pt>
    <dgm:pt modelId="{9D65EC13-EF86-4184-AC2E-7C6E70EA1C3E}" type="parTrans" cxnId="{1483E414-0189-4A39-BC38-2ADA8D56838E}">
      <dgm:prSet/>
      <dgm:spPr/>
      <dgm:t>
        <a:bodyPr/>
        <a:lstStyle/>
        <a:p>
          <a:endParaRPr lang="en-US"/>
        </a:p>
      </dgm:t>
    </dgm:pt>
    <dgm:pt modelId="{E7A311F6-78C0-4812-83BC-3D898655CAAD}" type="sibTrans" cxnId="{1483E414-0189-4A39-BC38-2ADA8D56838E}">
      <dgm:prSet/>
      <dgm:spPr/>
      <dgm:t>
        <a:bodyPr/>
        <a:lstStyle/>
        <a:p>
          <a:endParaRPr lang="en-US"/>
        </a:p>
      </dgm:t>
    </dgm:pt>
    <dgm:pt modelId="{D5AA709B-081D-4DDE-B72C-1994E083CFF0}">
      <dgm:prSet/>
      <dgm:spPr/>
      <dgm:t>
        <a:bodyPr/>
        <a:lstStyle/>
        <a:p>
          <a:r>
            <a:rPr lang="en-US" dirty="0" smtClean="0">
              <a:latin typeface="Times New Roman" panose="02020603050405020304" pitchFamily="18" charset="0"/>
              <a:cs typeface="Times New Roman" panose="02020603050405020304" pitchFamily="18" charset="0"/>
            </a:rPr>
            <a:t>Integrated Field exercise (IFE14)</a:t>
          </a:r>
        </a:p>
      </dgm:t>
    </dgm:pt>
    <dgm:pt modelId="{68BC81B1-BE77-49D0-8687-6799315DD9EF}" type="parTrans" cxnId="{6843EBE3-D7A9-413B-8AE5-487E48946BBB}">
      <dgm:prSet/>
      <dgm:spPr/>
      <dgm:t>
        <a:bodyPr/>
        <a:lstStyle/>
        <a:p>
          <a:endParaRPr lang="en-US"/>
        </a:p>
      </dgm:t>
    </dgm:pt>
    <dgm:pt modelId="{8EF37C55-A626-4C40-A759-DC9E213B4B82}" type="sibTrans" cxnId="{6843EBE3-D7A9-413B-8AE5-487E48946BBB}">
      <dgm:prSet/>
      <dgm:spPr/>
      <dgm:t>
        <a:bodyPr/>
        <a:lstStyle/>
        <a:p>
          <a:endParaRPr lang="en-US"/>
        </a:p>
      </dgm:t>
    </dgm:pt>
    <dgm:pt modelId="{7771E61C-7F3B-4CF5-BF26-2DDB9FB56A0C}">
      <dgm:prSet/>
      <dgm:spPr/>
      <dgm:t>
        <a:bodyPr/>
        <a:lstStyle/>
        <a:p>
          <a:r>
            <a:rPr lang="en-US" dirty="0" smtClean="0">
              <a:latin typeface="Times New Roman" panose="02020603050405020304" pitchFamily="18" charset="0"/>
              <a:cs typeface="Times New Roman" panose="02020603050405020304" pitchFamily="18" charset="0"/>
            </a:rPr>
            <a:t>2019</a:t>
          </a:r>
        </a:p>
      </dgm:t>
    </dgm:pt>
    <dgm:pt modelId="{3DD10017-7600-42C5-8759-596712901EC1}" type="parTrans" cxnId="{6AD7402B-C708-4DB8-BA02-A9F7FDCBE3C8}">
      <dgm:prSet/>
      <dgm:spPr/>
      <dgm:t>
        <a:bodyPr/>
        <a:lstStyle/>
        <a:p>
          <a:endParaRPr lang="en-US"/>
        </a:p>
      </dgm:t>
    </dgm:pt>
    <dgm:pt modelId="{F40EC580-A8CE-4E10-9697-3ACF24454C6F}" type="sibTrans" cxnId="{6AD7402B-C708-4DB8-BA02-A9F7FDCBE3C8}">
      <dgm:prSet/>
      <dgm:spPr/>
      <dgm:t>
        <a:bodyPr/>
        <a:lstStyle/>
        <a:p>
          <a:endParaRPr lang="en-US"/>
        </a:p>
      </dgm:t>
    </dgm:pt>
    <dgm:pt modelId="{0B1EC0E5-17ED-4098-9C64-151702FA6F98}">
      <dgm:prSet/>
      <dgm:spPr/>
      <dgm:t>
        <a:bodyPr/>
        <a:lstStyle/>
        <a:p>
          <a:r>
            <a:rPr lang="en-US" dirty="0" smtClean="0">
              <a:latin typeface="Times New Roman" panose="02020603050405020304" pitchFamily="18" charset="0"/>
              <a:cs typeface="Times New Roman" panose="02020603050405020304" pitchFamily="18" charset="0"/>
            </a:rPr>
            <a:t>The Infrasound Technology(ITW2019)</a:t>
          </a:r>
          <a:endParaRPr lang="en-US" dirty="0">
            <a:latin typeface="Times New Roman" panose="02020603050405020304" pitchFamily="18" charset="0"/>
            <a:cs typeface="Times New Roman" panose="02020603050405020304" pitchFamily="18" charset="0"/>
          </a:endParaRPr>
        </a:p>
      </dgm:t>
    </dgm:pt>
    <dgm:pt modelId="{784BB18A-5CB2-4DEB-B872-A8162C08CFB0}" type="parTrans" cxnId="{E50540C4-84C8-4323-9153-FB496E32FBCC}">
      <dgm:prSet/>
      <dgm:spPr/>
      <dgm:t>
        <a:bodyPr/>
        <a:lstStyle/>
        <a:p>
          <a:endParaRPr lang="en-US"/>
        </a:p>
      </dgm:t>
    </dgm:pt>
    <dgm:pt modelId="{242C1E7C-5DE2-40E0-85C1-C71B1368B039}" type="sibTrans" cxnId="{E50540C4-84C8-4323-9153-FB496E32FBCC}">
      <dgm:prSet/>
      <dgm:spPr/>
      <dgm:t>
        <a:bodyPr/>
        <a:lstStyle/>
        <a:p>
          <a:endParaRPr lang="en-US"/>
        </a:p>
      </dgm:t>
    </dgm:pt>
    <dgm:pt modelId="{4DDCFBC0-6FAA-445E-BADD-6408AE2292B7}" type="pres">
      <dgm:prSet presAssocID="{ED8C1233-4D0D-4812-9094-358215AD3B1E}" presName="linearFlow" presStyleCnt="0">
        <dgm:presLayoutVars>
          <dgm:dir/>
          <dgm:animLvl val="lvl"/>
          <dgm:resizeHandles val="exact"/>
        </dgm:presLayoutVars>
      </dgm:prSet>
      <dgm:spPr/>
      <dgm:t>
        <a:bodyPr/>
        <a:lstStyle/>
        <a:p>
          <a:endParaRPr lang="en-US"/>
        </a:p>
      </dgm:t>
    </dgm:pt>
    <dgm:pt modelId="{4680DF1A-FF26-4A15-8BF2-E5F44747CCF6}" type="pres">
      <dgm:prSet presAssocID="{F6277D7D-C051-4DB0-A44F-A05087CBEBDC}" presName="composite" presStyleCnt="0"/>
      <dgm:spPr/>
    </dgm:pt>
    <dgm:pt modelId="{C045AA2F-58C1-47F0-9689-7D91B483BDF2}" type="pres">
      <dgm:prSet presAssocID="{F6277D7D-C051-4DB0-A44F-A05087CBEBDC}" presName="parentText" presStyleLbl="alignNode1" presStyleIdx="0" presStyleCnt="7">
        <dgm:presLayoutVars>
          <dgm:chMax val="1"/>
          <dgm:bulletEnabled val="1"/>
        </dgm:presLayoutVars>
      </dgm:prSet>
      <dgm:spPr/>
      <dgm:t>
        <a:bodyPr/>
        <a:lstStyle/>
        <a:p>
          <a:endParaRPr lang="en-US"/>
        </a:p>
      </dgm:t>
    </dgm:pt>
    <dgm:pt modelId="{2F093A77-ABC0-4D9C-B897-0D61522B8BAF}" type="pres">
      <dgm:prSet presAssocID="{F6277D7D-C051-4DB0-A44F-A05087CBEBDC}" presName="descendantText" presStyleLbl="alignAcc1" presStyleIdx="0" presStyleCnt="7">
        <dgm:presLayoutVars>
          <dgm:bulletEnabled val="1"/>
        </dgm:presLayoutVars>
      </dgm:prSet>
      <dgm:spPr/>
      <dgm:t>
        <a:bodyPr/>
        <a:lstStyle/>
        <a:p>
          <a:endParaRPr lang="en-US"/>
        </a:p>
      </dgm:t>
    </dgm:pt>
    <dgm:pt modelId="{1E16CB83-BBB7-4573-A2CA-F7A36D257971}" type="pres">
      <dgm:prSet presAssocID="{6E01069A-43DF-4810-8902-401230D846AD}" presName="sp" presStyleCnt="0"/>
      <dgm:spPr/>
    </dgm:pt>
    <dgm:pt modelId="{DD122681-8FBC-4DDD-B072-881347C1EAC2}" type="pres">
      <dgm:prSet presAssocID="{C98BB416-EC82-4435-8B3B-F3C46BE472DA}" presName="composite" presStyleCnt="0"/>
      <dgm:spPr/>
    </dgm:pt>
    <dgm:pt modelId="{7C6A70B1-666C-4ED9-B015-F71819E835F8}" type="pres">
      <dgm:prSet presAssocID="{C98BB416-EC82-4435-8B3B-F3C46BE472DA}" presName="parentText" presStyleLbl="alignNode1" presStyleIdx="1" presStyleCnt="7">
        <dgm:presLayoutVars>
          <dgm:chMax val="1"/>
          <dgm:bulletEnabled val="1"/>
        </dgm:presLayoutVars>
      </dgm:prSet>
      <dgm:spPr/>
      <dgm:t>
        <a:bodyPr/>
        <a:lstStyle/>
        <a:p>
          <a:endParaRPr lang="en-US"/>
        </a:p>
      </dgm:t>
    </dgm:pt>
    <dgm:pt modelId="{53B2BF0F-0F6D-469C-8ABC-17F88F7B5C9B}" type="pres">
      <dgm:prSet presAssocID="{C98BB416-EC82-4435-8B3B-F3C46BE472DA}" presName="descendantText" presStyleLbl="alignAcc1" presStyleIdx="1" presStyleCnt="7">
        <dgm:presLayoutVars>
          <dgm:bulletEnabled val="1"/>
        </dgm:presLayoutVars>
      </dgm:prSet>
      <dgm:spPr/>
      <dgm:t>
        <a:bodyPr/>
        <a:lstStyle/>
        <a:p>
          <a:endParaRPr lang="en-US"/>
        </a:p>
      </dgm:t>
    </dgm:pt>
    <dgm:pt modelId="{AAC65FE1-E21E-48EC-9DF8-DAB54BDC1DE1}" type="pres">
      <dgm:prSet presAssocID="{F9F67CFD-BFF9-4BD6-B112-C562E761007E}" presName="sp" presStyleCnt="0"/>
      <dgm:spPr/>
    </dgm:pt>
    <dgm:pt modelId="{DC4CADAD-0C07-4226-BE6C-A538D7D52384}" type="pres">
      <dgm:prSet presAssocID="{E72CAB1F-F7E2-4E65-A9E6-A066D3259F83}" presName="composite" presStyleCnt="0"/>
      <dgm:spPr/>
    </dgm:pt>
    <dgm:pt modelId="{129CAB8C-824B-4B0D-88A8-5C4CFE453010}" type="pres">
      <dgm:prSet presAssocID="{E72CAB1F-F7E2-4E65-A9E6-A066D3259F83}" presName="parentText" presStyleLbl="alignNode1" presStyleIdx="2" presStyleCnt="7">
        <dgm:presLayoutVars>
          <dgm:chMax val="1"/>
          <dgm:bulletEnabled val="1"/>
        </dgm:presLayoutVars>
      </dgm:prSet>
      <dgm:spPr/>
      <dgm:t>
        <a:bodyPr/>
        <a:lstStyle/>
        <a:p>
          <a:endParaRPr lang="en-US"/>
        </a:p>
      </dgm:t>
    </dgm:pt>
    <dgm:pt modelId="{44FFDDA9-DFF1-4096-B102-FCE7F92E7DF9}" type="pres">
      <dgm:prSet presAssocID="{E72CAB1F-F7E2-4E65-A9E6-A066D3259F83}" presName="descendantText" presStyleLbl="alignAcc1" presStyleIdx="2" presStyleCnt="7">
        <dgm:presLayoutVars>
          <dgm:bulletEnabled val="1"/>
        </dgm:presLayoutVars>
      </dgm:prSet>
      <dgm:spPr/>
      <dgm:t>
        <a:bodyPr/>
        <a:lstStyle/>
        <a:p>
          <a:endParaRPr lang="en-US"/>
        </a:p>
      </dgm:t>
    </dgm:pt>
    <dgm:pt modelId="{ABBA7362-4370-4A09-A969-53446E61E32D}" type="pres">
      <dgm:prSet presAssocID="{79227A93-BF07-4772-A195-C2A95DEDC941}" presName="sp" presStyleCnt="0"/>
      <dgm:spPr/>
    </dgm:pt>
    <dgm:pt modelId="{A2F49A9C-53B6-4274-B64E-DFE593BB8090}" type="pres">
      <dgm:prSet presAssocID="{43ECC77F-5123-4A73-93ED-A36AC138B119}" presName="composite" presStyleCnt="0"/>
      <dgm:spPr/>
    </dgm:pt>
    <dgm:pt modelId="{ED191F1B-F8BF-461E-A77B-1D2198F343F5}" type="pres">
      <dgm:prSet presAssocID="{43ECC77F-5123-4A73-93ED-A36AC138B119}" presName="parentText" presStyleLbl="alignNode1" presStyleIdx="3" presStyleCnt="7">
        <dgm:presLayoutVars>
          <dgm:chMax val="1"/>
          <dgm:bulletEnabled val="1"/>
        </dgm:presLayoutVars>
      </dgm:prSet>
      <dgm:spPr/>
      <dgm:t>
        <a:bodyPr/>
        <a:lstStyle/>
        <a:p>
          <a:endParaRPr lang="en-US"/>
        </a:p>
      </dgm:t>
    </dgm:pt>
    <dgm:pt modelId="{787468F0-522B-4F48-B72A-A5EA15863709}" type="pres">
      <dgm:prSet presAssocID="{43ECC77F-5123-4A73-93ED-A36AC138B119}" presName="descendantText" presStyleLbl="alignAcc1" presStyleIdx="3" presStyleCnt="7">
        <dgm:presLayoutVars>
          <dgm:bulletEnabled val="1"/>
        </dgm:presLayoutVars>
      </dgm:prSet>
      <dgm:spPr/>
      <dgm:t>
        <a:bodyPr/>
        <a:lstStyle/>
        <a:p>
          <a:endParaRPr lang="en-US"/>
        </a:p>
      </dgm:t>
    </dgm:pt>
    <dgm:pt modelId="{C78DE49C-EC82-49F1-BEAA-11E758DC363C}" type="pres">
      <dgm:prSet presAssocID="{81DE84E1-275E-49BB-B479-E47EE1D4F0DD}" presName="sp" presStyleCnt="0"/>
      <dgm:spPr/>
    </dgm:pt>
    <dgm:pt modelId="{8E2C44D6-CFC5-48BF-A1E6-C8235330F1EE}" type="pres">
      <dgm:prSet presAssocID="{5B6DD08A-B8F6-498A-A2ED-2F5BFEAE012E}" presName="composite" presStyleCnt="0"/>
      <dgm:spPr/>
    </dgm:pt>
    <dgm:pt modelId="{C24F6C91-4C9F-4AD6-8D85-4859C74FCE28}" type="pres">
      <dgm:prSet presAssocID="{5B6DD08A-B8F6-498A-A2ED-2F5BFEAE012E}" presName="parentText" presStyleLbl="alignNode1" presStyleIdx="4" presStyleCnt="7">
        <dgm:presLayoutVars>
          <dgm:chMax val="1"/>
          <dgm:bulletEnabled val="1"/>
        </dgm:presLayoutVars>
      </dgm:prSet>
      <dgm:spPr/>
      <dgm:t>
        <a:bodyPr/>
        <a:lstStyle/>
        <a:p>
          <a:endParaRPr lang="en-US"/>
        </a:p>
      </dgm:t>
    </dgm:pt>
    <dgm:pt modelId="{37C23BBD-9B05-4582-9959-BBB9C4F21608}" type="pres">
      <dgm:prSet presAssocID="{5B6DD08A-B8F6-498A-A2ED-2F5BFEAE012E}" presName="descendantText" presStyleLbl="alignAcc1" presStyleIdx="4" presStyleCnt="7">
        <dgm:presLayoutVars>
          <dgm:bulletEnabled val="1"/>
        </dgm:presLayoutVars>
      </dgm:prSet>
      <dgm:spPr/>
      <dgm:t>
        <a:bodyPr/>
        <a:lstStyle/>
        <a:p>
          <a:endParaRPr lang="en-US"/>
        </a:p>
      </dgm:t>
    </dgm:pt>
    <dgm:pt modelId="{89DFE09D-1349-4E8C-8B25-6708A00A6C8A}" type="pres">
      <dgm:prSet presAssocID="{E646F761-F943-4681-8B73-3DE1AA85CCC5}" presName="sp" presStyleCnt="0"/>
      <dgm:spPr/>
    </dgm:pt>
    <dgm:pt modelId="{B1F87DF1-CE13-48EA-944D-5D3CE9C54680}" type="pres">
      <dgm:prSet presAssocID="{C55F26F1-1694-42BA-AAEE-645CCF464B31}" presName="composite" presStyleCnt="0"/>
      <dgm:spPr/>
    </dgm:pt>
    <dgm:pt modelId="{4ABA7BFA-DF9A-4CA9-908F-CA618BAD3A1E}" type="pres">
      <dgm:prSet presAssocID="{C55F26F1-1694-42BA-AAEE-645CCF464B31}" presName="parentText" presStyleLbl="alignNode1" presStyleIdx="5" presStyleCnt="7">
        <dgm:presLayoutVars>
          <dgm:chMax val="1"/>
          <dgm:bulletEnabled val="1"/>
        </dgm:presLayoutVars>
      </dgm:prSet>
      <dgm:spPr/>
      <dgm:t>
        <a:bodyPr/>
        <a:lstStyle/>
        <a:p>
          <a:endParaRPr lang="en-US"/>
        </a:p>
      </dgm:t>
    </dgm:pt>
    <dgm:pt modelId="{B324BF0F-DBE6-4AF4-8972-F5E47974BEA2}" type="pres">
      <dgm:prSet presAssocID="{C55F26F1-1694-42BA-AAEE-645CCF464B31}" presName="descendantText" presStyleLbl="alignAcc1" presStyleIdx="5" presStyleCnt="7">
        <dgm:presLayoutVars>
          <dgm:bulletEnabled val="1"/>
        </dgm:presLayoutVars>
      </dgm:prSet>
      <dgm:spPr/>
      <dgm:t>
        <a:bodyPr/>
        <a:lstStyle/>
        <a:p>
          <a:endParaRPr lang="en-US"/>
        </a:p>
      </dgm:t>
    </dgm:pt>
    <dgm:pt modelId="{2C76DDBB-39E9-4631-9308-8EC86CF7F29D}" type="pres">
      <dgm:prSet presAssocID="{E7A311F6-78C0-4812-83BC-3D898655CAAD}" presName="sp" presStyleCnt="0"/>
      <dgm:spPr/>
    </dgm:pt>
    <dgm:pt modelId="{7D215A15-2F83-48FB-8EE4-88FFC6B0C09F}" type="pres">
      <dgm:prSet presAssocID="{7771E61C-7F3B-4CF5-BF26-2DDB9FB56A0C}" presName="composite" presStyleCnt="0"/>
      <dgm:spPr/>
    </dgm:pt>
    <dgm:pt modelId="{A504FF53-FC76-443B-B615-480AC4DF6816}" type="pres">
      <dgm:prSet presAssocID="{7771E61C-7F3B-4CF5-BF26-2DDB9FB56A0C}" presName="parentText" presStyleLbl="alignNode1" presStyleIdx="6" presStyleCnt="7">
        <dgm:presLayoutVars>
          <dgm:chMax val="1"/>
          <dgm:bulletEnabled val="1"/>
        </dgm:presLayoutVars>
      </dgm:prSet>
      <dgm:spPr/>
      <dgm:t>
        <a:bodyPr/>
        <a:lstStyle/>
        <a:p>
          <a:endParaRPr lang="en-US"/>
        </a:p>
      </dgm:t>
    </dgm:pt>
    <dgm:pt modelId="{A23A932C-1EEF-439B-B2D2-733E49FF47F6}" type="pres">
      <dgm:prSet presAssocID="{7771E61C-7F3B-4CF5-BF26-2DDB9FB56A0C}" presName="descendantText" presStyleLbl="alignAcc1" presStyleIdx="6" presStyleCnt="7">
        <dgm:presLayoutVars>
          <dgm:bulletEnabled val="1"/>
        </dgm:presLayoutVars>
      </dgm:prSet>
      <dgm:spPr/>
      <dgm:t>
        <a:bodyPr/>
        <a:lstStyle/>
        <a:p>
          <a:endParaRPr lang="en-US"/>
        </a:p>
      </dgm:t>
    </dgm:pt>
  </dgm:ptLst>
  <dgm:cxnLst>
    <dgm:cxn modelId="{169DF9B8-3E4D-4047-91E0-786F5A715730}" type="presOf" srcId="{0B1EC0E5-17ED-4098-9C64-151702FA6F98}" destId="{A23A932C-1EEF-439B-B2D2-733E49FF47F6}" srcOrd="0" destOrd="0" presId="urn:microsoft.com/office/officeart/2005/8/layout/chevron2"/>
    <dgm:cxn modelId="{FA9D8073-2D93-42B9-8939-02F2F86B9F65}" type="presOf" srcId="{D5AA709B-081D-4DDE-B72C-1994E083CFF0}" destId="{B324BF0F-DBE6-4AF4-8972-F5E47974BEA2}" srcOrd="0" destOrd="0" presId="urn:microsoft.com/office/officeart/2005/8/layout/chevron2"/>
    <dgm:cxn modelId="{6AD7402B-C708-4DB8-BA02-A9F7FDCBE3C8}" srcId="{ED8C1233-4D0D-4812-9094-358215AD3B1E}" destId="{7771E61C-7F3B-4CF5-BF26-2DDB9FB56A0C}" srcOrd="6" destOrd="0" parTransId="{3DD10017-7600-42C5-8759-596712901EC1}" sibTransId="{F40EC580-A8CE-4E10-9697-3ACF24454C6F}"/>
    <dgm:cxn modelId="{3913D033-EAAB-4EDD-AA7F-73DA0D5C13DE}" srcId="{E72CAB1F-F7E2-4E65-A9E6-A066D3259F83}" destId="{105F34AF-CC4F-423B-80D2-64DD62808ED0}" srcOrd="0" destOrd="0" parTransId="{D4CF26EB-3681-4FD4-BC5E-8FD58492D41F}" sibTransId="{981FAFDE-F2EC-4762-A530-BA3A2814D5DF}"/>
    <dgm:cxn modelId="{84B9B7B9-96D7-4B2F-A975-4F119C3E2ADC}" srcId="{ED8C1233-4D0D-4812-9094-358215AD3B1E}" destId="{E72CAB1F-F7E2-4E65-A9E6-A066D3259F83}" srcOrd="2" destOrd="0" parTransId="{983D4605-06A2-4EA6-964C-8EBBCDB5D438}" sibTransId="{79227A93-BF07-4772-A195-C2A95DEDC941}"/>
    <dgm:cxn modelId="{4FF37B81-DA0D-4A2A-BCBD-DA9F0AEDC444}" type="presOf" srcId="{488E9EAF-EDC9-4FAE-9637-70838836FF49}" destId="{53B2BF0F-0F6D-469C-8ABC-17F88F7B5C9B}" srcOrd="0" destOrd="0" presId="urn:microsoft.com/office/officeart/2005/8/layout/chevron2"/>
    <dgm:cxn modelId="{C07CFD39-FC9A-4CFC-81AC-F637F61B4160}" type="presOf" srcId="{37DB8E63-CA63-4266-821A-E9E320DB7D17}" destId="{787468F0-522B-4F48-B72A-A5EA15863709}" srcOrd="0" destOrd="0" presId="urn:microsoft.com/office/officeart/2005/8/layout/chevron2"/>
    <dgm:cxn modelId="{0A64C377-1778-4608-893E-6DD9CC06CAC8}" type="presOf" srcId="{F6277D7D-C051-4DB0-A44F-A05087CBEBDC}" destId="{C045AA2F-58C1-47F0-9689-7D91B483BDF2}" srcOrd="0" destOrd="0" presId="urn:microsoft.com/office/officeart/2005/8/layout/chevron2"/>
    <dgm:cxn modelId="{1483E414-0189-4A39-BC38-2ADA8D56838E}" srcId="{ED8C1233-4D0D-4812-9094-358215AD3B1E}" destId="{C55F26F1-1694-42BA-AAEE-645CCF464B31}" srcOrd="5" destOrd="0" parTransId="{9D65EC13-EF86-4184-AC2E-7C6E70EA1C3E}" sibTransId="{E7A311F6-78C0-4812-83BC-3D898655CAAD}"/>
    <dgm:cxn modelId="{1AEAC804-12A9-472B-8986-EA09E2C48A76}" srcId="{ED8C1233-4D0D-4812-9094-358215AD3B1E}" destId="{5B6DD08A-B8F6-498A-A2ED-2F5BFEAE012E}" srcOrd="4" destOrd="0" parTransId="{2E8C988E-B2BA-4553-80EB-34695ACC4663}" sibTransId="{E646F761-F943-4681-8B73-3DE1AA85CCC5}"/>
    <dgm:cxn modelId="{6843EBE3-D7A9-413B-8AE5-487E48946BBB}" srcId="{C55F26F1-1694-42BA-AAEE-645CCF464B31}" destId="{D5AA709B-081D-4DDE-B72C-1994E083CFF0}" srcOrd="0" destOrd="0" parTransId="{68BC81B1-BE77-49D0-8687-6799315DD9EF}" sibTransId="{8EF37C55-A626-4C40-A759-DC9E213B4B82}"/>
    <dgm:cxn modelId="{CD35CDB5-C153-4965-971E-170FAA0AB00D}" type="presOf" srcId="{4BF6AAAE-55D2-4027-B74F-0CD967BC3808}" destId="{2F093A77-ABC0-4D9C-B897-0D61522B8BAF}" srcOrd="0" destOrd="0" presId="urn:microsoft.com/office/officeart/2005/8/layout/chevron2"/>
    <dgm:cxn modelId="{90DFE721-DF53-4E34-8E87-8988AF2F6128}" type="presOf" srcId="{C55F26F1-1694-42BA-AAEE-645CCF464B31}" destId="{4ABA7BFA-DF9A-4CA9-908F-CA618BAD3A1E}" srcOrd="0" destOrd="0" presId="urn:microsoft.com/office/officeart/2005/8/layout/chevron2"/>
    <dgm:cxn modelId="{05290576-750C-4452-9197-C31FDE96B2CB}" srcId="{ED8C1233-4D0D-4812-9094-358215AD3B1E}" destId="{F6277D7D-C051-4DB0-A44F-A05087CBEBDC}" srcOrd="0" destOrd="0" parTransId="{E02E48D5-49CC-42EC-8EAD-F2D283CC89BC}" sibTransId="{6E01069A-43DF-4810-8902-401230D846AD}"/>
    <dgm:cxn modelId="{0AD83F4D-31C4-40C2-9717-B000E442B813}" type="presOf" srcId="{43ECC77F-5123-4A73-93ED-A36AC138B119}" destId="{ED191F1B-F8BF-461E-A77B-1D2198F343F5}" srcOrd="0" destOrd="0" presId="urn:microsoft.com/office/officeart/2005/8/layout/chevron2"/>
    <dgm:cxn modelId="{F51F7FE2-97AF-4AF2-8918-A725932781FD}" srcId="{ED8C1233-4D0D-4812-9094-358215AD3B1E}" destId="{C98BB416-EC82-4435-8B3B-F3C46BE472DA}" srcOrd="1" destOrd="0" parTransId="{82C04900-C35B-47B1-A2E4-74605A704FF1}" sibTransId="{F9F67CFD-BFF9-4BD6-B112-C562E761007E}"/>
    <dgm:cxn modelId="{A6A8B93A-CA8A-4185-907F-D91B3A053697}" type="presOf" srcId="{105F34AF-CC4F-423B-80D2-64DD62808ED0}" destId="{44FFDDA9-DFF1-4096-B102-FCE7F92E7DF9}" srcOrd="0" destOrd="0" presId="urn:microsoft.com/office/officeart/2005/8/layout/chevron2"/>
    <dgm:cxn modelId="{75ED268F-EF65-4E98-AFC0-80C7A174171B}" srcId="{43ECC77F-5123-4A73-93ED-A36AC138B119}" destId="{37DB8E63-CA63-4266-821A-E9E320DB7D17}" srcOrd="0" destOrd="0" parTransId="{1A55E3EA-1734-4EEF-9051-17A9A55D8E58}" sibTransId="{899ED637-6CDA-4D2B-AE51-02AD8330C9D8}"/>
    <dgm:cxn modelId="{0A066973-726C-487E-B46D-ABFD2F4E38FC}" type="presOf" srcId="{ED8C1233-4D0D-4812-9094-358215AD3B1E}" destId="{4DDCFBC0-6FAA-445E-BADD-6408AE2292B7}" srcOrd="0" destOrd="0" presId="urn:microsoft.com/office/officeart/2005/8/layout/chevron2"/>
    <dgm:cxn modelId="{94625BB2-CD90-499B-AD72-ED15A6E37C87}" type="presOf" srcId="{C98BB416-EC82-4435-8B3B-F3C46BE472DA}" destId="{7C6A70B1-666C-4ED9-B015-F71819E835F8}" srcOrd="0" destOrd="0" presId="urn:microsoft.com/office/officeart/2005/8/layout/chevron2"/>
    <dgm:cxn modelId="{25650742-DCAC-499C-AEFC-88D2F22EDF49}" type="presOf" srcId="{7771E61C-7F3B-4CF5-BF26-2DDB9FB56A0C}" destId="{A504FF53-FC76-443B-B615-480AC4DF6816}" srcOrd="0" destOrd="0" presId="urn:microsoft.com/office/officeart/2005/8/layout/chevron2"/>
    <dgm:cxn modelId="{D0161670-48D7-455C-87C9-EC0893D9A07F}" type="presOf" srcId="{4DCF2FF6-0ED8-4D29-B15F-D413AC23A006}" destId="{37C23BBD-9B05-4582-9959-BBB9C4F21608}" srcOrd="0" destOrd="0" presId="urn:microsoft.com/office/officeart/2005/8/layout/chevron2"/>
    <dgm:cxn modelId="{64FC5BA5-0E87-4ABF-B4FD-C2F583F0D01B}" srcId="{ED8C1233-4D0D-4812-9094-358215AD3B1E}" destId="{43ECC77F-5123-4A73-93ED-A36AC138B119}" srcOrd="3" destOrd="0" parTransId="{C78ED9B8-3A28-45D5-9F68-C349F0C0A785}" sibTransId="{81DE84E1-275E-49BB-B479-E47EE1D4F0DD}"/>
    <dgm:cxn modelId="{E50540C4-84C8-4323-9153-FB496E32FBCC}" srcId="{7771E61C-7F3B-4CF5-BF26-2DDB9FB56A0C}" destId="{0B1EC0E5-17ED-4098-9C64-151702FA6F98}" srcOrd="0" destOrd="0" parTransId="{784BB18A-5CB2-4DEB-B872-A8162C08CFB0}" sibTransId="{242C1E7C-5DE2-40E0-85C1-C71B1368B039}"/>
    <dgm:cxn modelId="{F7147ECD-A6D9-44EE-8C53-CF6C6127F964}" type="presOf" srcId="{E72CAB1F-F7E2-4E65-A9E6-A066D3259F83}" destId="{129CAB8C-824B-4B0D-88A8-5C4CFE453010}" srcOrd="0" destOrd="0" presId="urn:microsoft.com/office/officeart/2005/8/layout/chevron2"/>
    <dgm:cxn modelId="{981B0A25-C934-41E3-A977-CD18D6943C3E}" srcId="{C98BB416-EC82-4435-8B3B-F3C46BE472DA}" destId="{488E9EAF-EDC9-4FAE-9637-70838836FF49}" srcOrd="0" destOrd="0" parTransId="{5C9A4E84-552E-4AF1-852D-8B688BBF1CD3}" sibTransId="{05E8D182-1525-45BB-B292-6B83531D4BA8}"/>
    <dgm:cxn modelId="{98E4A12B-41E7-4746-B58D-898D1C5C2A2A}" srcId="{5B6DD08A-B8F6-498A-A2ED-2F5BFEAE012E}" destId="{4DCF2FF6-0ED8-4D29-B15F-D413AC23A006}" srcOrd="0" destOrd="0" parTransId="{AE1DF7E4-0C10-409D-A1A1-99E8FEE83BFA}" sibTransId="{3780B9AB-414E-4039-9B77-0EC83402B3C0}"/>
    <dgm:cxn modelId="{F8DB9466-4BB9-487D-BB77-F0B777649347}" type="presOf" srcId="{5B6DD08A-B8F6-498A-A2ED-2F5BFEAE012E}" destId="{C24F6C91-4C9F-4AD6-8D85-4859C74FCE28}" srcOrd="0" destOrd="0" presId="urn:microsoft.com/office/officeart/2005/8/layout/chevron2"/>
    <dgm:cxn modelId="{7802D087-E97B-417A-9F26-D69810E99BDC}" srcId="{F6277D7D-C051-4DB0-A44F-A05087CBEBDC}" destId="{4BF6AAAE-55D2-4027-B74F-0CD967BC3808}" srcOrd="0" destOrd="0" parTransId="{4D67C6E3-C3CF-4AEA-82F5-849EE49B52CD}" sibTransId="{BF2F6993-6499-41F0-BB37-B6044E52DC59}"/>
    <dgm:cxn modelId="{D23674A4-6BF1-4193-857A-472D9A9174FB}" type="presParOf" srcId="{4DDCFBC0-6FAA-445E-BADD-6408AE2292B7}" destId="{4680DF1A-FF26-4A15-8BF2-E5F44747CCF6}" srcOrd="0" destOrd="0" presId="urn:microsoft.com/office/officeart/2005/8/layout/chevron2"/>
    <dgm:cxn modelId="{E70A83A4-361B-4335-889D-DE8380F82C05}" type="presParOf" srcId="{4680DF1A-FF26-4A15-8BF2-E5F44747CCF6}" destId="{C045AA2F-58C1-47F0-9689-7D91B483BDF2}" srcOrd="0" destOrd="0" presId="urn:microsoft.com/office/officeart/2005/8/layout/chevron2"/>
    <dgm:cxn modelId="{D540DF33-BE86-4CF0-9B9B-EC5804ED8AB8}" type="presParOf" srcId="{4680DF1A-FF26-4A15-8BF2-E5F44747CCF6}" destId="{2F093A77-ABC0-4D9C-B897-0D61522B8BAF}" srcOrd="1" destOrd="0" presId="urn:microsoft.com/office/officeart/2005/8/layout/chevron2"/>
    <dgm:cxn modelId="{C573504C-F9BE-4280-9DC8-C1CB683B2F28}" type="presParOf" srcId="{4DDCFBC0-6FAA-445E-BADD-6408AE2292B7}" destId="{1E16CB83-BBB7-4573-A2CA-F7A36D257971}" srcOrd="1" destOrd="0" presId="urn:microsoft.com/office/officeart/2005/8/layout/chevron2"/>
    <dgm:cxn modelId="{EB256043-7BCB-465E-B366-3D076ED7A377}" type="presParOf" srcId="{4DDCFBC0-6FAA-445E-BADD-6408AE2292B7}" destId="{DD122681-8FBC-4DDD-B072-881347C1EAC2}" srcOrd="2" destOrd="0" presId="urn:microsoft.com/office/officeart/2005/8/layout/chevron2"/>
    <dgm:cxn modelId="{6E19B1B3-DC21-4531-AC52-31BEA0E543EC}" type="presParOf" srcId="{DD122681-8FBC-4DDD-B072-881347C1EAC2}" destId="{7C6A70B1-666C-4ED9-B015-F71819E835F8}" srcOrd="0" destOrd="0" presId="urn:microsoft.com/office/officeart/2005/8/layout/chevron2"/>
    <dgm:cxn modelId="{6793F6F4-7D28-4116-9B19-92517C76DDEF}" type="presParOf" srcId="{DD122681-8FBC-4DDD-B072-881347C1EAC2}" destId="{53B2BF0F-0F6D-469C-8ABC-17F88F7B5C9B}" srcOrd="1" destOrd="0" presId="urn:microsoft.com/office/officeart/2005/8/layout/chevron2"/>
    <dgm:cxn modelId="{C0AA9AD4-7870-4A06-BFBF-39E391696469}" type="presParOf" srcId="{4DDCFBC0-6FAA-445E-BADD-6408AE2292B7}" destId="{AAC65FE1-E21E-48EC-9DF8-DAB54BDC1DE1}" srcOrd="3" destOrd="0" presId="urn:microsoft.com/office/officeart/2005/8/layout/chevron2"/>
    <dgm:cxn modelId="{1849853A-4792-477C-BA73-38430C0D016E}" type="presParOf" srcId="{4DDCFBC0-6FAA-445E-BADD-6408AE2292B7}" destId="{DC4CADAD-0C07-4226-BE6C-A538D7D52384}" srcOrd="4" destOrd="0" presId="urn:microsoft.com/office/officeart/2005/8/layout/chevron2"/>
    <dgm:cxn modelId="{57E28B46-5C82-4304-AD31-ED29903F2F12}" type="presParOf" srcId="{DC4CADAD-0C07-4226-BE6C-A538D7D52384}" destId="{129CAB8C-824B-4B0D-88A8-5C4CFE453010}" srcOrd="0" destOrd="0" presId="urn:microsoft.com/office/officeart/2005/8/layout/chevron2"/>
    <dgm:cxn modelId="{5A76B4F1-898C-4BEC-80A3-A0B5E91D15E5}" type="presParOf" srcId="{DC4CADAD-0C07-4226-BE6C-A538D7D52384}" destId="{44FFDDA9-DFF1-4096-B102-FCE7F92E7DF9}" srcOrd="1" destOrd="0" presId="urn:microsoft.com/office/officeart/2005/8/layout/chevron2"/>
    <dgm:cxn modelId="{E881BDB0-54A0-4889-BFFD-ECDAE3C1509E}" type="presParOf" srcId="{4DDCFBC0-6FAA-445E-BADD-6408AE2292B7}" destId="{ABBA7362-4370-4A09-A969-53446E61E32D}" srcOrd="5" destOrd="0" presId="urn:microsoft.com/office/officeart/2005/8/layout/chevron2"/>
    <dgm:cxn modelId="{F120EE15-36CB-4254-965D-31B93B659FBE}" type="presParOf" srcId="{4DDCFBC0-6FAA-445E-BADD-6408AE2292B7}" destId="{A2F49A9C-53B6-4274-B64E-DFE593BB8090}" srcOrd="6" destOrd="0" presId="urn:microsoft.com/office/officeart/2005/8/layout/chevron2"/>
    <dgm:cxn modelId="{6A193276-CFED-4DD7-8885-50842D770B22}" type="presParOf" srcId="{A2F49A9C-53B6-4274-B64E-DFE593BB8090}" destId="{ED191F1B-F8BF-461E-A77B-1D2198F343F5}" srcOrd="0" destOrd="0" presId="urn:microsoft.com/office/officeart/2005/8/layout/chevron2"/>
    <dgm:cxn modelId="{1B2CA679-B4D0-41FA-B0E6-39222EBFC6BC}" type="presParOf" srcId="{A2F49A9C-53B6-4274-B64E-DFE593BB8090}" destId="{787468F0-522B-4F48-B72A-A5EA15863709}" srcOrd="1" destOrd="0" presId="urn:microsoft.com/office/officeart/2005/8/layout/chevron2"/>
    <dgm:cxn modelId="{91520358-BD66-4801-AA54-F47F5B061859}" type="presParOf" srcId="{4DDCFBC0-6FAA-445E-BADD-6408AE2292B7}" destId="{C78DE49C-EC82-49F1-BEAA-11E758DC363C}" srcOrd="7" destOrd="0" presId="urn:microsoft.com/office/officeart/2005/8/layout/chevron2"/>
    <dgm:cxn modelId="{A40A9F02-AE23-41FA-BAEA-159C98742509}" type="presParOf" srcId="{4DDCFBC0-6FAA-445E-BADD-6408AE2292B7}" destId="{8E2C44D6-CFC5-48BF-A1E6-C8235330F1EE}" srcOrd="8" destOrd="0" presId="urn:microsoft.com/office/officeart/2005/8/layout/chevron2"/>
    <dgm:cxn modelId="{C2C73D29-4DC9-4682-9CD4-4593EA27F882}" type="presParOf" srcId="{8E2C44D6-CFC5-48BF-A1E6-C8235330F1EE}" destId="{C24F6C91-4C9F-4AD6-8D85-4859C74FCE28}" srcOrd="0" destOrd="0" presId="urn:microsoft.com/office/officeart/2005/8/layout/chevron2"/>
    <dgm:cxn modelId="{0781FB7A-628C-45FC-9F15-663D855B5349}" type="presParOf" srcId="{8E2C44D6-CFC5-48BF-A1E6-C8235330F1EE}" destId="{37C23BBD-9B05-4582-9959-BBB9C4F21608}" srcOrd="1" destOrd="0" presId="urn:microsoft.com/office/officeart/2005/8/layout/chevron2"/>
    <dgm:cxn modelId="{488F7416-20B5-469E-B72B-2551F09258C2}" type="presParOf" srcId="{4DDCFBC0-6FAA-445E-BADD-6408AE2292B7}" destId="{89DFE09D-1349-4E8C-8B25-6708A00A6C8A}" srcOrd="9" destOrd="0" presId="urn:microsoft.com/office/officeart/2005/8/layout/chevron2"/>
    <dgm:cxn modelId="{18737336-8B04-460F-A0C0-6381E63DE4B3}" type="presParOf" srcId="{4DDCFBC0-6FAA-445E-BADD-6408AE2292B7}" destId="{B1F87DF1-CE13-48EA-944D-5D3CE9C54680}" srcOrd="10" destOrd="0" presId="urn:microsoft.com/office/officeart/2005/8/layout/chevron2"/>
    <dgm:cxn modelId="{1731D5AB-E890-4C76-9DE6-A155D4F49FB6}" type="presParOf" srcId="{B1F87DF1-CE13-48EA-944D-5D3CE9C54680}" destId="{4ABA7BFA-DF9A-4CA9-908F-CA618BAD3A1E}" srcOrd="0" destOrd="0" presId="urn:microsoft.com/office/officeart/2005/8/layout/chevron2"/>
    <dgm:cxn modelId="{7E33B2D5-E39C-4786-9849-1CC5FAAEC455}" type="presParOf" srcId="{B1F87DF1-CE13-48EA-944D-5D3CE9C54680}" destId="{B324BF0F-DBE6-4AF4-8972-F5E47974BEA2}" srcOrd="1" destOrd="0" presId="urn:microsoft.com/office/officeart/2005/8/layout/chevron2"/>
    <dgm:cxn modelId="{BF0B2787-8F2A-4798-B769-6E92A3587AB8}" type="presParOf" srcId="{4DDCFBC0-6FAA-445E-BADD-6408AE2292B7}" destId="{2C76DDBB-39E9-4631-9308-8EC86CF7F29D}" srcOrd="11" destOrd="0" presId="urn:microsoft.com/office/officeart/2005/8/layout/chevron2"/>
    <dgm:cxn modelId="{716A337B-D7C0-41C9-B991-DC98D2D97CEE}" type="presParOf" srcId="{4DDCFBC0-6FAA-445E-BADD-6408AE2292B7}" destId="{7D215A15-2F83-48FB-8EE4-88FFC6B0C09F}" srcOrd="12" destOrd="0" presId="urn:microsoft.com/office/officeart/2005/8/layout/chevron2"/>
    <dgm:cxn modelId="{52306CB0-3D7F-437D-83BC-B81653868BD5}" type="presParOf" srcId="{7D215A15-2F83-48FB-8EE4-88FFC6B0C09F}" destId="{A504FF53-FC76-443B-B615-480AC4DF6816}" srcOrd="0" destOrd="0" presId="urn:microsoft.com/office/officeart/2005/8/layout/chevron2"/>
    <dgm:cxn modelId="{AD9D2665-A7D0-4F00-9D4E-AE407C0C69F0}" type="presParOf" srcId="{7D215A15-2F83-48FB-8EE4-88FFC6B0C09F}" destId="{A23A932C-1EEF-439B-B2D2-733E49FF47F6}" srcOrd="1" destOrd="0" presId="urn:microsoft.com/office/officeart/2005/8/layout/chevron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E7270-4C15-494C-BF79-B9A73BEBDF67}">
      <dsp:nvSpPr>
        <dsp:cNvPr id="0" name=""/>
        <dsp:cNvSpPr/>
      </dsp:nvSpPr>
      <dsp:spPr>
        <a:xfrm>
          <a:off x="0" y="0"/>
          <a:ext cx="2705499" cy="79276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smtClean="0">
              <a:latin typeface="Arial" panose="020B0604020202020204" pitchFamily="34" charset="0"/>
              <a:cs typeface="Arial" panose="020B0604020202020204" pitchFamily="34" charset="0"/>
            </a:rPr>
            <a:t>1996 </a:t>
          </a:r>
          <a:r>
            <a:rPr lang="en-US" sz="1800" b="0" i="0" kern="1200" dirty="0" smtClean="0">
              <a:latin typeface="Arial" panose="020B0604020202020204" pitchFamily="34" charset="0"/>
              <a:cs typeface="Arial" panose="020B0604020202020204" pitchFamily="34" charset="0"/>
            </a:rPr>
            <a:t>Signature Treaty </a:t>
          </a:r>
          <a:endParaRPr lang="en-US" sz="1800" b="0" kern="1200" dirty="0">
            <a:latin typeface="Arial" panose="020B0604020202020204" pitchFamily="34" charset="0"/>
            <a:cs typeface="Arial" panose="020B0604020202020204" pitchFamily="34" charset="0"/>
          </a:endParaRPr>
        </a:p>
      </dsp:txBody>
      <dsp:txXfrm>
        <a:off x="23219" y="23219"/>
        <a:ext cx="1783051" cy="746330"/>
      </dsp:txXfrm>
    </dsp:sp>
    <dsp:sp modelId="{A1B9C3A0-0192-4791-A13B-FC73F4A73962}">
      <dsp:nvSpPr>
        <dsp:cNvPr id="0" name=""/>
        <dsp:cNvSpPr/>
      </dsp:nvSpPr>
      <dsp:spPr>
        <a:xfrm>
          <a:off x="226585" y="936908"/>
          <a:ext cx="2705499" cy="792768"/>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smtClean="0">
              <a:latin typeface="Arial" panose="020B0604020202020204" pitchFamily="34" charset="0"/>
              <a:cs typeface="Arial" panose="020B0604020202020204" pitchFamily="34" charset="0"/>
            </a:rPr>
            <a:t>1998 </a:t>
          </a:r>
          <a:r>
            <a:rPr lang="en-US" sz="1800" b="0" i="0" kern="1200" dirty="0" smtClean="0">
              <a:latin typeface="Arial" panose="020B0604020202020204" pitchFamily="34" charset="0"/>
              <a:cs typeface="Arial" panose="020B0604020202020204" pitchFamily="34" charset="0"/>
            </a:rPr>
            <a:t>Ratification Treaty </a:t>
          </a:r>
          <a:endParaRPr lang="en-US" sz="1800" b="0" kern="1200" dirty="0">
            <a:latin typeface="Arial" panose="020B0604020202020204" pitchFamily="34" charset="0"/>
            <a:cs typeface="Arial" panose="020B0604020202020204" pitchFamily="34" charset="0"/>
          </a:endParaRPr>
        </a:p>
      </dsp:txBody>
      <dsp:txXfrm>
        <a:off x="249804" y="960127"/>
        <a:ext cx="1917176" cy="746330"/>
      </dsp:txXfrm>
    </dsp:sp>
    <dsp:sp modelId="{29A355DA-151F-4A91-9DCE-0968F5F23297}">
      <dsp:nvSpPr>
        <dsp:cNvPr id="0" name=""/>
        <dsp:cNvSpPr/>
      </dsp:nvSpPr>
      <dsp:spPr>
        <a:xfrm>
          <a:off x="449789" y="1873816"/>
          <a:ext cx="2705499" cy="792768"/>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1999 S</a:t>
          </a:r>
          <a:r>
            <a:rPr lang="en-US" sz="1800" b="0" i="0" kern="1200" dirty="0" smtClean="0">
              <a:latin typeface="Arial" panose="020B0604020202020204" pitchFamily="34" charset="0"/>
              <a:cs typeface="Arial" panose="020B0604020202020204" pitchFamily="34" charset="0"/>
            </a:rPr>
            <a:t>igned the Facility Agreement</a:t>
          </a:r>
          <a:endParaRPr lang="en-US" sz="1800" kern="1200" dirty="0">
            <a:latin typeface="Arial" panose="020B0604020202020204" pitchFamily="34" charset="0"/>
            <a:cs typeface="Arial" panose="020B0604020202020204" pitchFamily="34" charset="0"/>
          </a:endParaRPr>
        </a:p>
      </dsp:txBody>
      <dsp:txXfrm>
        <a:off x="473008" y="1897035"/>
        <a:ext cx="1920557" cy="746330"/>
      </dsp:txXfrm>
    </dsp:sp>
    <dsp:sp modelId="{B6DBA6A1-8DC2-4A0A-97BA-065DFD8565A4}">
      <dsp:nvSpPr>
        <dsp:cNvPr id="0" name=""/>
        <dsp:cNvSpPr/>
      </dsp:nvSpPr>
      <dsp:spPr>
        <a:xfrm>
          <a:off x="676374" y="2810725"/>
          <a:ext cx="2705499" cy="792768"/>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2010 Jordan NDC </a:t>
          </a:r>
          <a:endParaRPr lang="en-US" sz="1800" kern="1200" dirty="0">
            <a:latin typeface="Arial" panose="020B0604020202020204" pitchFamily="34" charset="0"/>
            <a:cs typeface="Arial" panose="020B0604020202020204" pitchFamily="34" charset="0"/>
          </a:endParaRPr>
        </a:p>
      </dsp:txBody>
      <dsp:txXfrm>
        <a:off x="699593" y="2833944"/>
        <a:ext cx="1917176" cy="746330"/>
      </dsp:txXfrm>
    </dsp:sp>
    <dsp:sp modelId="{86F52D49-331D-44E0-9ABA-52F9E94E7327}">
      <dsp:nvSpPr>
        <dsp:cNvPr id="0" name=""/>
        <dsp:cNvSpPr/>
      </dsp:nvSpPr>
      <dsp:spPr>
        <a:xfrm>
          <a:off x="2190199" y="607188"/>
          <a:ext cx="515299" cy="51529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2306141" y="607188"/>
        <a:ext cx="283415" cy="387762"/>
      </dsp:txXfrm>
    </dsp:sp>
    <dsp:sp modelId="{A6702E15-339E-4710-BC94-9A71BAD4A75C}">
      <dsp:nvSpPr>
        <dsp:cNvPr id="0" name=""/>
        <dsp:cNvSpPr/>
      </dsp:nvSpPr>
      <dsp:spPr>
        <a:xfrm>
          <a:off x="2416785" y="1544097"/>
          <a:ext cx="515299" cy="515299"/>
        </a:xfrm>
        <a:prstGeom prst="downArrow">
          <a:avLst>
            <a:gd name="adj1" fmla="val 55000"/>
            <a:gd name="adj2" fmla="val 45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2532727" y="1544097"/>
        <a:ext cx="283415" cy="387762"/>
      </dsp:txXfrm>
    </dsp:sp>
    <dsp:sp modelId="{DBBBFEFF-8303-4C3B-BC2F-ABC1EDB9919E}">
      <dsp:nvSpPr>
        <dsp:cNvPr id="0" name=""/>
        <dsp:cNvSpPr/>
      </dsp:nvSpPr>
      <dsp:spPr>
        <a:xfrm>
          <a:off x="2639988" y="2481005"/>
          <a:ext cx="515299" cy="515299"/>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2755930" y="2481005"/>
        <a:ext cx="283415" cy="387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5AA2F-58C1-47F0-9689-7D91B483BDF2}">
      <dsp:nvSpPr>
        <dsp:cNvPr id="0" name=""/>
        <dsp:cNvSpPr/>
      </dsp:nvSpPr>
      <dsp:spPr>
        <a:xfrm rot="5400000">
          <a:off x="-103697" y="103855"/>
          <a:ext cx="691314" cy="4839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Times New Roman" panose="02020603050405020304" pitchFamily="18" charset="0"/>
              <a:cs typeface="Times New Roman" panose="02020603050405020304" pitchFamily="18" charset="0"/>
            </a:rPr>
            <a:t>1999</a:t>
          </a:r>
          <a:endParaRPr lang="en-US" sz="1300" kern="1200"/>
        </a:p>
      </dsp:txBody>
      <dsp:txXfrm rot="-5400000">
        <a:off x="0" y="242118"/>
        <a:ext cx="483920" cy="207394"/>
      </dsp:txXfrm>
    </dsp:sp>
    <dsp:sp modelId="{2F093A77-ABC0-4D9C-B897-0D61522B8BAF}">
      <dsp:nvSpPr>
        <dsp:cNvPr id="0" name=""/>
        <dsp:cNvSpPr/>
      </dsp:nvSpPr>
      <dsp:spPr>
        <a:xfrm rot="5400000">
          <a:off x="1665108" y="-1181030"/>
          <a:ext cx="449354" cy="28117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latin typeface="Times New Roman" panose="02020603050405020304" pitchFamily="18" charset="0"/>
              <a:cs typeface="Times New Roman" panose="02020603050405020304" pitchFamily="18" charset="0"/>
            </a:rPr>
            <a:t>The regional workshop on magnitude calibration. </a:t>
          </a:r>
        </a:p>
      </dsp:txBody>
      <dsp:txXfrm rot="-5400000">
        <a:off x="483920" y="22094"/>
        <a:ext cx="2789794" cy="405482"/>
      </dsp:txXfrm>
    </dsp:sp>
    <dsp:sp modelId="{7C6A70B1-666C-4ED9-B015-F71819E835F8}">
      <dsp:nvSpPr>
        <dsp:cNvPr id="0" name=""/>
        <dsp:cNvSpPr/>
      </dsp:nvSpPr>
      <dsp:spPr>
        <a:xfrm rot="5400000">
          <a:off x="-103697" y="701530"/>
          <a:ext cx="691314" cy="4839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Times New Roman" panose="02020603050405020304" pitchFamily="18" charset="0"/>
              <a:cs typeface="Times New Roman" panose="02020603050405020304" pitchFamily="18" charset="0"/>
            </a:rPr>
            <a:t>2003</a:t>
          </a:r>
        </a:p>
      </dsp:txBody>
      <dsp:txXfrm rot="-5400000">
        <a:off x="0" y="839793"/>
        <a:ext cx="483920" cy="207394"/>
      </dsp:txXfrm>
    </dsp:sp>
    <dsp:sp modelId="{53B2BF0F-0F6D-469C-8ABC-17F88F7B5C9B}">
      <dsp:nvSpPr>
        <dsp:cNvPr id="0" name=""/>
        <dsp:cNvSpPr/>
      </dsp:nvSpPr>
      <dsp:spPr>
        <a:xfrm rot="5400000">
          <a:off x="1665108" y="-583355"/>
          <a:ext cx="449354" cy="28117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latin typeface="Times New Roman" panose="02020603050405020304" pitchFamily="18" charset="0"/>
              <a:cs typeface="Times New Roman" panose="02020603050405020304" pitchFamily="18" charset="0"/>
            </a:rPr>
            <a:t>The regional Workshop on evaluation and quality control. </a:t>
          </a:r>
        </a:p>
      </dsp:txBody>
      <dsp:txXfrm rot="-5400000">
        <a:off x="483920" y="619769"/>
        <a:ext cx="2789794" cy="405482"/>
      </dsp:txXfrm>
    </dsp:sp>
    <dsp:sp modelId="{129CAB8C-824B-4B0D-88A8-5C4CFE453010}">
      <dsp:nvSpPr>
        <dsp:cNvPr id="0" name=""/>
        <dsp:cNvSpPr/>
      </dsp:nvSpPr>
      <dsp:spPr>
        <a:xfrm rot="5400000">
          <a:off x="-103697" y="1299205"/>
          <a:ext cx="691314" cy="4839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Times New Roman" panose="02020603050405020304" pitchFamily="18" charset="0"/>
              <a:cs typeface="Times New Roman" panose="02020603050405020304" pitchFamily="18" charset="0"/>
            </a:rPr>
            <a:t>2010</a:t>
          </a:r>
        </a:p>
      </dsp:txBody>
      <dsp:txXfrm rot="-5400000">
        <a:off x="0" y="1437468"/>
        <a:ext cx="483920" cy="207394"/>
      </dsp:txXfrm>
    </dsp:sp>
    <dsp:sp modelId="{44FFDDA9-DFF1-4096-B102-FCE7F92E7DF9}">
      <dsp:nvSpPr>
        <dsp:cNvPr id="0" name=""/>
        <dsp:cNvSpPr/>
      </dsp:nvSpPr>
      <dsp:spPr>
        <a:xfrm rot="5400000">
          <a:off x="1665108" y="14319"/>
          <a:ext cx="449354" cy="28117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latin typeface="Times New Roman" panose="02020603050405020304" pitchFamily="18" charset="0"/>
              <a:cs typeface="Times New Roman" panose="02020603050405020304" pitchFamily="18" charset="0"/>
            </a:rPr>
            <a:t>The NDC Development workshop for Middle East and south Asian states was conducted </a:t>
          </a:r>
        </a:p>
      </dsp:txBody>
      <dsp:txXfrm rot="-5400000">
        <a:off x="483920" y="1217443"/>
        <a:ext cx="2789794" cy="405482"/>
      </dsp:txXfrm>
    </dsp:sp>
    <dsp:sp modelId="{ED191F1B-F8BF-461E-A77B-1D2198F343F5}">
      <dsp:nvSpPr>
        <dsp:cNvPr id="0" name=""/>
        <dsp:cNvSpPr/>
      </dsp:nvSpPr>
      <dsp:spPr>
        <a:xfrm rot="5400000">
          <a:off x="-103697" y="1896879"/>
          <a:ext cx="691314" cy="4839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0" i="0" kern="1200" dirty="0" smtClean="0">
              <a:latin typeface="Times New Roman" panose="02020603050405020304" pitchFamily="18" charset="0"/>
              <a:cs typeface="Times New Roman" panose="02020603050405020304" pitchFamily="18" charset="0"/>
            </a:rPr>
            <a:t>2010 </a:t>
          </a:r>
          <a:endParaRPr lang="en-US" sz="1300" kern="1200" dirty="0" smtClean="0">
            <a:latin typeface="Times New Roman" panose="02020603050405020304" pitchFamily="18" charset="0"/>
            <a:cs typeface="Times New Roman" panose="02020603050405020304" pitchFamily="18" charset="0"/>
          </a:endParaRPr>
        </a:p>
      </dsp:txBody>
      <dsp:txXfrm rot="-5400000">
        <a:off x="0" y="2035142"/>
        <a:ext cx="483920" cy="207394"/>
      </dsp:txXfrm>
    </dsp:sp>
    <dsp:sp modelId="{787468F0-522B-4F48-B72A-A5EA15863709}">
      <dsp:nvSpPr>
        <dsp:cNvPr id="0" name=""/>
        <dsp:cNvSpPr/>
      </dsp:nvSpPr>
      <dsp:spPr>
        <a:xfrm rot="5400000">
          <a:off x="1665108" y="611994"/>
          <a:ext cx="449354" cy="28117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b="0" i="0" kern="1200" dirty="0" smtClean="0">
              <a:latin typeface="Times New Roman" panose="02020603050405020304" pitchFamily="18" charset="0"/>
              <a:cs typeface="Times New Roman" panose="02020603050405020304" pitchFamily="18" charset="0"/>
            </a:rPr>
            <a:t>On-Site Inspection Ground Based Visual Observation and Communications Exercise</a:t>
          </a:r>
          <a:endParaRPr lang="en-US" sz="1100" kern="1200" dirty="0" smtClean="0">
            <a:latin typeface="Times New Roman" panose="02020603050405020304" pitchFamily="18" charset="0"/>
            <a:cs typeface="Times New Roman" panose="02020603050405020304" pitchFamily="18" charset="0"/>
          </a:endParaRPr>
        </a:p>
      </dsp:txBody>
      <dsp:txXfrm rot="-5400000">
        <a:off x="483920" y="1815118"/>
        <a:ext cx="2789794" cy="405482"/>
      </dsp:txXfrm>
    </dsp:sp>
    <dsp:sp modelId="{C24F6C91-4C9F-4AD6-8D85-4859C74FCE28}">
      <dsp:nvSpPr>
        <dsp:cNvPr id="0" name=""/>
        <dsp:cNvSpPr/>
      </dsp:nvSpPr>
      <dsp:spPr>
        <a:xfrm rot="5400000">
          <a:off x="-103697" y="2494554"/>
          <a:ext cx="691314" cy="4839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Times New Roman" panose="02020603050405020304" pitchFamily="18" charset="0"/>
              <a:cs typeface="Times New Roman" panose="02020603050405020304" pitchFamily="18" charset="0"/>
            </a:rPr>
            <a:t>2011</a:t>
          </a:r>
        </a:p>
      </dsp:txBody>
      <dsp:txXfrm rot="-5400000">
        <a:off x="0" y="2632817"/>
        <a:ext cx="483920" cy="207394"/>
      </dsp:txXfrm>
    </dsp:sp>
    <dsp:sp modelId="{37C23BBD-9B05-4582-9959-BBB9C4F21608}">
      <dsp:nvSpPr>
        <dsp:cNvPr id="0" name=""/>
        <dsp:cNvSpPr/>
      </dsp:nvSpPr>
      <dsp:spPr>
        <a:xfrm rot="5400000">
          <a:off x="1665108" y="1209669"/>
          <a:ext cx="449354" cy="28117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latin typeface="Times New Roman" panose="02020603050405020304" pitchFamily="18" charset="0"/>
              <a:cs typeface="Times New Roman" panose="02020603050405020304" pitchFamily="18" charset="0"/>
            </a:rPr>
            <a:t>Infrasound Technology Workshop(ITW2011)</a:t>
          </a:r>
          <a:endParaRPr lang="en-US" sz="1100" kern="1200" dirty="0">
            <a:latin typeface="Times New Roman" panose="02020603050405020304" pitchFamily="18" charset="0"/>
            <a:cs typeface="Times New Roman" panose="02020603050405020304" pitchFamily="18" charset="0"/>
          </a:endParaRPr>
        </a:p>
      </dsp:txBody>
      <dsp:txXfrm rot="-5400000">
        <a:off x="483920" y="2412793"/>
        <a:ext cx="2789794" cy="405482"/>
      </dsp:txXfrm>
    </dsp:sp>
    <dsp:sp modelId="{4ABA7BFA-DF9A-4CA9-908F-CA618BAD3A1E}">
      <dsp:nvSpPr>
        <dsp:cNvPr id="0" name=""/>
        <dsp:cNvSpPr/>
      </dsp:nvSpPr>
      <dsp:spPr>
        <a:xfrm rot="5400000">
          <a:off x="-103697" y="3092229"/>
          <a:ext cx="691314" cy="4839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Times New Roman" panose="02020603050405020304" pitchFamily="18" charset="0"/>
              <a:cs typeface="Times New Roman" panose="02020603050405020304" pitchFamily="18" charset="0"/>
            </a:rPr>
            <a:t>2014</a:t>
          </a:r>
        </a:p>
      </dsp:txBody>
      <dsp:txXfrm rot="-5400000">
        <a:off x="0" y="3230492"/>
        <a:ext cx="483920" cy="207394"/>
      </dsp:txXfrm>
    </dsp:sp>
    <dsp:sp modelId="{B324BF0F-DBE6-4AF4-8972-F5E47974BEA2}">
      <dsp:nvSpPr>
        <dsp:cNvPr id="0" name=""/>
        <dsp:cNvSpPr/>
      </dsp:nvSpPr>
      <dsp:spPr>
        <a:xfrm rot="5400000">
          <a:off x="1665108" y="1807344"/>
          <a:ext cx="449354" cy="28117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latin typeface="Times New Roman" panose="02020603050405020304" pitchFamily="18" charset="0"/>
              <a:cs typeface="Times New Roman" panose="02020603050405020304" pitchFamily="18" charset="0"/>
            </a:rPr>
            <a:t>Integrated Field exercise (IFE14)</a:t>
          </a:r>
        </a:p>
      </dsp:txBody>
      <dsp:txXfrm rot="-5400000">
        <a:off x="483920" y="3010468"/>
        <a:ext cx="2789794" cy="405482"/>
      </dsp:txXfrm>
    </dsp:sp>
    <dsp:sp modelId="{A504FF53-FC76-443B-B615-480AC4DF6816}">
      <dsp:nvSpPr>
        <dsp:cNvPr id="0" name=""/>
        <dsp:cNvSpPr/>
      </dsp:nvSpPr>
      <dsp:spPr>
        <a:xfrm rot="5400000">
          <a:off x="-103697" y="3689904"/>
          <a:ext cx="691314" cy="4839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Times New Roman" panose="02020603050405020304" pitchFamily="18" charset="0"/>
              <a:cs typeface="Times New Roman" panose="02020603050405020304" pitchFamily="18" charset="0"/>
            </a:rPr>
            <a:t>2019</a:t>
          </a:r>
        </a:p>
      </dsp:txBody>
      <dsp:txXfrm rot="-5400000">
        <a:off x="0" y="3828167"/>
        <a:ext cx="483920" cy="207394"/>
      </dsp:txXfrm>
    </dsp:sp>
    <dsp:sp modelId="{A23A932C-1EEF-439B-B2D2-733E49FF47F6}">
      <dsp:nvSpPr>
        <dsp:cNvPr id="0" name=""/>
        <dsp:cNvSpPr/>
      </dsp:nvSpPr>
      <dsp:spPr>
        <a:xfrm rot="5400000">
          <a:off x="1665108" y="2405019"/>
          <a:ext cx="449354" cy="28117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latin typeface="Times New Roman" panose="02020603050405020304" pitchFamily="18" charset="0"/>
              <a:cs typeface="Times New Roman" panose="02020603050405020304" pitchFamily="18" charset="0"/>
            </a:rPr>
            <a:t>The Infrasound Technology(ITW2019)</a:t>
          </a:r>
          <a:endParaRPr lang="en-US" sz="1100" kern="1200" dirty="0">
            <a:latin typeface="Times New Roman" panose="02020603050405020304" pitchFamily="18" charset="0"/>
            <a:cs typeface="Times New Roman" panose="02020603050405020304" pitchFamily="18" charset="0"/>
          </a:endParaRPr>
        </a:p>
      </dsp:txBody>
      <dsp:txXfrm rot="-5400000">
        <a:off x="483920" y="3608143"/>
        <a:ext cx="2789794" cy="40548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7.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3" Type="http://schemas.openxmlformats.org/officeDocument/2006/relationships/slideLayout" Target="../slideLayouts/slideLayout4.xml"/><Relationship Id="rId21" Type="http://schemas.openxmlformats.org/officeDocument/2006/relationships/image" Target="../media/image14.emf"/><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image" Target="../media/image16.emf"/><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 Target="../slides/slide7.xml"/><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image" Target="../media/image15.emf"/><Relationship Id="rId10" Type="http://schemas.openxmlformats.org/officeDocument/2006/relationships/slideLayout" Target="../slideLayouts/slideLayout11.xml"/><Relationship Id="rId19" Type="http://schemas.openxmlformats.org/officeDocument/2006/relationships/slide" Target="../slides/slide4.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slide" Target="../slides/slid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19"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1"/>
          <a:stretch>
            <a:fillRect/>
          </a:stretch>
        </p:blipFill>
        <p:spPr>
          <a:xfrm>
            <a:off x="11060217" y="3261656"/>
            <a:ext cx="933450" cy="184150"/>
          </a:xfrm>
          <a:prstGeom prst="rect">
            <a:avLst/>
          </a:prstGeom>
        </p:spPr>
      </p:pic>
      <p:pic>
        <p:nvPicPr>
          <p:cNvPr id="19" name="Picture 18">
            <a:hlinkClick r:id="rId22"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3"/>
          <a:stretch>
            <a:fillRect/>
          </a:stretch>
        </p:blipFill>
        <p:spPr>
          <a:xfrm>
            <a:off x="11060217" y="3568486"/>
            <a:ext cx="933450" cy="184150"/>
          </a:xfrm>
          <a:prstGeom prst="rect">
            <a:avLst/>
          </a:prstGeom>
        </p:spPr>
      </p:pic>
      <p:pic>
        <p:nvPicPr>
          <p:cNvPr id="20" name="Picture 19">
            <a:hlinkClick r:id="rId24"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5"/>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8.png"/><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diagramQuickStyle" Target="../diagrams/quickStyle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Layout" Target="../diagrams/layout2.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Data" Target="../diagrams/data2.xml"/><Relationship Id="rId5" Type="http://schemas.openxmlformats.org/officeDocument/2006/relationships/diagramQuickStyle" Target="../diagrams/quickStyle1.xml"/><Relationship Id="rId15" Type="http://schemas.microsoft.com/office/2007/relationships/diagramDrawing" Target="../diagrams/drawing2.xml"/><Relationship Id="rId10" Type="http://schemas.openxmlformats.org/officeDocument/2006/relationships/image" Target="../media/image25.png"/><Relationship Id="rId4" Type="http://schemas.openxmlformats.org/officeDocument/2006/relationships/diagramLayout" Target="../diagrams/layout1.xml"/><Relationship Id="rId9" Type="http://schemas.openxmlformats.org/officeDocument/2006/relationships/image" Target="../media/image24.png"/><Relationship Id="rId14"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451100" y="278271"/>
            <a:ext cx="7620000" cy="1200329"/>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Jordan and CTBTO Relation and the Development of JSO</a:t>
            </a:r>
            <a:endParaRPr lang="en-US" dirty="0">
              <a:latin typeface="Arial" pitchFamily="34" charset="0"/>
              <a:cs typeface="Arial" pitchFamily="34" charset="0"/>
            </a:endParaRPr>
          </a:p>
          <a:p>
            <a:pPr algn="ctr"/>
            <a:endParaRPr lang="en-US" dirty="0" smtClean="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Ghassan Sweidan</a:t>
            </a:r>
            <a:endParaRPr lang="x-none"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Jordanian Seismological Observatory/Jordan National Data Center</a:t>
            </a:r>
            <a:endParaRPr lang="en-AT"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20000"/>
              </a:lnSpc>
            </a:pPr>
            <a:r>
              <a:rPr lang="en-US" sz="1200" dirty="0">
                <a:latin typeface="Arial" pitchFamily="34" charset="0"/>
                <a:cs typeface="Arial" pitchFamily="34" charset="0"/>
              </a:rPr>
              <a:t>Jordan's commitment to engaging with the international community and fostering cooperation across various fields is reflected in its foreign policy. </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P5.3-156</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1450" indent="-171450" algn="just">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JORDAN PROFILE</a:t>
            </a:r>
          </a:p>
          <a:p>
            <a:pPr marL="171450" indent="-171450" algn="just">
              <a:lnSpc>
                <a:spcPct val="150000"/>
              </a:lnSpc>
              <a:spcBef>
                <a:spcPts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TAL ALASFER STATION AS056</a:t>
            </a:r>
          </a:p>
          <a:p>
            <a:pPr marL="171450" indent="-171450" algn="just">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THE CTBTO EVENTS IN JORDAN</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1450" indent="-171450" algn="just">
              <a:buFont typeface="Arial" panose="020B0604020202020204" pitchFamily="34" charset="0"/>
              <a:buChar char="•"/>
            </a:pPr>
            <a:r>
              <a:rPr lang="en-US" sz="1200" dirty="0">
                <a:latin typeface="Arial" pitchFamily="34" charset="0"/>
                <a:cs typeface="Arial" pitchFamily="34" charset="0"/>
              </a:rPr>
              <a:t>The collaboration between Jordan </a:t>
            </a:r>
            <a:r>
              <a:rPr lang="en-US" sz="1200" dirty="0" smtClean="0">
                <a:latin typeface="Arial" pitchFamily="34" charset="0"/>
                <a:cs typeface="Arial" pitchFamily="34" charset="0"/>
              </a:rPr>
              <a:t>(</a:t>
            </a:r>
            <a:r>
              <a:rPr lang="en-US" sz="1200" dirty="0">
                <a:latin typeface="Arial" pitchFamily="34" charset="0"/>
                <a:cs typeface="Arial" pitchFamily="34" charset="0"/>
              </a:rPr>
              <a:t>CTBTO</a:t>
            </a:r>
            <a:r>
              <a:rPr lang="en-US" sz="1200" dirty="0" smtClean="0">
                <a:latin typeface="Arial" pitchFamily="34" charset="0"/>
                <a:cs typeface="Arial" pitchFamily="34" charset="0"/>
              </a:rPr>
              <a:t>)</a:t>
            </a:r>
          </a:p>
          <a:p>
            <a:pPr marL="171450" indent="-171450" algn="just">
              <a:buFont typeface="Arial" panose="020B0604020202020204" pitchFamily="34" charset="0"/>
              <a:buChar char="•"/>
            </a:pPr>
            <a:r>
              <a:rPr lang="en-US" sz="1200" dirty="0">
                <a:latin typeface="Arial" pitchFamily="34" charset="0"/>
                <a:cs typeface="Arial" pitchFamily="34" charset="0"/>
              </a:rPr>
              <a:t>The </a:t>
            </a:r>
            <a:r>
              <a:rPr lang="en-US" sz="1200" dirty="0" smtClean="0">
                <a:latin typeface="Arial" pitchFamily="34" charset="0"/>
                <a:cs typeface="Arial" pitchFamily="34" charset="0"/>
              </a:rPr>
              <a:t>contribution </a:t>
            </a:r>
            <a:r>
              <a:rPr lang="en-US" sz="1200" dirty="0">
                <a:latin typeface="Arial" pitchFamily="34" charset="0"/>
                <a:cs typeface="Arial" pitchFamily="34" charset="0"/>
              </a:rPr>
              <a:t>of the Tel-ALASFAR auxiliary seismic station (AS056</a:t>
            </a:r>
            <a:r>
              <a:rPr lang="en-US" sz="1200" dirty="0" smtClean="0">
                <a:latin typeface="Arial" pitchFamily="34" charset="0"/>
                <a:cs typeface="Arial" pitchFamily="34" charset="0"/>
              </a:rPr>
              <a:t>)</a:t>
            </a:r>
          </a:p>
          <a:p>
            <a:pPr marL="171450" indent="-171450" algn="jus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3047999"/>
            <a:ext cx="2086773" cy="1977079"/>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200" dirty="0" smtClean="0"/>
              <a:t>Jordan's </a:t>
            </a:r>
            <a:r>
              <a:rPr lang="en-US" sz="1200" dirty="0"/>
              <a:t>commitment to nuclear non-proliferation is demonstrated through its active participation in the CTBT and collaboration with the CTBTO, leading to enhanced global monitoring capabilities. By fulfilling its obligations and engaging in cooperative efforts, Jordan contributes to regional and international security, ensuring a safer world.</a:t>
            </a:r>
            <a:endParaRPr lang="en-US" sz="12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42A0112A-DD74-C918-5EE9-E39D97B30798}"/>
              </a:ext>
            </a:extLst>
          </p:cNvPr>
          <p:cNvSpPr txBox="1">
            <a:spLocks/>
          </p:cNvSpPr>
          <p:nvPr/>
        </p:nvSpPr>
        <p:spPr>
          <a:xfrm>
            <a:off x="10175355" y="520534"/>
            <a:ext cx="1642946" cy="559293"/>
          </a:xfrm>
          <a:prstGeom prst="rect">
            <a:avLst/>
          </a:prstGeom>
          <a:ln>
            <a:solidFill>
              <a:srgbClr val="FF0000"/>
            </a:solidFill>
          </a:ln>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050" b="1" dirty="0">
              <a:solidFill>
                <a:srgbClr val="FF0000"/>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1" name="object 6"/>
          <p:cNvPicPr/>
          <p:nvPr/>
        </p:nvPicPr>
        <p:blipFill>
          <a:blip r:embed="rId2" cstate="print"/>
          <a:stretch>
            <a:fillRect/>
          </a:stretch>
        </p:blipFill>
        <p:spPr>
          <a:xfrm>
            <a:off x="10424964" y="710802"/>
            <a:ext cx="948492" cy="441341"/>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5355" y="520534"/>
            <a:ext cx="1642946" cy="559293"/>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Jordan and CTBTO Relation and the Development of JSO</a:t>
            </a:r>
            <a:endParaRPr lang="en-US" sz="1800" dirty="0">
              <a:latin typeface="Arial" pitchFamily="34" charset="0"/>
              <a:cs typeface="Arial"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P5.3-156</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0" y="1080750"/>
            <a:ext cx="10835014" cy="5632311"/>
          </a:xfrm>
          <a:prstGeom prst="rect">
            <a:avLst/>
          </a:prstGeom>
        </p:spPr>
        <p:txBody>
          <a:bodyPr wrap="square">
            <a:spAutoFit/>
          </a:bodyPr>
          <a:lstStyle/>
          <a:p>
            <a:pPr algn="just"/>
            <a:r>
              <a:rPr lang="en-US" sz="2000" b="1" dirty="0" smtClean="0">
                <a:latin typeface="Arial" pitchFamily="34" charset="0"/>
                <a:cs typeface="Arial" pitchFamily="34" charset="0"/>
              </a:rPr>
              <a:t>Introduction</a:t>
            </a:r>
          </a:p>
          <a:p>
            <a:pPr algn="just"/>
            <a:endParaRPr lang="en-US" sz="2000" b="1" dirty="0" smtClean="0">
              <a:latin typeface="Arial" pitchFamily="34" charset="0"/>
              <a:cs typeface="Arial" pitchFamily="34" charset="0"/>
            </a:endParaRPr>
          </a:p>
          <a:p>
            <a:pPr algn="just"/>
            <a:r>
              <a:rPr lang="en-US" sz="2000" dirty="0" smtClean="0">
                <a:latin typeface="Arial" pitchFamily="34" charset="0"/>
                <a:cs typeface="Arial" pitchFamily="34" charset="0"/>
              </a:rPr>
              <a:t>Jordan's commitment to engaging with the international community and fostering cooperation across various fields is reflected in its foreign policy. In line with this approach, Jordan Signed and ratified the Comprehensive Nuclear-Test-Ban Treaty (CTBT) with the Secretary-General of the United Nations on 25 August 1998, thereby becoming the twentieth signatory State to endorse the Treaty. On 11 November 1999, a facility agreement was signed between the Permanent Representative of Jordan and the Executive Secretary of the Preparatory Commission for the Comprehensive Nuclear-Test-Ban Treaty Organization (CTBTO). As part of its obligations under the CTBT, Jordan has host the Tel-ALASFAR auxiliary seismic station (AS056) to contribute to the International Monitoring System (IMS). To advance interaction between the CTBTO's Provisional Technical Secretariat (PTS) and National Authorities and National Data </a:t>
            </a:r>
            <a:r>
              <a:rPr lang="en-US" sz="2000" dirty="0" err="1" smtClean="0">
                <a:latin typeface="Arial" pitchFamily="34" charset="0"/>
                <a:cs typeface="Arial" pitchFamily="34" charset="0"/>
              </a:rPr>
              <a:t>Centres</a:t>
            </a:r>
            <a:r>
              <a:rPr lang="en-US" sz="2000" dirty="0" smtClean="0">
                <a:latin typeface="Arial" pitchFamily="34" charset="0"/>
                <a:cs typeface="Arial" pitchFamily="34" charset="0"/>
              </a:rPr>
              <a:t>, Jordan has collaborated with the CTBTO by hosting various workshops. These workshops focused on addressing specific topics of interest to States Signatories and the PTS, particularly related to establishing the verification system. The outcomes of these cooperative efforts have brought significant developments to the Jordan Seismological Observatory, both in terms of the expansion of stations and advancements in seismic severity studies.</a:t>
            </a:r>
            <a:endParaRPr lang="en-US" sz="20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041" y="272465"/>
            <a:ext cx="1642946" cy="559293"/>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Jordan and CTBTO Relation and the Development of JSO</a:t>
            </a:r>
            <a:endParaRPr lang="en-US" sz="1800" dirty="0">
              <a:latin typeface="Arial" pitchFamily="34" charset="0"/>
              <a:cs typeface="Arial"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P5.3-156</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0326" y="272464"/>
            <a:ext cx="1642946" cy="559293"/>
          </a:xfrm>
          <a:prstGeom prst="rect">
            <a:avLst/>
          </a:prstGeom>
        </p:spPr>
      </p:pic>
      <p:sp>
        <p:nvSpPr>
          <p:cNvPr id="14" name="Rectangle 13"/>
          <p:cNvSpPr/>
          <p:nvPr/>
        </p:nvSpPr>
        <p:spPr>
          <a:xfrm>
            <a:off x="137160" y="1036811"/>
            <a:ext cx="9948672" cy="4708981"/>
          </a:xfrm>
          <a:prstGeom prst="rect">
            <a:avLst/>
          </a:prstGeom>
        </p:spPr>
        <p:txBody>
          <a:bodyPr wrap="square">
            <a:spAutoFit/>
          </a:bodyPr>
          <a:lstStyle/>
          <a:p>
            <a:pPr algn="just">
              <a:lnSpc>
                <a:spcPct val="150000"/>
              </a:lnSpc>
            </a:pPr>
            <a:r>
              <a:rPr lang="en-US" sz="2000" b="1" dirty="0">
                <a:latin typeface="Arial" pitchFamily="34" charset="0"/>
                <a:cs typeface="Arial" pitchFamily="34" charset="0"/>
              </a:rPr>
              <a:t>Objectives</a:t>
            </a:r>
            <a:endParaRPr lang="en-US" sz="2000" b="1" dirty="0" smtClean="0">
              <a:latin typeface="Arial" pitchFamily="34" charset="0"/>
              <a:cs typeface="Arial" pitchFamily="34" charset="0"/>
            </a:endParaRPr>
          </a:p>
          <a:p>
            <a:pPr marL="800100" lvl="1" indent="-342900" algn="just">
              <a:lnSpc>
                <a:spcPct val="150000"/>
              </a:lnSpc>
              <a:buFont typeface="Arial" panose="020B0604020202020204" pitchFamily="34" charset="0"/>
              <a:buChar char="•"/>
            </a:pPr>
            <a:r>
              <a:rPr lang="en-US" sz="2000" dirty="0" smtClean="0">
                <a:latin typeface="Arial" pitchFamily="34" charset="0"/>
                <a:cs typeface="Arial" pitchFamily="34" charset="0"/>
              </a:rPr>
              <a:t>Highlighting </a:t>
            </a:r>
            <a:r>
              <a:rPr lang="en-US" sz="2000" dirty="0">
                <a:latin typeface="Arial" pitchFamily="34" charset="0"/>
                <a:cs typeface="Arial" pitchFamily="34" charset="0"/>
              </a:rPr>
              <a:t>Jordan's commitment to international engagement and cooperation across various fields, demonstrating its active role in the global community.</a:t>
            </a:r>
          </a:p>
          <a:p>
            <a:pPr marL="800100" lvl="1" indent="-342900" algn="just">
              <a:lnSpc>
                <a:spcPct val="150000"/>
              </a:lnSpc>
              <a:buFont typeface="Arial" panose="020B0604020202020204" pitchFamily="34" charset="0"/>
              <a:buChar char="•"/>
            </a:pPr>
            <a:r>
              <a:rPr lang="en-US" sz="2000" dirty="0">
                <a:latin typeface="Arial" pitchFamily="34" charset="0"/>
                <a:cs typeface="Arial" pitchFamily="34" charset="0"/>
              </a:rPr>
              <a:t>Highlighting facility agreement signed between Jordan and the Preparatory Commission for the CTBTO</a:t>
            </a:r>
          </a:p>
          <a:p>
            <a:pPr marL="800100" lvl="1" indent="-342900" algn="just">
              <a:lnSpc>
                <a:spcPct val="150000"/>
              </a:lnSpc>
              <a:buFont typeface="Arial" panose="020B0604020202020204" pitchFamily="34" charset="0"/>
              <a:buChar char="•"/>
            </a:pPr>
            <a:r>
              <a:rPr lang="en-US" sz="2000" dirty="0">
                <a:latin typeface="Arial" pitchFamily="34" charset="0"/>
                <a:cs typeface="Arial" pitchFamily="34" charset="0"/>
              </a:rPr>
              <a:t>Introducing the Tel-ALASFAR auxiliary seismic station (AS056) established by Jordan as a contribution to the International Monitoring System (IMS).</a:t>
            </a:r>
          </a:p>
          <a:p>
            <a:pPr marL="800100" lvl="1" indent="-342900" algn="just">
              <a:lnSpc>
                <a:spcPct val="150000"/>
              </a:lnSpc>
              <a:buFont typeface="Arial" panose="020B0604020202020204" pitchFamily="34" charset="0"/>
              <a:buChar char="•"/>
            </a:pPr>
            <a:r>
              <a:rPr lang="en-US" sz="2000" dirty="0">
                <a:latin typeface="Arial" pitchFamily="34" charset="0"/>
                <a:cs typeface="Arial" pitchFamily="34" charset="0"/>
              </a:rPr>
              <a:t>Jordan's collaboration with the CTBTO through hosting workshops, focusing on advancing interaction between the CTBTO's Provisional Technical Secretariat (PTS) and National Authorities and National Data </a:t>
            </a:r>
            <a:r>
              <a:rPr lang="en-US" sz="2000" dirty="0" err="1">
                <a:latin typeface="Arial" pitchFamily="34" charset="0"/>
                <a:cs typeface="Arial" pitchFamily="34" charset="0"/>
              </a:rPr>
              <a:t>Centres</a:t>
            </a:r>
            <a:r>
              <a:rPr lang="en-US" sz="2000" dirty="0">
                <a:latin typeface="Arial" pitchFamily="34" charset="0"/>
                <a:cs typeface="Arial" pitchFamily="34" charset="0"/>
              </a:rPr>
              <a:t>.</a:t>
            </a:r>
            <a:endParaRPr lang="en-US" sz="2000" b="1" dirty="0"/>
          </a:p>
        </p:txBody>
      </p:sp>
    </p:spTree>
    <p:extLst>
      <p:ext uri="{BB962C8B-B14F-4D97-AF65-F5344CB8AC3E}">
        <p14:creationId xmlns:p14="http://schemas.microsoft.com/office/powerpoint/2010/main" val="3937352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Jordan and CTBTO Relation and the Development of JSO</a:t>
            </a:r>
            <a:endParaRPr lang="en-US" sz="1800" dirty="0">
              <a:latin typeface="Arial" pitchFamily="34" charset="0"/>
              <a:cs typeface="Arial"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P5.3-156</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109728" y="1095115"/>
            <a:ext cx="5303520" cy="5355312"/>
          </a:xfrm>
          <a:prstGeom prst="rect">
            <a:avLst/>
          </a:prstGeom>
        </p:spPr>
        <p:txBody>
          <a:bodyPr wrap="square">
            <a:spAutoFit/>
          </a:bodyPr>
          <a:lstStyle/>
          <a:p>
            <a:pPr algn="just"/>
            <a:r>
              <a:rPr lang="en-US" dirty="0">
                <a:latin typeface="Arial" pitchFamily="34" charset="0"/>
                <a:cs typeface="Arial" pitchFamily="34" charset="0"/>
              </a:rPr>
              <a:t>Jordan's commitment to nuclear non-proliferation is exemplified by its signed and ratified Comprehensive Nuclear-Test-Ban Treaty (CTBT) and the host of the Tel-ALASFAR Auxiliary Seismic Station (AS056). Located approximately 90 km northeast of Amman, the Tel-ALASFAR station represents the first of its kind in Jordan, and it is operated by the Jordan Seismological Observatory.</a:t>
            </a:r>
          </a:p>
          <a:p>
            <a:pPr algn="just"/>
            <a:r>
              <a:rPr lang="en-US" dirty="0" smtClean="0">
                <a:latin typeface="Arial" pitchFamily="34" charset="0"/>
                <a:cs typeface="Arial" pitchFamily="34" charset="0"/>
              </a:rPr>
              <a:t>In </a:t>
            </a:r>
            <a:r>
              <a:rPr lang="en-US" dirty="0">
                <a:latin typeface="Arial" pitchFamily="34" charset="0"/>
                <a:cs typeface="Arial" pitchFamily="34" charset="0"/>
              </a:rPr>
              <a:t>addition to the seismic station, Jordan has also made strides in enhancing its capabilities for data analysis and monitoring. In 2014, the CTBTO team installed the capacity building system CBS at the Jordan Seismological Observatory. The NDC-JO plays a crucial role in receiving raw data from three International Monitoring System (IMS) stations. This data provides valuable information for comprehensive analysis and monitoring of seismic activities.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9326" y="1291483"/>
            <a:ext cx="2196990" cy="2570496"/>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3755" r="27325" b="17037"/>
          <a:stretch/>
        </p:blipFill>
        <p:spPr>
          <a:xfrm>
            <a:off x="5468112" y="3846774"/>
            <a:ext cx="2196990" cy="253852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3841"/>
          <a:stretch/>
        </p:blipFill>
        <p:spPr>
          <a:xfrm>
            <a:off x="7667530" y="1291483"/>
            <a:ext cx="2985468" cy="353278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0326" y="272464"/>
            <a:ext cx="1642946" cy="55929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7530" y="4817589"/>
            <a:ext cx="2985468" cy="1567711"/>
          </a:xfrm>
          <a:prstGeom prst="rect">
            <a:avLst/>
          </a:prstGeom>
        </p:spPr>
      </p:pic>
    </p:spTree>
    <p:extLst>
      <p:ext uri="{BB962C8B-B14F-4D97-AF65-F5344CB8AC3E}">
        <p14:creationId xmlns:p14="http://schemas.microsoft.com/office/powerpoint/2010/main" val="222970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P5.3-156</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8" name="Picture 2" descr="Logo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6293" y="275855"/>
            <a:ext cx="1652471" cy="5592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9"/>
          <p:cNvSpPr txBox="1">
            <a:spLocks/>
          </p:cNvSpPr>
          <p:nvPr/>
        </p:nvSpPr>
        <p:spPr>
          <a:xfrm>
            <a:off x="161925" y="1219200"/>
            <a:ext cx="3295650" cy="352425"/>
          </a:xfrm>
          <a:prstGeom prst="rect">
            <a:avLst/>
          </a:prstGeom>
          <a:ln>
            <a:no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sz="2000" b="1" dirty="0" smtClean="0">
                <a:latin typeface="Arial" panose="020B0604020202020204" pitchFamily="34" charset="0"/>
                <a:cs typeface="Arial" panose="020B0604020202020204" pitchFamily="34" charset="0"/>
              </a:rPr>
              <a:t>Methods and data:</a:t>
            </a:r>
            <a:endParaRPr lang="en-US" sz="2000" b="1" dirty="0">
              <a:latin typeface="Arial" panose="020B0604020202020204" pitchFamily="34" charset="0"/>
              <a:cs typeface="Arial" panose="020B0604020202020204" pitchFamily="34" charset="0"/>
            </a:endParaRPr>
          </a:p>
        </p:txBody>
      </p:sp>
      <p:sp>
        <p:nvSpPr>
          <p:cNvPr id="10" name="Content Placeholder 9"/>
          <p:cNvSpPr txBox="1">
            <a:spLocks/>
          </p:cNvSpPr>
          <p:nvPr/>
        </p:nvSpPr>
        <p:spPr>
          <a:xfrm>
            <a:off x="3648456" y="1571624"/>
            <a:ext cx="3467629" cy="5159375"/>
          </a:xfrm>
          <a:prstGeom prst="rect">
            <a:avLst/>
          </a:prstGeom>
          <a:ln>
            <a:solidFill>
              <a:schemeClr val="accent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1800" dirty="0">
                <a:latin typeface="Arial" panose="020B0604020202020204" pitchFamily="34" charset="0"/>
                <a:cs typeface="Arial" panose="020B0604020202020204" pitchFamily="34" charset="0"/>
              </a:rPr>
              <a:t>TAL ALASFER STATION </a:t>
            </a:r>
            <a:r>
              <a:rPr lang="en-US" sz="1800" dirty="0" smtClean="0">
                <a:latin typeface="Arial" panose="020B0604020202020204" pitchFamily="34" charset="0"/>
                <a:cs typeface="Arial" panose="020B0604020202020204" pitchFamily="34" charset="0"/>
              </a:rPr>
              <a:t>AS056</a:t>
            </a:r>
          </a:p>
          <a:p>
            <a:pPr algn="just">
              <a:lnSpc>
                <a:spcPct val="100000"/>
              </a:lnSpc>
              <a:spcBef>
                <a:spcPts val="0"/>
              </a:spcBef>
            </a:pPr>
            <a:r>
              <a:rPr lang="en-US" sz="1800" dirty="0">
                <a:latin typeface="Arial" pitchFamily="34" charset="0"/>
                <a:cs typeface="Arial" pitchFamily="34" charset="0"/>
              </a:rPr>
              <a:t>Jordan's commitment to nuclear non-proliferation is exemplified by its signed and ratified Comprehensive Nuclear-Test-Ban Treaty (CTBT) and the host of the Tel-ALASFAR Auxiliary Seismic Station (AS056)</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algn="just">
              <a:lnSpc>
                <a:spcPct val="100000"/>
              </a:lnSpc>
            </a:pPr>
            <a:endParaRPr lang="en-US" sz="2000" b="1" dirty="0">
              <a:latin typeface="Arial" panose="020B0604020202020204" pitchFamily="34" charset="0"/>
              <a:cs typeface="Arial" panose="020B0604020202020204" pitchFamily="34" charset="0"/>
            </a:endParaRPr>
          </a:p>
        </p:txBody>
      </p:sp>
      <p:sp>
        <p:nvSpPr>
          <p:cNvPr id="11" name="Content Placeholder 9"/>
          <p:cNvSpPr txBox="1">
            <a:spLocks/>
          </p:cNvSpPr>
          <p:nvPr/>
        </p:nvSpPr>
        <p:spPr>
          <a:xfrm>
            <a:off x="7116084" y="1581150"/>
            <a:ext cx="3640327" cy="5149849"/>
          </a:xfrm>
          <a:prstGeom prst="rect">
            <a:avLst/>
          </a:prstGeom>
          <a:ln>
            <a:solidFill>
              <a:schemeClr val="accent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sz="1800" dirty="0">
                <a:latin typeface="Arial" panose="020B0604020202020204" pitchFamily="34" charset="0"/>
                <a:cs typeface="Arial" panose="020B0604020202020204" pitchFamily="34" charset="0"/>
              </a:rPr>
              <a:t>THE CTBTO EVENTS IN </a:t>
            </a:r>
            <a:r>
              <a:rPr lang="en-US" sz="1800" dirty="0" smtClean="0">
                <a:latin typeface="Arial" panose="020B0604020202020204" pitchFamily="34" charset="0"/>
                <a:cs typeface="Arial" panose="020B0604020202020204" pitchFamily="34" charset="0"/>
              </a:rPr>
              <a:t>JORDAN</a:t>
            </a:r>
            <a:endParaRPr lang="en-US" sz="1800" dirty="0">
              <a:latin typeface="Arial" panose="020B0604020202020204" pitchFamily="34" charset="0"/>
              <a:cs typeface="Arial" panose="020B0604020202020204" pitchFamily="34" charset="0"/>
            </a:endParaRPr>
          </a:p>
        </p:txBody>
      </p:sp>
      <p:sp>
        <p:nvSpPr>
          <p:cNvPr id="12" name="Content Placeholder 9"/>
          <p:cNvSpPr txBox="1">
            <a:spLocks/>
          </p:cNvSpPr>
          <p:nvPr/>
        </p:nvSpPr>
        <p:spPr>
          <a:xfrm>
            <a:off x="161924" y="1571625"/>
            <a:ext cx="3486532" cy="5159374"/>
          </a:xfrm>
          <a:prstGeom prst="rect">
            <a:avLst/>
          </a:prstGeom>
          <a:ln>
            <a:solidFill>
              <a:schemeClr val="accent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sz="1800" dirty="0" smtClean="0">
                <a:latin typeface="Arial" panose="020B0604020202020204" pitchFamily="34" charset="0"/>
                <a:cs typeface="Arial" panose="020B0604020202020204" pitchFamily="34" charset="0"/>
              </a:rPr>
              <a:t>JORDAN PROFILE</a:t>
            </a:r>
          </a:p>
        </p:txBody>
      </p:sp>
      <p:graphicFrame>
        <p:nvGraphicFramePr>
          <p:cNvPr id="14" name="Diagram 13"/>
          <p:cNvGraphicFramePr/>
          <p:nvPr>
            <p:extLst>
              <p:ext uri="{D42A27DB-BD31-4B8C-83A1-F6EECF244321}">
                <p14:modId xmlns:p14="http://schemas.microsoft.com/office/powerpoint/2010/main" val="3739961347"/>
              </p:ext>
            </p:extLst>
          </p:nvPr>
        </p:nvGraphicFramePr>
        <p:xfrm>
          <a:off x="193430" y="1965202"/>
          <a:ext cx="3381874" cy="3603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flipV="1">
            <a:off x="3682496" y="3927568"/>
            <a:ext cx="1863712" cy="261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flipV="1">
            <a:off x="5616826" y="3927568"/>
            <a:ext cx="1413504" cy="13759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7"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flipV="1">
            <a:off x="5611058" y="5345707"/>
            <a:ext cx="1409586" cy="11925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aphicFrame>
        <p:nvGraphicFramePr>
          <p:cNvPr id="21" name="Diagram 20"/>
          <p:cNvGraphicFramePr/>
          <p:nvPr>
            <p:extLst>
              <p:ext uri="{D42A27DB-BD31-4B8C-83A1-F6EECF244321}">
                <p14:modId xmlns:p14="http://schemas.microsoft.com/office/powerpoint/2010/main" val="2104909444"/>
              </p:ext>
            </p:extLst>
          </p:nvPr>
        </p:nvGraphicFramePr>
        <p:xfrm>
          <a:off x="7306966" y="2260600"/>
          <a:ext cx="3295651" cy="427768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8"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Jordan and CTBTO Relation and the Development of JSO</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1418719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Jordan and CTBTO Relation and the Development of JSO</a:t>
            </a:r>
            <a:endParaRPr lang="en-US" sz="1800" dirty="0">
              <a:latin typeface="Arial" pitchFamily="34" charset="0"/>
              <a:cs typeface="Arial"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P5.3-156</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139700" y="1116108"/>
            <a:ext cx="10477500" cy="5632311"/>
          </a:xfrm>
          <a:prstGeom prst="rect">
            <a:avLst/>
          </a:prstGeom>
        </p:spPr>
        <p:txBody>
          <a:bodyPr wrap="square">
            <a:spAutoFit/>
          </a:bodyPr>
          <a:lstStyle/>
          <a:p>
            <a:pPr algn="just"/>
            <a:r>
              <a:rPr lang="en-US" sz="2000" b="1" dirty="0">
                <a:latin typeface="Arial" pitchFamily="34" charset="0"/>
                <a:cs typeface="Arial" pitchFamily="34" charset="0"/>
              </a:rPr>
              <a:t>Results</a:t>
            </a:r>
            <a:endParaRPr lang="en-US" sz="2000" b="1" dirty="0" smtClean="0">
              <a:latin typeface="Arial" pitchFamily="34" charset="0"/>
              <a:cs typeface="Arial" pitchFamily="34" charset="0"/>
            </a:endParaRPr>
          </a:p>
          <a:p>
            <a:pPr marL="342900" indent="-342900" algn="just">
              <a:buFont typeface="Arial" panose="020B0604020202020204" pitchFamily="34" charset="0"/>
              <a:buChar char="•"/>
            </a:pPr>
            <a:r>
              <a:rPr lang="en-US" sz="2000" dirty="0" smtClean="0">
                <a:latin typeface="Arial" pitchFamily="34" charset="0"/>
                <a:cs typeface="Arial" pitchFamily="34" charset="0"/>
              </a:rPr>
              <a:t>The </a:t>
            </a:r>
            <a:r>
              <a:rPr lang="en-US" sz="2000" dirty="0">
                <a:latin typeface="Arial" pitchFamily="34" charset="0"/>
                <a:cs typeface="Arial" pitchFamily="34" charset="0"/>
              </a:rPr>
              <a:t>collaboration between Jordan and the Comprehensive Nuclear-Test-Ban Treaty Organization (CTBTO) has yielded significant results in terms of the development and advancement of seismic monitoring capabilities. </a:t>
            </a:r>
          </a:p>
          <a:p>
            <a:pPr marL="342900" indent="-342900" algn="just">
              <a:buFont typeface="Arial" panose="020B0604020202020204" pitchFamily="34" charset="0"/>
              <a:buChar char="•"/>
            </a:pPr>
            <a:r>
              <a:rPr lang="en-US" sz="2000" dirty="0">
                <a:latin typeface="Arial" pitchFamily="34" charset="0"/>
                <a:cs typeface="Arial" pitchFamily="34" charset="0"/>
              </a:rPr>
              <a:t>The establishment of the Tel-ALASFAR auxiliary seismic station (AS056) in Jordan has contributed to the International Monitoring System (IMS), enhancing global monitoring capabilities for detecting seismic activities.</a:t>
            </a:r>
          </a:p>
          <a:p>
            <a:pPr marL="342900" indent="-342900" algn="just">
              <a:buFont typeface="Arial" panose="020B0604020202020204" pitchFamily="34" charset="0"/>
              <a:buChar char="•"/>
            </a:pPr>
            <a:r>
              <a:rPr lang="en-US" sz="2000" dirty="0" smtClean="0">
                <a:latin typeface="Arial" pitchFamily="34" charset="0"/>
                <a:cs typeface="Arial" pitchFamily="34" charset="0"/>
              </a:rPr>
              <a:t>Through </a:t>
            </a:r>
            <a:r>
              <a:rPr lang="en-US" sz="2000" dirty="0">
                <a:latin typeface="Arial" pitchFamily="34" charset="0"/>
                <a:cs typeface="Arial" pitchFamily="34" charset="0"/>
              </a:rPr>
              <a:t>the hosting of workshops and the active engagement of National Authorities and National Data </a:t>
            </a:r>
            <a:r>
              <a:rPr lang="en-US" sz="2000" dirty="0" err="1">
                <a:latin typeface="Arial" pitchFamily="34" charset="0"/>
                <a:cs typeface="Arial" pitchFamily="34" charset="0"/>
              </a:rPr>
              <a:t>Centres</a:t>
            </a:r>
            <a:r>
              <a:rPr lang="en-US" sz="2000" dirty="0">
                <a:latin typeface="Arial" pitchFamily="34" charset="0"/>
                <a:cs typeface="Arial" pitchFamily="34" charset="0"/>
              </a:rPr>
              <a:t>, Jordan has played a crucial role in advancing the interaction between the CTBTO's Provisional Technical Secretariat (PTS) and relevant stakeholders. This collaboration has facilitated the establishment of a robust verification system and the sharing of expertise and knowledge among States Signatories and the PTS.</a:t>
            </a:r>
          </a:p>
          <a:p>
            <a:pPr marL="342900" indent="-342900" algn="just">
              <a:buFont typeface="Arial" panose="020B0604020202020204" pitchFamily="34" charset="0"/>
              <a:buChar char="•"/>
            </a:pPr>
            <a:r>
              <a:rPr lang="en-US" sz="2000" dirty="0" smtClean="0">
                <a:latin typeface="Arial" pitchFamily="34" charset="0"/>
                <a:cs typeface="Arial" pitchFamily="34" charset="0"/>
              </a:rPr>
              <a:t>The </a:t>
            </a:r>
            <a:r>
              <a:rPr lang="en-US" sz="2000" dirty="0">
                <a:latin typeface="Arial" pitchFamily="34" charset="0"/>
                <a:cs typeface="Arial" pitchFamily="34" charset="0"/>
              </a:rPr>
              <a:t>expansion of the Jordan Seismological Observatory and the advancements in seismic severity studies are notable outcomes of the cooperative efforts between Jordan and the CTBTO. These developments have enhanced Jordan's ability to detect and monitor seismic events, contributing to global efforts in nuclear non-proliferation and promoting regional and international security.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05" y="296031"/>
            <a:ext cx="1642946" cy="559293"/>
          </a:xfrm>
          <a:prstGeom prst="rect">
            <a:avLst/>
          </a:prstGeom>
        </p:spPr>
      </p:pic>
    </p:spTree>
    <p:extLst>
      <p:ext uri="{BB962C8B-B14F-4D97-AF65-F5344CB8AC3E}">
        <p14:creationId xmlns:p14="http://schemas.microsoft.com/office/powerpoint/2010/main" val="159844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Jordan and CTBTO Relation and the Development of JSO</a:t>
            </a:r>
            <a:endParaRPr lang="en-US" sz="1800" dirty="0">
              <a:latin typeface="Arial" pitchFamily="34" charset="0"/>
              <a:cs typeface="Arial"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P5.3-156</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05" y="272465"/>
            <a:ext cx="1642946" cy="559293"/>
          </a:xfrm>
          <a:prstGeom prst="rect">
            <a:avLst/>
          </a:prstGeom>
        </p:spPr>
      </p:pic>
      <p:sp>
        <p:nvSpPr>
          <p:cNvPr id="9" name="Rectangle 8"/>
          <p:cNvSpPr/>
          <p:nvPr/>
        </p:nvSpPr>
        <p:spPr>
          <a:xfrm>
            <a:off x="0" y="1166160"/>
            <a:ext cx="10566400" cy="3785652"/>
          </a:xfrm>
          <a:prstGeom prst="rect">
            <a:avLst/>
          </a:prstGeom>
        </p:spPr>
        <p:txBody>
          <a:bodyPr wrap="square">
            <a:spAutoFit/>
          </a:bodyPr>
          <a:lstStyle/>
          <a:p>
            <a:pPr algn="just"/>
            <a:r>
              <a:rPr lang="en-US" sz="2000" b="1" dirty="0" smtClean="0">
                <a:latin typeface="Arial" panose="020B0604020202020204" pitchFamily="34" charset="0"/>
                <a:cs typeface="Arial" panose="020B0604020202020204" pitchFamily="34" charset="0"/>
              </a:rPr>
              <a:t>Conclusion</a:t>
            </a:r>
          </a:p>
          <a:p>
            <a:pPr marL="342900" indent="-34290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Jordan's </a:t>
            </a:r>
            <a:r>
              <a:rPr lang="en-US" sz="2000" dirty="0">
                <a:latin typeface="Arial" panose="020B0604020202020204" pitchFamily="34" charset="0"/>
                <a:cs typeface="Arial" panose="020B0604020202020204" pitchFamily="34" charset="0"/>
              </a:rPr>
              <a:t>commitment to international engagement and cooperation in the field of nuclear non-proliferation is evident through its active participation in the Comprehensive Nuclear-Test-Ban Treaty (CTBT) and collaboration with the CTBTO. The establishment of the Tel-ALASFAR auxiliary seismic station and the hosting of workshops have contributed to the enhancement of global monitoring capabilities and the advancement of the verification system.</a:t>
            </a:r>
          </a:p>
          <a:p>
            <a:pPr marL="342900" indent="-34290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By </a:t>
            </a:r>
            <a:r>
              <a:rPr lang="en-US" sz="2000" dirty="0">
                <a:latin typeface="Arial" panose="020B0604020202020204" pitchFamily="34" charset="0"/>
                <a:cs typeface="Arial" panose="020B0604020202020204" pitchFamily="34" charset="0"/>
              </a:rPr>
              <a:t>fulfilling its obligations under the CTBT and actively participating in the international community, Jordan has demonstrated its commitment to promoting regional and international security. The cooperative efforts between Jordan and the CTBTO have not only strengthened Jordan's seismic monitoring capabilities but also contributed to the collective global efforts in ensuring a safer and more secure world.</a:t>
            </a:r>
          </a:p>
        </p:txBody>
      </p:sp>
      <p:pic>
        <p:nvPicPr>
          <p:cNvPr id="10" name="Picture 2" descr="https://ndc-forum.ctbto.org/uploads/default/original/2X/8/8401d80589c912981c9c156ec15d003037eb2ae4.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1419" y="4920221"/>
            <a:ext cx="4673097" cy="15821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4"/>
          <a:srcRect t="40495" r="5412"/>
          <a:stretch/>
        </p:blipFill>
        <p:spPr>
          <a:xfrm>
            <a:off x="461159" y="4920221"/>
            <a:ext cx="5080261" cy="1582144"/>
          </a:xfrm>
          <a:prstGeom prst="rect">
            <a:avLst/>
          </a:prstGeom>
        </p:spPr>
      </p:pic>
      <p:sp>
        <p:nvSpPr>
          <p:cNvPr id="12" name="TextBox 11"/>
          <p:cNvSpPr txBox="1"/>
          <p:nvPr/>
        </p:nvSpPr>
        <p:spPr>
          <a:xfrm>
            <a:off x="5541418" y="4951812"/>
            <a:ext cx="1184940" cy="369332"/>
          </a:xfrm>
          <a:prstGeom prst="rect">
            <a:avLst/>
          </a:prstGeom>
          <a:noFill/>
        </p:spPr>
        <p:txBody>
          <a:bodyPr wrap="none" rtlCol="0">
            <a:spAutoFit/>
          </a:bodyPr>
          <a:lstStyle/>
          <a:p>
            <a:r>
              <a:rPr lang="en-US" dirty="0" smtClean="0">
                <a:solidFill>
                  <a:schemeClr val="bg1"/>
                </a:solidFill>
                <a:latin typeface="Arial" panose="020B0604020202020204" pitchFamily="34" charset="0"/>
                <a:cs typeface="Arial" panose="020B0604020202020204" pitchFamily="34" charset="0"/>
              </a:rPr>
              <a:t>ITW 2019</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2053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3642</TotalTime>
  <Words>1145</Words>
  <Application>Microsoft Office PowerPoint</Application>
  <PresentationFormat>Widescreen</PresentationFormat>
  <Paragraphs>74</Paragraphs>
  <Slides>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Times New Roman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murad alhmaimat</cp:lastModifiedBy>
  <cp:revision>71</cp:revision>
  <dcterms:created xsi:type="dcterms:W3CDTF">2023-04-18T13:25:54Z</dcterms:created>
  <dcterms:modified xsi:type="dcterms:W3CDTF">2023-06-11T08:07:38Z</dcterms:modified>
</cp:coreProperties>
</file>