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1" r:id="rId3"/>
    <p:sldId id="256" r:id="rId4"/>
    <p:sldId id="262" r:id="rId5"/>
    <p:sldId id="263" r:id="rId6"/>
    <p:sldId id="264" r:id="rId7"/>
    <p:sldId id="265" r:id="rId8"/>
    <p:sldId id="268" r:id="rId9"/>
    <p:sldId id="269" r:id="rId10"/>
    <p:sldId id="270"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8"/>
            <p14:sldId id="269"/>
            <p14:sldId id="270"/>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3"/>
    <p:restoredTop sz="79388"/>
  </p:normalViewPr>
  <p:slideViewPr>
    <p:cSldViewPr snapToGrid="0">
      <p:cViewPr>
        <p:scale>
          <a:sx n="172" d="100"/>
          <a:sy n="172" d="100"/>
        </p:scale>
        <p:origin x="-4056" y="-2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10F58-440B-7741-91A4-6132C901793E}"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3E0DA-FAAD-BB47-BF10-E4BD34FE1176}" type="slidenum">
              <a:rPr lang="en-US" smtClean="0"/>
              <a:t>‹#›</a:t>
            </a:fld>
            <a:endParaRPr lang="en-US"/>
          </a:p>
        </p:txBody>
      </p:sp>
    </p:spTree>
    <p:extLst>
      <p:ext uri="{BB962C8B-B14F-4D97-AF65-F5344CB8AC3E}">
        <p14:creationId xmlns:p14="http://schemas.microsoft.com/office/powerpoint/2010/main" val="253877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D1D5DB"/>
                </a:solidFill>
                <a:effectLst/>
                <a:latin typeface="Söhne"/>
              </a:rPr>
              <a:t>Understanding the extent and nature of the underrepresentation of individuals with disabilities in STEM fields is essential for addressing these disparities and fostering a more inclusive and equitable environment. This research aims to explore the available data on the lack of individuals worldwide with disabilities in STEM fields and shed light on the specific disparities that exist within this population.</a:t>
            </a:r>
          </a:p>
          <a:p>
            <a:pPr algn="l"/>
            <a:endParaRPr lang="en-US" b="0" i="0" u="none" strike="noStrike" dirty="0">
              <a:solidFill>
                <a:srgbClr val="D1D5DB"/>
              </a:solidFill>
              <a:effectLst/>
              <a:latin typeface="Söhne"/>
            </a:endParaRPr>
          </a:p>
          <a:p>
            <a:pPr algn="l"/>
            <a:r>
              <a:rPr lang="en-US" b="0" i="0" u="none" strike="noStrike" dirty="0">
                <a:solidFill>
                  <a:srgbClr val="D1D5DB"/>
                </a:solidFill>
                <a:effectLst/>
                <a:latin typeface="Söhne"/>
              </a:rPr>
              <a:t>By examining existing literature, statistical reports, and relevant studies, this research seeks to identify the key factors contributing to the underrepresentation of individuals with disabilities in STEM and understand the specific challenges they face. Moreover, it aims to investigate the effects of these disparities on both the individuals with disabilities and the broader scientific community, as well as the potential consequences for innovation and progress.</a:t>
            </a:r>
          </a:p>
          <a:p>
            <a:pPr algn="l"/>
            <a:endParaRPr lang="en-US" b="0" i="0" u="none" strike="noStrike" dirty="0">
              <a:solidFill>
                <a:srgbClr val="D1D5DB"/>
              </a:solidFill>
              <a:effectLst/>
              <a:latin typeface="Söhne"/>
            </a:endParaRPr>
          </a:p>
          <a:p>
            <a:pPr algn="l"/>
            <a:r>
              <a:rPr lang="en-US" b="0" i="0" u="none" strike="noStrike" dirty="0">
                <a:solidFill>
                  <a:srgbClr val="D1D5DB"/>
                </a:solidFill>
                <a:effectLst/>
                <a:latin typeface="Söhne"/>
              </a:rPr>
              <a:t>The findings of this research will contribute to a deeper understanding of the barriers faced by individuals with disabilities in STEM fields, highlight the need for targeted interventions and policy changes, and provide insights into potential strategies to promote inclusivity and diversity in these areas. Ultimately, it is hoped that this research will serve as a catalyst for creating a more inclusive STEM ecosystem that harnesses the talents and perspectives of all individuals, irrespective of their abilities.</a:t>
            </a:r>
          </a:p>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2</a:t>
            </a:fld>
            <a:endParaRPr lang="en-US"/>
          </a:p>
        </p:txBody>
      </p:sp>
    </p:spTree>
    <p:extLst>
      <p:ext uri="{BB962C8B-B14F-4D97-AF65-F5344CB8AC3E}">
        <p14:creationId xmlns:p14="http://schemas.microsoft.com/office/powerpoint/2010/main" val="169602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6</a:t>
            </a:fld>
            <a:endParaRPr lang="en-US"/>
          </a:p>
        </p:txBody>
      </p:sp>
    </p:spTree>
    <p:extLst>
      <p:ext uri="{BB962C8B-B14F-4D97-AF65-F5344CB8AC3E}">
        <p14:creationId xmlns:p14="http://schemas.microsoft.com/office/powerpoint/2010/main" val="201714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7</a:t>
            </a:fld>
            <a:endParaRPr lang="en-US"/>
          </a:p>
        </p:txBody>
      </p:sp>
    </p:spTree>
    <p:extLst>
      <p:ext uri="{BB962C8B-B14F-4D97-AF65-F5344CB8AC3E}">
        <p14:creationId xmlns:p14="http://schemas.microsoft.com/office/powerpoint/2010/main" val="349354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8</a:t>
            </a:fld>
            <a:endParaRPr lang="en-US"/>
          </a:p>
        </p:txBody>
      </p:sp>
    </p:spTree>
    <p:extLst>
      <p:ext uri="{BB962C8B-B14F-4D97-AF65-F5344CB8AC3E}">
        <p14:creationId xmlns:p14="http://schemas.microsoft.com/office/powerpoint/2010/main" val="265218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9</a:t>
            </a:fld>
            <a:endParaRPr lang="en-US"/>
          </a:p>
        </p:txBody>
      </p:sp>
    </p:spTree>
    <p:extLst>
      <p:ext uri="{BB962C8B-B14F-4D97-AF65-F5344CB8AC3E}">
        <p14:creationId xmlns:p14="http://schemas.microsoft.com/office/powerpoint/2010/main" val="307351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3E0DA-FAAD-BB47-BF10-E4BD34FE1176}" type="slidenum">
              <a:rPr lang="en-US" smtClean="0"/>
              <a:t>10</a:t>
            </a:fld>
            <a:endParaRPr lang="en-US"/>
          </a:p>
        </p:txBody>
      </p:sp>
    </p:spTree>
    <p:extLst>
      <p:ext uri="{BB962C8B-B14F-4D97-AF65-F5344CB8AC3E}">
        <p14:creationId xmlns:p14="http://schemas.microsoft.com/office/powerpoint/2010/main" val="201208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ccessengineeringlibrary.com/" TargetMode="External"/><Relationship Id="rId3" Type="http://schemas.openxmlformats.org/officeDocument/2006/relationships/hyperlink" Target="https://www.nccsdonline.org/" TargetMode="External"/><Relationship Id="rId7" Type="http://schemas.openxmlformats.org/officeDocument/2006/relationships/hyperlink" Target="https://www.disabledinscience.org/" TargetMode="External"/><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apd.com/" TargetMode="External"/><Relationship Id="rId11" Type="http://schemas.openxmlformats.org/officeDocument/2006/relationships/image" Target="../media/image17.png"/><Relationship Id="rId5" Type="http://schemas.openxmlformats.org/officeDocument/2006/relationships/hyperlink" Target="http://www.washington.edu/doit/" TargetMode="External"/><Relationship Id="rId10" Type="http://schemas.openxmlformats.org/officeDocument/2006/relationships/hyperlink" Target="https://nsedinitiative.org/" TargetMode="External"/><Relationship Id="rId4" Type="http://schemas.openxmlformats.org/officeDocument/2006/relationships/hyperlink" Target="http://www.washington.edu/doit/stem/" TargetMode="External"/><Relationship Id="rId9" Type="http://schemas.openxmlformats.org/officeDocument/2006/relationships/hyperlink" Target="https://www.stem-abl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i="0" u="none" strike="noStrike" dirty="0">
                <a:solidFill>
                  <a:schemeClr val="bg1"/>
                </a:solidFill>
                <a:effectLst/>
                <a:latin typeface="Segoe UI" panose="020B0502040204020203" pitchFamily="34" charset="0"/>
              </a:rPr>
              <a:t>The Path Less Traveled: </a:t>
            </a:r>
            <a:r>
              <a:rPr lang="en-US" b="1" i="1" u="none" strike="noStrike" dirty="0">
                <a:solidFill>
                  <a:schemeClr val="bg1"/>
                </a:solidFill>
                <a:effectLst/>
                <a:latin typeface="Segoe UI" panose="020B0502040204020203" pitchFamily="34" charset="0"/>
              </a:rPr>
              <a:t>Breaking Barriers For Future Scientists With Disabilities</a:t>
            </a:r>
          </a:p>
          <a:p>
            <a:pPr algn="ctr"/>
            <a:r>
              <a:rPr lang="en-US" dirty="0">
                <a:solidFill>
                  <a:schemeClr val="bg1"/>
                </a:solidFill>
                <a:latin typeface="Arial" panose="020B0604020202020204" pitchFamily="34" charset="0"/>
                <a:cs typeface="Arial" panose="020B0604020202020204" pitchFamily="34" charset="0"/>
              </a:rPr>
              <a:t>Paul David Shaver, Jr. M.S.</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Duke University &amp; Marshall University Joan C. Edwards School of Medicine</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According to the World Health Organization (WHO), over 1 billion people worldwide live with some form of disability. This staggering figure highlights the vast pool of potential talent that remains largely underrepresented in the STEM workforce. </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 12 Question Survey administered to 308 individuals in STEM</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 All individuals had bachelors degree or higher</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 Data collected and interpreted for trends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spcBef>
                <a:spcPts val="0"/>
              </a:spcBef>
              <a:spcAft>
                <a:spcPts val="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As we conclude this introduction, it is crucial to recognize that inclusivity in STEM is not only a moral imperative but also an investment in our collective future. By embracing individuals with disabilities in STEM careers, we unlock potential, foster innovation, and create a more equitable society.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4977581-471A-5E6D-5AD6-FEA04A651DE4}"/>
              </a:ext>
            </a:extLst>
          </p:cNvPr>
          <p:cNvGrpSpPr/>
          <p:nvPr/>
        </p:nvGrpSpPr>
        <p:grpSpPr>
          <a:xfrm>
            <a:off x="10728244" y="74126"/>
            <a:ext cx="1043387" cy="1590055"/>
            <a:chOff x="10728244" y="74126"/>
            <a:chExt cx="1043387" cy="1590055"/>
          </a:xfrm>
        </p:grpSpPr>
        <p:pic>
          <p:nvPicPr>
            <p:cNvPr id="1026" name="Picture 2" descr="Duke University Logo - The Association for the Advancement ...">
              <a:extLst>
                <a:ext uri="{FF2B5EF4-FFF2-40B4-BE49-F238E27FC236}">
                  <a16:creationId xmlns:a16="http://schemas.microsoft.com/office/drawing/2014/main" id="{968A3A11-7926-48B8-BFD4-677C4F9AC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shall University Joan C. Edwards School of Medicine | Huntington WV">
              <a:extLst>
                <a:ext uri="{FF2B5EF4-FFF2-40B4-BE49-F238E27FC236}">
                  <a16:creationId xmlns:a16="http://schemas.microsoft.com/office/drawing/2014/main" id="{A1DFB33B-E49B-A14B-45F2-6CF9221E3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2730CD10-D587-912A-75AC-EB5624F3F950}"/>
              </a:ext>
            </a:extLst>
          </p:cNvPr>
          <p:cNvSpPr txBox="1"/>
          <p:nvPr/>
        </p:nvSpPr>
        <p:spPr>
          <a:xfrm>
            <a:off x="7422294" y="3114805"/>
            <a:ext cx="2086773"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Significant barriers in education and workplace accommodation</a:t>
            </a:r>
          </a:p>
          <a:p>
            <a:r>
              <a:rPr lang="en-US" sz="1200" dirty="0">
                <a:latin typeface="Arial" panose="020B0604020202020204" pitchFamily="34" charset="0"/>
                <a:cs typeface="Arial" panose="020B0604020202020204" pitchFamily="34" charset="0"/>
              </a:rPr>
              <a:t>• Large percentage of individuals surveyed reported past discrimination </a:t>
            </a:r>
          </a:p>
          <a:p>
            <a:r>
              <a:rPr lang="en-US" sz="1200" dirty="0">
                <a:latin typeface="Arial" panose="020B0604020202020204" pitchFamily="34" charset="0"/>
                <a:cs typeface="Arial" panose="020B0604020202020204" pitchFamily="34" charset="0"/>
              </a:rPr>
              <a:t>• Significant percentage reported that they would not enter a STEM career again</a:t>
            </a:r>
          </a:p>
        </p:txBody>
      </p:sp>
      <p:sp>
        <p:nvSpPr>
          <p:cNvPr id="11" name="TextBox 10">
            <a:extLst>
              <a:ext uri="{FF2B5EF4-FFF2-40B4-BE49-F238E27FC236}">
                <a16:creationId xmlns:a16="http://schemas.microsoft.com/office/drawing/2014/main" id="{3BDBD367-CA53-F4FF-B5D2-84B0CB703D12}"/>
              </a:ext>
            </a:extLst>
          </p:cNvPr>
          <p:cNvSpPr txBox="1"/>
          <p:nvPr/>
        </p:nvSpPr>
        <p:spPr>
          <a:xfrm>
            <a:off x="5696690" y="6315292"/>
            <a:ext cx="798617" cy="276999"/>
          </a:xfrm>
          <a:prstGeom prst="rect">
            <a:avLst/>
          </a:prstGeom>
          <a:noFill/>
        </p:spPr>
        <p:txBody>
          <a:bodyPr wrap="none" rtlCol="0">
            <a:spAutoFit/>
          </a:bodyPr>
          <a:lstStyle/>
          <a:p>
            <a:r>
              <a:rPr lang="en-US" sz="1200" b="0" i="0" u="none" strike="noStrike" dirty="0">
                <a:solidFill>
                  <a:schemeClr val="bg1"/>
                </a:solidFill>
                <a:effectLst/>
                <a:latin typeface="Roboto" panose="020F0502020204030204" pitchFamily="34" charset="0"/>
              </a:rPr>
              <a:t>P5.4-136</a:t>
            </a:r>
            <a:endParaRPr lang="en-US" sz="1200" dirty="0">
              <a:solidFill>
                <a:schemeClr val="bg1"/>
              </a:solidFill>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416CCA-48CC-1480-5CE0-456470C238E2}"/>
              </a:ext>
            </a:extLst>
          </p:cNvPr>
          <p:cNvSpPr txBox="1"/>
          <p:nvPr/>
        </p:nvSpPr>
        <p:spPr>
          <a:xfrm>
            <a:off x="0" y="1191272"/>
            <a:ext cx="10538847" cy="5663089"/>
          </a:xfrm>
          <a:prstGeom prst="rect">
            <a:avLst/>
          </a:prstGeom>
          <a:noFill/>
        </p:spPr>
        <p:txBody>
          <a:bodyPr wrap="square">
            <a:spAutoFit/>
          </a:bodyPr>
          <a:lstStyle/>
          <a:p>
            <a:pPr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National Center for College Students with Disabilities (NCCSD): The NCCSD provides resources and support for college students with disabilities pursuing STEM fields. Their website offers information on scholarships, assistive technologies, career guidance, and advocacy. Visit their website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https://www.nccsdonline.org/</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err="1">
                <a:effectLst/>
                <a:latin typeface="Calibri" panose="020F0502020204030204" pitchFamily="34" charset="0"/>
                <a:ea typeface="Calibri" panose="020F0502020204030204" pitchFamily="34" charset="0"/>
                <a:cs typeface="Times New Roman" panose="02020603050405020304" pitchFamily="18" charset="0"/>
              </a:rPr>
              <a:t>AccessSTEM</a:t>
            </a: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50" kern="100" dirty="0" err="1">
                <a:effectLst/>
                <a:latin typeface="Calibri" panose="020F0502020204030204" pitchFamily="34" charset="0"/>
                <a:ea typeface="Calibri" panose="020F0502020204030204" pitchFamily="34" charset="0"/>
                <a:cs typeface="Times New Roman" panose="02020603050405020304" pitchFamily="18" charset="0"/>
              </a:rPr>
              <a:t>AccessSTEM</a:t>
            </a: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 is a project funded by the National Science Foundation (NSF) that aims to increase the participation of individuals with disabilities in STEM careers. Their website offers resources for students, educators, and employers, including success stories, mentoring programs, and accommodation strategies. Explore their resources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http://www.washington.edu/doit/stem/</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DO-IT (Disabilities, Opportunities, Internetworking, and Technology): DO-IT is an organization based at the University of Washington that promotes the inclusion of people with disabilities in academic and professional settings. Their website provides resources on career development, accommodations, mentoring, and inclusive teaching practices. Check out their resources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5"/>
              </a:rPr>
              <a:t>http://www.washington.edu/doit/</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American Association of People with Disabilities (AAPD): AAPD is the largest disability rights organization in the United States. While not specific to STEM careers, their website offers resources and information on disability advocacy, networking, and employment opportunities. Visit their website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6"/>
              </a:rPr>
              <a:t>https://www.aapd.com/</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Disabled in Science: Disabled in Science is a community-driven initiative that aims to support individuals with disabilities in STEM fields. They provide resources, networking opportunities, and a supportive community for disabled scientists. Learn more about their work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7"/>
              </a:rPr>
              <a:t>https://www.disabledinscience.org/</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err="1">
                <a:effectLst/>
                <a:latin typeface="Calibri" panose="020F0502020204030204" pitchFamily="34" charset="0"/>
                <a:ea typeface="Calibri" panose="020F0502020204030204" pitchFamily="34" charset="0"/>
                <a:cs typeface="Times New Roman" panose="02020603050405020304" pitchFamily="18" charset="0"/>
              </a:rPr>
              <a:t>AccessEngineering</a:t>
            </a: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50" kern="100" dirty="0" err="1">
                <a:effectLst/>
                <a:latin typeface="Calibri" panose="020F0502020204030204" pitchFamily="34" charset="0"/>
                <a:ea typeface="Calibri" panose="020F0502020204030204" pitchFamily="34" charset="0"/>
                <a:cs typeface="Times New Roman" panose="02020603050405020304" pitchFamily="18" charset="0"/>
              </a:rPr>
              <a:t>AccessEngineering</a:t>
            </a: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 is an online resource that provides inclusive design guidelines and information on accessible technologies in engineering. It offers resources for engineers, educators, and students with disabilities. Access their website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8"/>
              </a:rPr>
              <a:t>https://www.accessengineeringlibrary.com/</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STEM-ABLE: STEM-ABLE is a non-profit organization dedicated to empowering individuals with disabilities in STEM. They offer mentorship programs, networking opportunities, and resources for students, educators, and professionals. Explore their resources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9"/>
              </a:rPr>
              <a:t>https://www.stem-able.org/</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50" kern="100" dirty="0">
                <a:effectLst/>
                <a:latin typeface="Calibri" panose="020F0502020204030204" pitchFamily="34" charset="0"/>
                <a:ea typeface="Calibri" panose="020F0502020204030204" pitchFamily="34" charset="0"/>
                <a:cs typeface="Times New Roman" panose="02020603050405020304" pitchFamily="18" charset="0"/>
              </a:rPr>
              <a:t>National STEM Education Diversity Initiative: The National STEM Education Diversity Initiative focuses on increasing diversity and inclusion in STEM fields. While not solely focused on disabilities, their resources cover various aspects of diversity, including disability inclusion. Find more information at: </a:t>
            </a:r>
            <a:r>
              <a:rPr lang="en-US" sz="1250" kern="100" dirty="0">
                <a:effectLst/>
                <a:latin typeface="Calibri" panose="020F0502020204030204" pitchFamily="34" charset="0"/>
                <a:ea typeface="Calibri" panose="020F0502020204030204" pitchFamily="34" charset="0"/>
                <a:cs typeface="Times New Roman" panose="02020603050405020304" pitchFamily="18" charset="0"/>
                <a:hlinkClick r:id="rId10"/>
              </a:rPr>
              <a:t>https://nsedinitiative.org/</a:t>
            </a:r>
            <a:endParaRPr lang="en-US" sz="12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D0A3FEAB-DB2E-8265-405B-9AAFA760146A}"/>
              </a:ext>
            </a:extLst>
          </p:cNvPr>
          <p:cNvGrpSpPr/>
          <p:nvPr/>
        </p:nvGrpSpPr>
        <p:grpSpPr>
          <a:xfrm>
            <a:off x="11000917" y="51516"/>
            <a:ext cx="1043387" cy="1590055"/>
            <a:chOff x="10728244" y="74126"/>
            <a:chExt cx="1043387" cy="1590055"/>
          </a:xfrm>
        </p:grpSpPr>
        <p:pic>
          <p:nvPicPr>
            <p:cNvPr id="12" name="Picture 2" descr="Duke University Logo - The Association for the Advancement ...">
              <a:extLst>
                <a:ext uri="{FF2B5EF4-FFF2-40B4-BE49-F238E27FC236}">
                  <a16:creationId xmlns:a16="http://schemas.microsoft.com/office/drawing/2014/main" id="{1F525D58-122F-295B-DD30-4A59863AD9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rshall University Joan C. Edwards School of Medicine | Huntington WV">
              <a:extLst>
                <a:ext uri="{FF2B5EF4-FFF2-40B4-BE49-F238E27FC236}">
                  <a16:creationId xmlns:a16="http://schemas.microsoft.com/office/drawing/2014/main" id="{1611CCFB-A26C-9049-FF38-642B211DCC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00554A64-D7E2-1473-76DE-F7AB25729442}"/>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Current Landscape</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8C7D9D-9610-D32B-03AE-8310173C0619}"/>
              </a:ext>
            </a:extLst>
          </p:cNvPr>
          <p:cNvSpPr txBox="1"/>
          <p:nvPr/>
        </p:nvSpPr>
        <p:spPr>
          <a:xfrm>
            <a:off x="0" y="1133341"/>
            <a:ext cx="10509161" cy="5355312"/>
          </a:xfrm>
          <a:prstGeom prst="rect">
            <a:avLst/>
          </a:prstGeom>
          <a:noFill/>
        </p:spPr>
        <p:txBody>
          <a:bodyPr wrap="square" rtlCol="0">
            <a:spAutoFit/>
          </a:bodyPr>
          <a:lstStyle/>
          <a:p>
            <a:pPr marL="285750" indent="-285750" algn="l">
              <a:buFont typeface="Arial" panose="020B0604020202020204" pitchFamily="34" charset="0"/>
              <a:buChar char="•"/>
            </a:pPr>
            <a:r>
              <a:rPr lang="en-US" dirty="0"/>
              <a:t>STEM fields are</a:t>
            </a:r>
            <a:r>
              <a:rPr lang="en-US" b="0" i="0" u="none" strike="noStrike" dirty="0">
                <a:effectLst/>
                <a:latin typeface="Söhne"/>
              </a:rPr>
              <a:t> vital for driving innovation, economic growth, and societal progress in the modern world. However, a significant disparity exists when it comes to the representation of individuals with disabilities in these various careers. </a:t>
            </a:r>
          </a:p>
          <a:p>
            <a:pPr algn="l"/>
            <a:endParaRPr lang="en-US" b="0" i="0" u="none" strike="noStrike" dirty="0">
              <a:effectLst/>
              <a:latin typeface="Söhne"/>
            </a:endParaRPr>
          </a:p>
          <a:p>
            <a:pPr marL="285750" indent="-285750" algn="l">
              <a:buFont typeface="Arial" panose="020B0604020202020204" pitchFamily="34" charset="0"/>
              <a:buChar char="•"/>
            </a:pPr>
            <a:r>
              <a:rPr lang="en-US" b="0" i="0" u="none" strike="noStrike" dirty="0">
                <a:effectLst/>
                <a:latin typeface="Söhne"/>
              </a:rPr>
              <a:t>Despite the progress made in promoting inclusivity and diversity, people with disabilities continue to be underrepresented, leading to a lack of their valuable contributions in these critical areas.</a:t>
            </a:r>
          </a:p>
          <a:p>
            <a:pPr algn="l"/>
            <a:endParaRPr lang="en-US" b="0" i="0" u="none" strike="noStrike" dirty="0">
              <a:effectLst/>
              <a:latin typeface="Söhne"/>
            </a:endParaRPr>
          </a:p>
          <a:p>
            <a:pPr marL="285750" indent="-285750" algn="l">
              <a:buFont typeface="Arial" panose="020B0604020202020204" pitchFamily="34" charset="0"/>
              <a:buChar char="•"/>
            </a:pPr>
            <a:r>
              <a:rPr lang="en-US" b="0" i="0" u="none" strike="noStrike" dirty="0">
                <a:effectLst/>
                <a:latin typeface="Söhne"/>
              </a:rPr>
              <a:t>Research has shown that individuals with disabilities face numerous barriers that hinder their participation in STEM fields. These barriers encompass a wide range of factors, including:</a:t>
            </a:r>
          </a:p>
          <a:p>
            <a:pPr marL="742950" lvl="1" indent="-285750">
              <a:buFont typeface="Wingdings" pitchFamily="2" charset="2"/>
              <a:buChar char="Ø"/>
            </a:pPr>
            <a:r>
              <a:rPr lang="en-US" b="0" i="0" u="none" strike="noStrike" dirty="0">
                <a:effectLst/>
                <a:latin typeface="Söhne"/>
              </a:rPr>
              <a:t> </a:t>
            </a:r>
            <a:r>
              <a:rPr lang="en-US" dirty="0">
                <a:latin typeface="Söhne"/>
              </a:rPr>
              <a:t>S</a:t>
            </a:r>
            <a:r>
              <a:rPr lang="en-US" b="0" i="0" u="none" strike="noStrike" dirty="0">
                <a:effectLst/>
                <a:latin typeface="Söhne"/>
              </a:rPr>
              <a:t>ocietal attitudes and perceptions;</a:t>
            </a:r>
          </a:p>
          <a:p>
            <a:pPr marL="742950" lvl="1" indent="-285750">
              <a:buFont typeface="Wingdings" pitchFamily="2" charset="2"/>
              <a:buChar char="Ø"/>
            </a:pPr>
            <a:r>
              <a:rPr lang="en-US" dirty="0">
                <a:latin typeface="Söhne"/>
              </a:rPr>
              <a:t>I</a:t>
            </a:r>
            <a:r>
              <a:rPr lang="en-US" b="0" i="0" u="none" strike="noStrike" dirty="0">
                <a:effectLst/>
                <a:latin typeface="Söhne"/>
              </a:rPr>
              <a:t>naccessible physical environments; </a:t>
            </a:r>
            <a:endParaRPr lang="en-US" dirty="0">
              <a:latin typeface="Söhne"/>
            </a:endParaRPr>
          </a:p>
          <a:p>
            <a:pPr marL="742950" lvl="1" indent="-285750">
              <a:buFont typeface="Wingdings" pitchFamily="2" charset="2"/>
              <a:buChar char="Ø"/>
            </a:pPr>
            <a:r>
              <a:rPr lang="en-US" b="0" i="0" u="none" strike="noStrike" dirty="0">
                <a:effectLst/>
                <a:latin typeface="Söhne"/>
              </a:rPr>
              <a:t>Lack of accommodations; </a:t>
            </a:r>
          </a:p>
          <a:p>
            <a:pPr marL="742950" lvl="1" indent="-285750">
              <a:buFont typeface="Wingdings" pitchFamily="2" charset="2"/>
              <a:buChar char="Ø"/>
            </a:pPr>
            <a:r>
              <a:rPr lang="en-US" dirty="0">
                <a:latin typeface="Söhne"/>
              </a:rPr>
              <a:t>L</a:t>
            </a:r>
            <a:r>
              <a:rPr lang="en-US" b="0" i="0" u="none" strike="noStrike" dirty="0">
                <a:effectLst/>
                <a:latin typeface="Söhne"/>
              </a:rPr>
              <a:t>imited educational opportunities</a:t>
            </a:r>
          </a:p>
          <a:p>
            <a:pPr marL="742950" lvl="1" indent="-285750">
              <a:buFont typeface="Wingdings" pitchFamily="2" charset="2"/>
              <a:buChar char="Ø"/>
            </a:pPr>
            <a:r>
              <a:rPr lang="en-US" dirty="0">
                <a:latin typeface="Söhne"/>
              </a:rPr>
              <a:t>I</a:t>
            </a:r>
            <a:r>
              <a:rPr lang="en-US" b="0" i="0" u="none" strike="noStrike" dirty="0">
                <a:effectLst/>
                <a:latin typeface="Söhne"/>
              </a:rPr>
              <a:t>nsufficient role models or mentors. </a:t>
            </a:r>
          </a:p>
          <a:p>
            <a:pPr lvl="1"/>
            <a:endParaRPr lang="en-US" b="0" i="0" u="none" strike="noStrike" dirty="0">
              <a:effectLst/>
              <a:latin typeface="Söhne"/>
            </a:endParaRPr>
          </a:p>
          <a:p>
            <a:pPr marL="285750" indent="-285750">
              <a:buFont typeface="Arial" panose="020B0604020202020204" pitchFamily="34" charset="0"/>
              <a:buChar char="•"/>
            </a:pPr>
            <a:r>
              <a:rPr lang="en-US" b="0" i="0" u="none" strike="noStrike" dirty="0">
                <a:effectLst/>
                <a:latin typeface="Söhne"/>
              </a:rPr>
              <a:t>The intersectionality of disability with other forms of marginalization, such as race, gender, and socioeconomic status, further compounds the disparities experienced by individuals with disabilities in STEM.</a:t>
            </a:r>
          </a:p>
          <a:p>
            <a:endParaRPr lang="en-US" dirty="0"/>
          </a:p>
        </p:txBody>
      </p:sp>
      <p:grpSp>
        <p:nvGrpSpPr>
          <p:cNvPr id="5" name="Group 4">
            <a:extLst>
              <a:ext uri="{FF2B5EF4-FFF2-40B4-BE49-F238E27FC236}">
                <a16:creationId xmlns:a16="http://schemas.microsoft.com/office/drawing/2014/main" id="{C5C8B964-9D50-046A-E548-F7C426A3304C}"/>
              </a:ext>
            </a:extLst>
          </p:cNvPr>
          <p:cNvGrpSpPr/>
          <p:nvPr/>
        </p:nvGrpSpPr>
        <p:grpSpPr>
          <a:xfrm>
            <a:off x="11000917" y="51516"/>
            <a:ext cx="1043387" cy="1590055"/>
            <a:chOff x="10728244" y="74126"/>
            <a:chExt cx="1043387" cy="1590055"/>
          </a:xfrm>
        </p:grpSpPr>
        <p:pic>
          <p:nvPicPr>
            <p:cNvPr id="6" name="Picture 2" descr="Duke University Logo - The Association for the Advancement ...">
              <a:extLst>
                <a:ext uri="{FF2B5EF4-FFF2-40B4-BE49-F238E27FC236}">
                  <a16:creationId xmlns:a16="http://schemas.microsoft.com/office/drawing/2014/main" id="{8879C1DD-C534-52F2-94F5-78D9B03B1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rshall University Joan C. Edwards School of Medicine | Huntington WV">
              <a:extLst>
                <a:ext uri="{FF2B5EF4-FFF2-40B4-BE49-F238E27FC236}">
                  <a16:creationId xmlns:a16="http://schemas.microsoft.com/office/drawing/2014/main" id="{20D91A94-1DD4-3371-1F7B-B7CD06DE4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69B1D286-4F3A-CE0B-EFB5-BAF521E3E979}"/>
              </a:ext>
            </a:extLst>
          </p:cNvPr>
          <p:cNvSpPr txBox="1"/>
          <p:nvPr/>
        </p:nvSpPr>
        <p:spPr>
          <a:xfrm>
            <a:off x="3020096" y="3247553"/>
            <a:ext cx="6117464" cy="369332"/>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#136</a:t>
            </a:r>
            <a:endParaRPr lang="en-AT" sz="4800" b="1"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8D5A0DFF-8B77-DDCA-1DED-F4798D1D4A58}"/>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654118-EACC-EC4F-3B28-58ADA9A8BC11}"/>
              </a:ext>
            </a:extLst>
          </p:cNvPr>
          <p:cNvSpPr txBox="1"/>
          <p:nvPr/>
        </p:nvSpPr>
        <p:spPr>
          <a:xfrm>
            <a:off x="0" y="1208868"/>
            <a:ext cx="10585342" cy="5078313"/>
          </a:xfrm>
          <a:prstGeom prst="rect">
            <a:avLst/>
          </a:prstGeom>
          <a:noFill/>
        </p:spPr>
        <p:txBody>
          <a:bodyPr wrap="square" rtlCol="0">
            <a:spAutoFit/>
          </a:bodyPr>
          <a:lstStyle/>
          <a:p>
            <a:pPr algn="l">
              <a:buFont typeface="+mj-lt"/>
              <a:buAutoNum type="arabicPeriod"/>
            </a:pPr>
            <a:r>
              <a:rPr lang="en-US" b="0" i="0" u="none" strike="noStrike" dirty="0">
                <a:effectLst/>
                <a:latin typeface="Söhne"/>
              </a:rPr>
              <a:t>To analyze the available data on the representation of individuals with disabilities in STEM fields worldwide and identify the extent of underrepresentation.</a:t>
            </a:r>
          </a:p>
          <a:p>
            <a:pPr algn="l">
              <a:buFont typeface="+mj-lt"/>
              <a:buAutoNum type="arabicPeriod"/>
            </a:pPr>
            <a:r>
              <a:rPr lang="en-US" b="0" i="0" u="none" strike="noStrike" dirty="0">
                <a:effectLst/>
                <a:latin typeface="Söhne"/>
              </a:rPr>
              <a:t>To examine the specific disparities that exist within the population of individuals with disabilities in STEM fields, considering factors such as race, gender, socioeconomic status, and type of disability.</a:t>
            </a:r>
          </a:p>
          <a:p>
            <a:pPr algn="l">
              <a:buFont typeface="+mj-lt"/>
              <a:buAutoNum type="arabicPeriod"/>
            </a:pPr>
            <a:r>
              <a:rPr lang="en-US" b="0" i="0" u="none" strike="noStrike" dirty="0">
                <a:effectLst/>
                <a:latin typeface="Söhne"/>
              </a:rPr>
              <a:t>To investigate the barriers and challenges faced by individuals with disabilities in accessing and participating in STEM fields, including societal attitudes, physical and environmental limitations, lack of accommodations, and limited educational opportunities.</a:t>
            </a:r>
          </a:p>
          <a:p>
            <a:pPr algn="l">
              <a:buFont typeface="+mj-lt"/>
              <a:buAutoNum type="arabicPeriod"/>
            </a:pPr>
            <a:r>
              <a:rPr lang="en-US" b="0" i="0" u="none" strike="noStrike" dirty="0">
                <a:effectLst/>
                <a:latin typeface="Söhne"/>
              </a:rPr>
              <a:t>To understand the impact of the underrepresentation of individuals with disabilities in STEM fields on the individuals themselves, as well as on the scientific community and innovation.</a:t>
            </a:r>
          </a:p>
          <a:p>
            <a:pPr algn="l">
              <a:buFont typeface="+mj-lt"/>
              <a:buAutoNum type="arabicPeriod"/>
            </a:pPr>
            <a:r>
              <a:rPr lang="en-US" b="0" i="0" u="none" strike="noStrike" dirty="0">
                <a:effectLst/>
                <a:latin typeface="Söhne"/>
              </a:rPr>
              <a:t>To explore the intersectionality of disability with other forms of marginalization and its influence on the disparities experienced by individuals with disabilities in STEM fields.</a:t>
            </a:r>
          </a:p>
          <a:p>
            <a:pPr algn="l">
              <a:buFont typeface="+mj-lt"/>
              <a:buAutoNum type="arabicPeriod"/>
            </a:pPr>
            <a:r>
              <a:rPr lang="en-US" b="0" i="0" u="none" strike="noStrike" dirty="0">
                <a:effectLst/>
                <a:latin typeface="Söhne"/>
              </a:rPr>
              <a:t>To identify successful initiatives, interventions, and policies that have been implemented to promote inclusivity and diversity for individuals with disabilities in STEM fields</a:t>
            </a:r>
            <a:r>
              <a:rPr lang="en-US" dirty="0">
                <a:latin typeface="Söhne"/>
              </a:rPr>
              <a:t> </a:t>
            </a:r>
            <a:r>
              <a:rPr lang="en-US" b="0" i="0" u="none" strike="noStrike" dirty="0">
                <a:effectLst/>
                <a:latin typeface="Söhne"/>
              </a:rPr>
              <a:t>and analyze their effectiveness.</a:t>
            </a:r>
          </a:p>
          <a:p>
            <a:pPr algn="l">
              <a:buFont typeface="+mj-lt"/>
              <a:buAutoNum type="arabicPeriod"/>
            </a:pPr>
            <a:r>
              <a:rPr lang="en-US" b="0" i="0" u="none" strike="noStrike" dirty="0">
                <a:effectLst/>
                <a:latin typeface="Söhne"/>
              </a:rPr>
              <a:t>To propose strategies and recommendations for creating a more inclusive and equitable STEM ecosystem that encourages the active participation and contribution of individuals with disabilities.</a:t>
            </a:r>
          </a:p>
          <a:p>
            <a:pPr algn="l">
              <a:buFont typeface="+mj-lt"/>
              <a:buAutoNum type="arabicPeriod"/>
            </a:pPr>
            <a:r>
              <a:rPr lang="en-US" b="0" i="0" u="none" strike="noStrike" dirty="0">
                <a:effectLst/>
                <a:latin typeface="Söhne"/>
              </a:rPr>
              <a:t>To contribute to the existing body of knowledge on the underrepresentation of individuals with disabilities in STEM fields, providing insights that can inform future research, policy-making, and advocacy efforts in this area.</a:t>
            </a:r>
          </a:p>
          <a:p>
            <a:endParaRPr lang="en-US" dirty="0"/>
          </a:p>
        </p:txBody>
      </p:sp>
      <p:grpSp>
        <p:nvGrpSpPr>
          <p:cNvPr id="7" name="Group 6">
            <a:extLst>
              <a:ext uri="{FF2B5EF4-FFF2-40B4-BE49-F238E27FC236}">
                <a16:creationId xmlns:a16="http://schemas.microsoft.com/office/drawing/2014/main" id="{5B9BD7C3-3690-BDEE-E4D1-2B6457B0E84E}"/>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6C2E5BB2-21DA-BF97-CF75-84D5336A9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BB419E91-F43B-D72B-2A68-3FBD1FCC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7AB1BD75-7605-1ECD-103E-51864352E228}"/>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308E7A1-3131-0324-DBDE-056732BA3FB3}"/>
              </a:ext>
            </a:extLst>
          </p:cNvPr>
          <p:cNvSpPr txBox="1"/>
          <p:nvPr/>
        </p:nvSpPr>
        <p:spPr>
          <a:xfrm>
            <a:off x="185980" y="1177871"/>
            <a:ext cx="10337369" cy="4801314"/>
          </a:xfrm>
          <a:prstGeom prst="rect">
            <a:avLst/>
          </a:prstGeom>
          <a:noFill/>
        </p:spPr>
        <p:txBody>
          <a:bodyPr wrap="square" rtlCol="0">
            <a:spAutoFit/>
          </a:bodyPr>
          <a:lstStyle/>
          <a:p>
            <a:r>
              <a:rPr lang="en-US" dirty="0"/>
              <a:t>• Using Disability and Employment data from both The National Bureau of Economic Research and The United Nations Department of Economic and Social Affairs commission, we were able to pool information about general labor trends for persons with disabilities.</a:t>
            </a:r>
          </a:p>
          <a:p>
            <a:endParaRPr lang="en-US" dirty="0"/>
          </a:p>
          <a:p>
            <a:r>
              <a:rPr lang="en-US" dirty="0"/>
              <a:t>• Post survey data collected from Stanford University’s Doctors with Disability Conference in 2020 (</a:t>
            </a:r>
            <a:r>
              <a:rPr lang="en-US" i="1" dirty="0"/>
              <a:t>virtual format</a:t>
            </a:r>
            <a:r>
              <a:rPr lang="en-US" dirty="0"/>
              <a:t>); we were able to gather general trends and facts on the current environment for individuals with disabilities navigating careers in STEM fields.</a:t>
            </a:r>
          </a:p>
          <a:p>
            <a:pPr marL="285750" indent="-285750">
              <a:buFont typeface="Wingdings" pitchFamily="2" charset="2"/>
              <a:buChar char="Ø"/>
            </a:pPr>
            <a:r>
              <a:rPr lang="en-US" dirty="0"/>
              <a:t>Data collected on 308 total participants (</a:t>
            </a:r>
            <a:r>
              <a:rPr lang="en-US" i="1" dirty="0"/>
              <a:t>203 identified as having some sort of disability; 105 identified as not having a disability</a:t>
            </a:r>
            <a:r>
              <a:rPr lang="en-US" dirty="0"/>
              <a:t>)</a:t>
            </a:r>
          </a:p>
          <a:p>
            <a:pPr marL="285750" indent="-285750">
              <a:buFont typeface="Wingdings" pitchFamily="2" charset="2"/>
              <a:buChar char="Ø"/>
            </a:pPr>
            <a:r>
              <a:rPr lang="en-US" dirty="0"/>
              <a:t>All participants had a STEM graduate degree of some sort (MS, MPH, PhD, MD, DO)</a:t>
            </a:r>
          </a:p>
          <a:p>
            <a:pPr marL="285750" indent="-285750">
              <a:buFont typeface="Wingdings" pitchFamily="2" charset="2"/>
              <a:buChar char="Ø"/>
            </a:pPr>
            <a:r>
              <a:rPr lang="en-US" dirty="0"/>
              <a:t>All participants were either currently working in a STEM field or had in the past</a:t>
            </a:r>
          </a:p>
          <a:p>
            <a:pPr marL="285750" indent="-285750">
              <a:buFont typeface="Wingdings" pitchFamily="2" charset="2"/>
              <a:buChar char="Ø"/>
            </a:pPr>
            <a:r>
              <a:rPr lang="en-US" dirty="0"/>
              <a:t>Each participant was asked 12 questions and either answered yes/no or used a scale to answer:</a:t>
            </a:r>
          </a:p>
          <a:p>
            <a:pPr marL="742950" lvl="1" indent="-285750">
              <a:buFont typeface="Wingdings" pitchFamily="2" charset="2"/>
              <a:buChar char="§"/>
            </a:pPr>
            <a:r>
              <a:rPr lang="en-US" dirty="0"/>
              <a:t>Strongly Agree</a:t>
            </a:r>
          </a:p>
          <a:p>
            <a:pPr marL="742950" lvl="1" indent="-285750">
              <a:buFont typeface="Wingdings" pitchFamily="2" charset="2"/>
              <a:buChar char="§"/>
            </a:pPr>
            <a:r>
              <a:rPr lang="en-US" dirty="0"/>
              <a:t>Agree</a:t>
            </a:r>
          </a:p>
          <a:p>
            <a:pPr marL="742950" lvl="1" indent="-285750">
              <a:buFont typeface="Wingdings" pitchFamily="2" charset="2"/>
              <a:buChar char="§"/>
            </a:pPr>
            <a:r>
              <a:rPr lang="en-US" dirty="0"/>
              <a:t>Neither Agree or Disagree</a:t>
            </a:r>
          </a:p>
          <a:p>
            <a:pPr marL="742950" lvl="1" indent="-285750">
              <a:buFont typeface="Wingdings" pitchFamily="2" charset="2"/>
              <a:buChar char="§"/>
            </a:pPr>
            <a:r>
              <a:rPr lang="en-US" dirty="0"/>
              <a:t>Disagree</a:t>
            </a:r>
          </a:p>
          <a:p>
            <a:pPr marL="742950" lvl="1" indent="-285750">
              <a:buFont typeface="Wingdings" pitchFamily="2" charset="2"/>
              <a:buChar char="§"/>
            </a:pPr>
            <a:r>
              <a:rPr lang="en-US" dirty="0"/>
              <a:t>Strongly disagree</a:t>
            </a:r>
          </a:p>
        </p:txBody>
      </p:sp>
      <p:grpSp>
        <p:nvGrpSpPr>
          <p:cNvPr id="4" name="Group 3">
            <a:extLst>
              <a:ext uri="{FF2B5EF4-FFF2-40B4-BE49-F238E27FC236}">
                <a16:creationId xmlns:a16="http://schemas.microsoft.com/office/drawing/2014/main" id="{C923FE86-3562-E497-783C-D3AED164836E}"/>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DF9E500C-D3CC-D41C-07F8-8C733776F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7AB116FE-2C45-CDB2-EE24-45C1A02F5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60D8A1B4-9110-2509-3334-97378B5B778C}"/>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National Bureau of Economic Research (USA) Data Interpretation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379DBE-0763-4A84-88CE-800228EFA3B4}"/>
              </a:ext>
            </a:extLst>
          </p:cNvPr>
          <p:cNvPicPr>
            <a:picLocks noChangeAspect="1"/>
          </p:cNvPicPr>
          <p:nvPr/>
        </p:nvPicPr>
        <p:blipFill>
          <a:blip r:embed="rId2"/>
          <a:stretch>
            <a:fillRect/>
          </a:stretch>
        </p:blipFill>
        <p:spPr>
          <a:xfrm>
            <a:off x="0" y="1089815"/>
            <a:ext cx="5079995" cy="3017236"/>
          </a:xfrm>
          <a:prstGeom prst="rect">
            <a:avLst/>
          </a:prstGeom>
        </p:spPr>
      </p:pic>
      <p:pic>
        <p:nvPicPr>
          <p:cNvPr id="8" name="Picture 7">
            <a:extLst>
              <a:ext uri="{FF2B5EF4-FFF2-40B4-BE49-F238E27FC236}">
                <a16:creationId xmlns:a16="http://schemas.microsoft.com/office/drawing/2014/main" id="{CB971B78-0B19-2A61-49DD-D90D36E25516}"/>
              </a:ext>
            </a:extLst>
          </p:cNvPr>
          <p:cNvPicPr>
            <a:picLocks noChangeAspect="1"/>
          </p:cNvPicPr>
          <p:nvPr/>
        </p:nvPicPr>
        <p:blipFill>
          <a:blip r:embed="rId3"/>
          <a:stretch>
            <a:fillRect/>
          </a:stretch>
        </p:blipFill>
        <p:spPr>
          <a:xfrm>
            <a:off x="5288745" y="1089815"/>
            <a:ext cx="5079995" cy="2898143"/>
          </a:xfrm>
          <a:prstGeom prst="rect">
            <a:avLst/>
          </a:prstGeom>
        </p:spPr>
      </p:pic>
      <p:pic>
        <p:nvPicPr>
          <p:cNvPr id="9" name="Picture 8">
            <a:extLst>
              <a:ext uri="{FF2B5EF4-FFF2-40B4-BE49-F238E27FC236}">
                <a16:creationId xmlns:a16="http://schemas.microsoft.com/office/drawing/2014/main" id="{105CE648-E65C-77C8-34B8-76E12B3406BF}"/>
              </a:ext>
            </a:extLst>
          </p:cNvPr>
          <p:cNvPicPr>
            <a:picLocks noChangeAspect="1"/>
          </p:cNvPicPr>
          <p:nvPr/>
        </p:nvPicPr>
        <p:blipFill>
          <a:blip r:embed="rId4"/>
          <a:stretch>
            <a:fillRect/>
          </a:stretch>
        </p:blipFill>
        <p:spPr>
          <a:xfrm>
            <a:off x="42065" y="4107051"/>
            <a:ext cx="4815543" cy="2710364"/>
          </a:xfrm>
          <a:prstGeom prst="rect">
            <a:avLst/>
          </a:prstGeom>
        </p:spPr>
      </p:pic>
      <p:pic>
        <p:nvPicPr>
          <p:cNvPr id="10" name="Picture 9">
            <a:extLst>
              <a:ext uri="{FF2B5EF4-FFF2-40B4-BE49-F238E27FC236}">
                <a16:creationId xmlns:a16="http://schemas.microsoft.com/office/drawing/2014/main" id="{5056970B-93E6-E985-63C1-254229C9A0CF}"/>
              </a:ext>
            </a:extLst>
          </p:cNvPr>
          <p:cNvPicPr>
            <a:picLocks noChangeAspect="1"/>
          </p:cNvPicPr>
          <p:nvPr/>
        </p:nvPicPr>
        <p:blipFill>
          <a:blip r:embed="rId5"/>
          <a:stretch>
            <a:fillRect/>
          </a:stretch>
        </p:blipFill>
        <p:spPr>
          <a:xfrm>
            <a:off x="5456006" y="4092020"/>
            <a:ext cx="4943730" cy="2725395"/>
          </a:xfrm>
          <a:prstGeom prst="rect">
            <a:avLst/>
          </a:prstGeom>
        </p:spPr>
      </p:pic>
      <p:grpSp>
        <p:nvGrpSpPr>
          <p:cNvPr id="11" name="Group 10">
            <a:extLst>
              <a:ext uri="{FF2B5EF4-FFF2-40B4-BE49-F238E27FC236}">
                <a16:creationId xmlns:a16="http://schemas.microsoft.com/office/drawing/2014/main" id="{13707EC0-95E2-B6BF-BF8C-DB0058491868}"/>
              </a:ext>
            </a:extLst>
          </p:cNvPr>
          <p:cNvGrpSpPr/>
          <p:nvPr/>
        </p:nvGrpSpPr>
        <p:grpSpPr>
          <a:xfrm>
            <a:off x="11000917" y="51516"/>
            <a:ext cx="1043387" cy="1590055"/>
            <a:chOff x="10728244" y="74126"/>
            <a:chExt cx="1043387" cy="1590055"/>
          </a:xfrm>
        </p:grpSpPr>
        <p:pic>
          <p:nvPicPr>
            <p:cNvPr id="12" name="Picture 2" descr="Duke University Logo - The Association for the Advancement ...">
              <a:extLst>
                <a:ext uri="{FF2B5EF4-FFF2-40B4-BE49-F238E27FC236}">
                  <a16:creationId xmlns:a16="http://schemas.microsoft.com/office/drawing/2014/main" id="{5ED7765F-865E-9970-B724-6CC9C98E5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rshall University Joan C. Edwards School of Medicine | Huntington WV">
              <a:extLst>
                <a:ext uri="{FF2B5EF4-FFF2-40B4-BE49-F238E27FC236}">
                  <a16:creationId xmlns:a16="http://schemas.microsoft.com/office/drawing/2014/main" id="{DB1F1822-4AF7-6C52-9EFD-0F239AE53C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EDAC3F36-149B-511E-5132-5620A368474B}"/>
              </a:ext>
            </a:extLst>
          </p:cNvPr>
          <p:cNvSpPr txBox="1"/>
          <p:nvPr/>
        </p:nvSpPr>
        <p:spPr>
          <a:xfrm>
            <a:off x="3049073" y="3247553"/>
            <a:ext cx="6098146" cy="369332"/>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#136</a:t>
            </a:r>
            <a:endParaRPr lang="en-AT" sz="4800" b="1"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8435AF04-729F-9A56-D935-29996512C244}"/>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Survey 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D59066-764E-6853-5631-D5EAF36E4143}"/>
              </a:ext>
            </a:extLst>
          </p:cNvPr>
          <p:cNvSpPr txBox="1"/>
          <p:nvPr/>
        </p:nvSpPr>
        <p:spPr>
          <a:xfrm>
            <a:off x="0" y="1150516"/>
            <a:ext cx="10914185" cy="6186309"/>
          </a:xfrm>
          <a:prstGeom prst="rect">
            <a:avLst/>
          </a:prstGeom>
          <a:noFill/>
        </p:spPr>
        <p:txBody>
          <a:bodyPr wrap="square" numCol="2" rtlCol="0">
            <a:spAutoFit/>
          </a:bodyPr>
          <a:lstStyle/>
          <a:p>
            <a:pPr marL="342900" marR="0" indent="-342900">
              <a:spcBef>
                <a:spcPts val="0"/>
              </a:spcBef>
              <a:spcAft>
                <a:spcPts val="0"/>
              </a:spcAf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Job Satisfaction:</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satisfied are you with your current job in the STEM field?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Very satisfied: 10%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Somewhat satisfied: 15%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Neutral: 45%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Somewhat dissatisfied: 25%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Very dissatisfied: 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Bias:</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you ever experienced bias or discrimination in your STEM career due to your disability?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frequently: 30%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occasionally: 35%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Rarely: 30%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never: 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Q3: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answered "Yes" to the previous question, please provide a brief description of the bias or discrimination you have faced.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Note: The following responses were gathered from participants who answered "Yes" to Q2. The responses have been summarized and categorized for brevity.)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Lack of promotion opportunities due to assumptions about capability.</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Ignorance or misunderstanding about accommodations needed.</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Underestimation of skills and contributions.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Exclusion from important projects or decision-making processes.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Disregard for opinions and ideas in team settings.</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C37EAF43-DCA9-03D9-3944-BB183F88F00C}"/>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D72A9EAF-DB89-D29F-BE77-22E243348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08FA47E9-71FA-5416-247C-5BF761E5A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93281FCF-99AC-DF09-85EC-0280E64F9B4A}"/>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Survey 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D59066-764E-6853-5631-D5EAF36E4143}"/>
              </a:ext>
            </a:extLst>
          </p:cNvPr>
          <p:cNvSpPr txBox="1"/>
          <p:nvPr/>
        </p:nvSpPr>
        <p:spPr>
          <a:xfrm>
            <a:off x="0" y="1033285"/>
            <a:ext cx="10879016" cy="6740307"/>
          </a:xfrm>
          <a:prstGeom prst="rect">
            <a:avLst/>
          </a:prstGeom>
          <a:noFill/>
        </p:spPr>
        <p:txBody>
          <a:bodyPr wrap="square" numCol="2" rtlCol="0">
            <a:spAutoFit/>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Access to Accommodations:</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accessible are the accommodations provided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your disability in your workplace?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Very accessible: 30%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Somewhat accessible: 40%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Neutral: 20%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Somewhat inaccessible: 7%</a:t>
            </a:r>
          </a:p>
          <a:p>
            <a:pPr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Very inaccessible: 3%</a:t>
            </a:r>
          </a:p>
          <a:p>
            <a:pPr marL="285750" marR="0" indent="-285750">
              <a:spcBef>
                <a:spcPts val="0"/>
              </a:spcBef>
              <a:spcAft>
                <a:spcPts val="0"/>
              </a:spcAft>
              <a:buFontTx/>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Did you have to finance your own accommodations</a:t>
            </a:r>
            <a:r>
              <a:rPr lang="en-US" kern="100" dirty="0">
                <a:latin typeface="Calibri" panose="020F0502020204030204" pitchFamily="34" charset="0"/>
                <a:ea typeface="Calibri" panose="020F0502020204030204" pitchFamily="34" charset="0"/>
                <a:cs typeface="Times New Roman" panose="02020603050405020304" pitchFamily="18" charset="0"/>
              </a:rPr>
              <a:t>?</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Yes: 82%</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No: 18%</a:t>
            </a:r>
          </a:p>
          <a:p>
            <a:pPr marR="0">
              <a:spcBef>
                <a:spcPts val="0"/>
              </a:spcBef>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b="1" i="1" kern="100" dirty="0">
                <a:latin typeface="Calibri" panose="020F0502020204030204" pitchFamily="34" charset="0"/>
                <a:ea typeface="Calibri" panose="020F0502020204030204" pitchFamily="34" charset="0"/>
                <a:cs typeface="Times New Roman" panose="02020603050405020304" pitchFamily="18" charset="0"/>
              </a:rPr>
              <a:t>Q6: </a:t>
            </a:r>
            <a:r>
              <a:rPr lang="en-US" kern="100" dirty="0">
                <a:latin typeface="Calibri" panose="020F0502020204030204" pitchFamily="34" charset="0"/>
                <a:ea typeface="Calibri" panose="020F0502020204030204" pitchFamily="34" charset="0"/>
                <a:cs typeface="Times New Roman" panose="02020603050405020304" pitchFamily="18" charset="0"/>
              </a:rPr>
              <a:t>If you answered ”yes” to the question above, estimate your expenses for workplace accommodations:</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&lt; $5,000: 88%</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$5,000 - $10,000: 6%</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$10,000 - $15,000: 3%</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$15,000-$20,000: 2%</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$25,000 +: 1$</a:t>
            </a:r>
          </a:p>
          <a:p>
            <a:pPr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a:t>
            </a:r>
          </a:p>
          <a:p>
            <a:pPr marL="0" marR="0">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kern="100" dirty="0">
                <a:latin typeface="Calibri" panose="020F0502020204030204" pitchFamily="34" charset="0"/>
                <a:ea typeface="Calibri" panose="020F0502020204030204" pitchFamily="34" charset="0"/>
                <a:cs typeface="Times New Roman" panose="02020603050405020304" pitchFamily="18" charset="0"/>
              </a:rPr>
              <a:t>4.</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Mentorship:</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you had access to mentorship opportunities with individuals who share a similar disability in the STEM field?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45%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55%</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Q8: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answered "Yes" to the previous question, how valuable was the mentorship in helping you navigate your STEM career? </a:t>
            </a: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Invaluable support and guidance in overcoming unique challenges.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Increased confidence and motivation to pursue career goals.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Insightful advice on navigating workplace dynamics as a person with a disability.</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Expanded network and connections within the field.</a:t>
            </a:r>
          </a:p>
        </p:txBody>
      </p:sp>
      <p:grpSp>
        <p:nvGrpSpPr>
          <p:cNvPr id="7" name="Group 6">
            <a:extLst>
              <a:ext uri="{FF2B5EF4-FFF2-40B4-BE49-F238E27FC236}">
                <a16:creationId xmlns:a16="http://schemas.microsoft.com/office/drawing/2014/main" id="{1CEF2097-FD10-CE51-9D95-7AAB927E5DD5}"/>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16975D00-7F2C-4FB6-BBA4-EB6472D3A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768A62EF-2D25-0708-EEF1-DE9D4DE85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90C865E8-A92F-440D-2273-27F90AB4699A}"/>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02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Survey 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D59066-764E-6853-5631-D5EAF36E4143}"/>
              </a:ext>
            </a:extLst>
          </p:cNvPr>
          <p:cNvSpPr txBox="1"/>
          <p:nvPr/>
        </p:nvSpPr>
        <p:spPr>
          <a:xfrm>
            <a:off x="0" y="1002288"/>
            <a:ext cx="10879016" cy="6740307"/>
          </a:xfrm>
          <a:prstGeom prst="rect">
            <a:avLst/>
          </a:prstGeom>
          <a:noFill/>
        </p:spPr>
        <p:txBody>
          <a:bodyPr wrap="square" numCol="2" rtlCol="0">
            <a:spAutoFit/>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 Equality:</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you feel that individuals with disabilities are treated equally in STEM careers compared to their non-disabled peers?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definitely: 10%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to some extent: 15%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Neutral: 30%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not really: 40%</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not at all: 5%</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Q10: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answered "No" or "No, not at all" to the previous question, what specific areas do you believe need improvement to achieve equality? </a:t>
            </a: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Increased representation of individuals with disabilities in leadership roles.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Enhanced accessibility in recruitment and hiring processes.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Tx/>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Awareness and education programs to reduce bias and discrimination.</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Stronger enforcement of disability rights and accommodations.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Equal access to career development and advancement opportunities.</a:t>
            </a:r>
          </a:p>
          <a:p>
            <a:pPr marL="285750" marR="0" indent="-285750">
              <a:spcBef>
                <a:spcPts val="0"/>
              </a:spcBef>
              <a:spcAft>
                <a:spcPts val="0"/>
              </a:spcAft>
              <a:buFontTx/>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6. Job Choice:</a:t>
            </a:r>
          </a:p>
          <a:p>
            <a:pPr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Q11: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Would you choose a career in a STEM field given what you know now and your current experiences?</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65%</a:t>
            </a:r>
          </a:p>
          <a:p>
            <a:pPr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35%</a:t>
            </a:r>
          </a:p>
          <a:p>
            <a:pPr marL="285750" marR="0" indent="-285750">
              <a:spcBef>
                <a:spcPts val="0"/>
              </a:spcBef>
              <a:spcAft>
                <a:spcPts val="0"/>
              </a:spcAft>
              <a:buFontTx/>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b="1" kern="100" dirty="0">
                <a:latin typeface="Calibri" panose="020F0502020204030204" pitchFamily="34" charset="0"/>
                <a:ea typeface="Calibri" panose="020F0502020204030204" pitchFamily="34" charset="0"/>
                <a:cs typeface="Times New Roman" panose="02020603050405020304" pitchFamily="18" charset="0"/>
              </a:rPr>
              <a:t>7. Salary and Promotion</a:t>
            </a:r>
          </a:p>
          <a:p>
            <a:pPr marR="0">
              <a:spcBef>
                <a:spcPts val="0"/>
              </a:spcBef>
              <a:spcAft>
                <a:spcPts val="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Q12: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you feel that your salary and promotion opportunities are similar to your non-disabled peers?</a:t>
            </a:r>
          </a:p>
          <a:p>
            <a:pPr marR="0">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 Yes: 72%</a:t>
            </a:r>
          </a:p>
          <a:p>
            <a:pPr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28%</a:t>
            </a:r>
          </a:p>
        </p:txBody>
      </p:sp>
      <p:grpSp>
        <p:nvGrpSpPr>
          <p:cNvPr id="7" name="Group 6">
            <a:extLst>
              <a:ext uri="{FF2B5EF4-FFF2-40B4-BE49-F238E27FC236}">
                <a16:creationId xmlns:a16="http://schemas.microsoft.com/office/drawing/2014/main" id="{62954D66-AB40-FD0C-14F0-C219F5344273}"/>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30C285F4-0F4F-114B-B725-5F9865A22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2CB3AF78-28B3-E912-98AF-E8722A98D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F57E4F74-44B0-5008-786C-D546CB94B977}"/>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04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60837B-4346-CD17-6534-B146282F0EF3}"/>
              </a:ext>
            </a:extLst>
          </p:cNvPr>
          <p:cNvSpPr txBox="1"/>
          <p:nvPr/>
        </p:nvSpPr>
        <p:spPr>
          <a:xfrm>
            <a:off x="0" y="999998"/>
            <a:ext cx="10296293" cy="5632311"/>
          </a:xfrm>
          <a:prstGeom prst="rect">
            <a:avLst/>
          </a:prstGeom>
          <a:noFill/>
        </p:spPr>
        <p:txBody>
          <a:bodyPr wrap="square" rtlCol="0">
            <a:spAutoFit/>
          </a:bodyPr>
          <a:lstStyle/>
          <a:p>
            <a:r>
              <a:rPr lang="en-US" dirty="0"/>
              <a:t>Individuals with disabilities are underrepresented in most career fields, especially STEM careers. Systematic issues and lack of accommodation often create barriers to entering these fields. This lack of representation leaves out a huge global population of bright minds and leaves out a key perspective in modern research.</a:t>
            </a:r>
          </a:p>
          <a:p>
            <a:endParaRPr lang="en-US" dirty="0"/>
          </a:p>
          <a:p>
            <a:r>
              <a:rPr lang="en-US" dirty="0"/>
              <a:t>Increasing representation for individuals with disabilities in STEM careers requires a multi-faceted approach. Institutions and organizations can better address this disparity by:</a:t>
            </a:r>
          </a:p>
          <a:p>
            <a:r>
              <a:rPr lang="en-US" b="1" dirty="0"/>
              <a:t>• Raising Awareness: </a:t>
            </a:r>
            <a:r>
              <a:rPr lang="en-US" dirty="0"/>
              <a:t>educating public, students, educators about the capabilities of those with disabilities in STEM; challenge stereotypes and misconceptions by increasing workplace diversity</a:t>
            </a:r>
          </a:p>
          <a:p>
            <a:r>
              <a:rPr lang="en-US" b="1" dirty="0"/>
              <a:t>• Access: </a:t>
            </a:r>
            <a:r>
              <a:rPr lang="en-US" dirty="0"/>
              <a:t>Provide an inclusive and accessible educational and workplace environment; offer assistive technologies to allow individuals with disabilities an even playing field.</a:t>
            </a:r>
          </a:p>
          <a:p>
            <a:r>
              <a:rPr lang="en-US" b="1" dirty="0"/>
              <a:t>• Mentorship Programs: </a:t>
            </a:r>
            <a:r>
              <a:rPr lang="en-US" dirty="0"/>
              <a:t>partner with/establish mentorship programs that connect individuals with disabilities to others in similar fields of work; Provide guidance, support, career advice  at timed intervals</a:t>
            </a:r>
          </a:p>
          <a:p>
            <a:r>
              <a:rPr lang="en-US" b="1" dirty="0"/>
              <a:t>• Accommodation and Workplace Support: </a:t>
            </a:r>
            <a:r>
              <a:rPr lang="en-US" dirty="0"/>
              <a:t>establish a disability coordinator to help aid students/workers with disabilities in finding accommodations and brainstorming solutions on how to improve workspace</a:t>
            </a:r>
          </a:p>
          <a:p>
            <a:r>
              <a:rPr lang="en-US" b="1" dirty="0"/>
              <a:t>• Diversity and Inclusion Training: </a:t>
            </a:r>
            <a:r>
              <a:rPr lang="en-US" dirty="0"/>
              <a:t>Conduct workshops with colleagues to address importance of welcoming and supporting individuals with disabilities; address unconscious bias, promote awareness of needs, and foster inclusive work culture </a:t>
            </a:r>
          </a:p>
          <a:p>
            <a:r>
              <a:rPr lang="en-US" b="1" dirty="0"/>
              <a:t>• Research and Innovation: </a:t>
            </a:r>
            <a:r>
              <a:rPr lang="en-US" dirty="0"/>
              <a:t>invest in research and new technologies/solutions that improve accessibility in STEM fields; encourage funding for disability focused STEM research projects that advance the knowledge in your field or work.</a:t>
            </a:r>
          </a:p>
        </p:txBody>
      </p:sp>
      <p:grpSp>
        <p:nvGrpSpPr>
          <p:cNvPr id="7" name="Group 6">
            <a:extLst>
              <a:ext uri="{FF2B5EF4-FFF2-40B4-BE49-F238E27FC236}">
                <a16:creationId xmlns:a16="http://schemas.microsoft.com/office/drawing/2014/main" id="{E878749C-90C0-6657-583B-4837650A5139}"/>
              </a:ext>
            </a:extLst>
          </p:cNvPr>
          <p:cNvGrpSpPr/>
          <p:nvPr/>
        </p:nvGrpSpPr>
        <p:grpSpPr>
          <a:xfrm>
            <a:off x="11000917" y="51516"/>
            <a:ext cx="1043387" cy="1590055"/>
            <a:chOff x="10728244" y="74126"/>
            <a:chExt cx="1043387" cy="1590055"/>
          </a:xfrm>
        </p:grpSpPr>
        <p:pic>
          <p:nvPicPr>
            <p:cNvPr id="8" name="Picture 2" descr="Duke University Logo - The Association for the Advancement ...">
              <a:extLst>
                <a:ext uri="{FF2B5EF4-FFF2-40B4-BE49-F238E27FC236}">
                  <a16:creationId xmlns:a16="http://schemas.microsoft.com/office/drawing/2014/main" id="{EC6AF860-D92F-8F3D-D575-B0DFE2FEC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44" y="74126"/>
              <a:ext cx="1043387" cy="695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rshall University Joan C. Edwards School of Medicine | Huntington WV">
              <a:extLst>
                <a:ext uri="{FF2B5EF4-FFF2-40B4-BE49-F238E27FC236}">
                  <a16:creationId xmlns:a16="http://schemas.microsoft.com/office/drawing/2014/main" id="{FF4CDCF0-A376-E8FF-91B0-5A54B33C5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244" y="836324"/>
              <a:ext cx="1043387" cy="82785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05BA109E-90B0-5F19-DCA4-83FA956EB5F9}"/>
              </a:ext>
            </a:extLst>
          </p:cNvPr>
          <p:cNvSpPr txBox="1">
            <a:spLocks/>
          </p:cNvSpPr>
          <p:nvPr/>
        </p:nvSpPr>
        <p:spPr>
          <a:xfrm>
            <a:off x="11138393"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i="0" u="none" strike="noStrike" dirty="0">
                <a:solidFill>
                  <a:schemeClr val="bg1"/>
                </a:solidFill>
                <a:effectLst/>
                <a:latin typeface="Roboto" panose="02000000000000000000" pitchFamily="2" charset="0"/>
              </a:rPr>
              <a:t>P5.4-136</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07182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2496</Words>
  <Application>Microsoft Macintosh PowerPoint</Application>
  <PresentationFormat>Widescreen</PresentationFormat>
  <Paragraphs>206</Paragraphs>
  <Slides>10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Roboto</vt:lpstr>
      <vt:lpstr>Segoe UI</vt:lpstr>
      <vt:lpstr>Söhne</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Shaver, Paul</cp:lastModifiedBy>
  <cp:revision>41</cp:revision>
  <dcterms:created xsi:type="dcterms:W3CDTF">2023-04-18T13:25:54Z</dcterms:created>
  <dcterms:modified xsi:type="dcterms:W3CDTF">2023-06-15T15:59:36Z</dcterms:modified>
</cp:coreProperties>
</file>