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69" d="100"/>
          <a:sy n="69"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P5.4-585</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1717963" y="0"/>
            <a:ext cx="8756073" cy="1569660"/>
          </a:xfrm>
          <a:prstGeom prst="rect">
            <a:avLst/>
          </a:prstGeom>
          <a:noFill/>
        </p:spPr>
        <p:txBody>
          <a:bodyPr wrap="square" rtlCol="0">
            <a:spAutoFit/>
          </a:bodyPr>
          <a:lstStyle/>
          <a:p>
            <a:pPr algn="ctr"/>
            <a:r>
              <a:rPr lang="en-GB" b="1" dirty="0">
                <a:solidFill>
                  <a:schemeClr val="bg1"/>
                </a:solidFill>
                <a:effectLst/>
                <a:latin typeface="Arial" panose="020B0604020202020204" pitchFamily="34" charset="0"/>
                <a:ea typeface="Calibri" panose="020F0502020204030204" pitchFamily="34" charset="0"/>
                <a:cs typeface="Arial" panose="020B0604020202020204" pitchFamily="34" charset="0"/>
              </a:rPr>
              <a:t>Promoting Activities of CTBTO in </a:t>
            </a:r>
            <a:r>
              <a:rPr lang="en-GB" b="1" dirty="0">
                <a:solidFill>
                  <a:schemeClr val="bg1"/>
                </a:solidFill>
                <a:latin typeface="Arial" panose="020B0604020202020204" pitchFamily="34" charset="0"/>
                <a:ea typeface="Calibri" panose="020F0502020204030204" pitchFamily="34" charset="0"/>
                <a:cs typeface="Arial" panose="020B0604020202020204" pitchFamily="34" charset="0"/>
              </a:rPr>
              <a:t>t</a:t>
            </a:r>
            <a:r>
              <a:rPr lang="en-GB" b="1" dirty="0">
                <a:solidFill>
                  <a:schemeClr val="bg1"/>
                </a:solidFill>
                <a:effectLst/>
                <a:latin typeface="Arial" panose="020B0604020202020204" pitchFamily="34" charset="0"/>
                <a:ea typeface="Calibri" panose="020F0502020204030204" pitchFamily="34" charset="0"/>
                <a:cs typeface="Arial" panose="020B0604020202020204" pitchFamily="34" charset="0"/>
              </a:rPr>
              <a:t>he Younger Generation </a:t>
            </a:r>
          </a:p>
          <a:p>
            <a:pPr algn="ctr"/>
            <a:r>
              <a:rPr lang="en-GB" b="1" dirty="0">
                <a:solidFill>
                  <a:schemeClr val="bg1"/>
                </a:solidFill>
                <a:effectLst/>
                <a:latin typeface="Arial" panose="020B0604020202020204" pitchFamily="34" charset="0"/>
                <a:ea typeface="Calibri" panose="020F0502020204030204" pitchFamily="34" charset="0"/>
                <a:cs typeface="Arial" panose="020B0604020202020204" pitchFamily="34" charset="0"/>
              </a:rPr>
              <a:t>and Early Career Scientists in Ghana</a:t>
            </a:r>
          </a:p>
          <a:p>
            <a:pPr algn="ctr"/>
            <a:r>
              <a:rPr lang="en-US" sz="1600" dirty="0">
                <a:solidFill>
                  <a:schemeClr val="bg1"/>
                </a:solidFill>
                <a:latin typeface="Arial" panose="020B0604020202020204" pitchFamily="34" charset="0"/>
                <a:cs typeface="Arial" panose="020B0604020202020204" pitchFamily="34" charset="0"/>
              </a:rPr>
              <a:t>Prince Amoah</a:t>
            </a:r>
            <a:r>
              <a:rPr lang="en-AT" sz="1600" dirty="0">
                <a:solidFill>
                  <a:schemeClr val="bg1"/>
                </a:solidFill>
                <a:latin typeface="Arial" panose="020B0604020202020204" pitchFamily="34" charset="0"/>
                <a:cs typeface="Arial" panose="020B0604020202020204" pitchFamily="34" charset="0"/>
              </a:rPr>
              <a:t> </a:t>
            </a:r>
          </a:p>
          <a:p>
            <a:pPr algn="ctr"/>
            <a:r>
              <a:rPr lang="en-US" sz="1400" dirty="0">
                <a:solidFill>
                  <a:schemeClr val="bg1"/>
                </a:solidFill>
                <a:latin typeface="Arial" panose="020B0604020202020204" pitchFamily="34" charset="0"/>
                <a:cs typeface="Arial" panose="020B0604020202020204" pitchFamily="34" charset="0"/>
              </a:rPr>
              <a:t>Nuclear Regulatory Authority, Nuclear Installations Directorate, Accra ,Ghana</a:t>
            </a:r>
            <a:endParaRPr lang="en-AT" sz="1400" dirty="0">
              <a:solidFill>
                <a:schemeClr val="bg1"/>
              </a:solidFill>
              <a:latin typeface="Arial" panose="020B0604020202020204" pitchFamily="34" charset="0"/>
              <a:cs typeface="Arial" panose="020B0604020202020204" pitchFamily="34" charset="0"/>
            </a:endParaRPr>
          </a:p>
          <a:p>
            <a:pPr algn="ctr"/>
            <a:endParaRPr lang="en-AT" sz="1600" dirty="0">
              <a:solidFill>
                <a:schemeClr val="bg1"/>
              </a:solidFill>
              <a:latin typeface="Arial" panose="020B0604020202020204" pitchFamily="34" charset="0"/>
              <a:cs typeface="Arial" panose="020B0604020202020204" pitchFamily="34" charset="0"/>
            </a:endParaRPr>
          </a:p>
          <a:p>
            <a:pPr algn="ctr"/>
            <a:r>
              <a:rPr lang="en-AT" sz="1200" dirty="0">
                <a:solidFill>
                  <a:schemeClr val="bg1"/>
                </a:solidFill>
                <a:latin typeface="Arial" panose="020B0604020202020204" pitchFamily="34" charset="0"/>
                <a:cs typeface="Arial" panose="020B0604020202020204" pitchFamily="34" charset="0"/>
              </a:rPr>
              <a:t>Affiliation / Organization / Company / Institute [if any / Font: Arial Size</a:t>
            </a:r>
            <a:r>
              <a:rPr lang="en-AT" sz="1400" dirty="0">
                <a:solidFill>
                  <a:schemeClr val="bg1"/>
                </a:solidFill>
                <a:latin typeface="Arial" panose="020B0604020202020204" pitchFamily="34" charset="0"/>
                <a:cs typeface="Arial" panose="020B0604020202020204" pitchFamily="34" charset="0"/>
              </a:rPr>
              <a:t>: 14]</a:t>
            </a:r>
          </a:p>
        </p:txBody>
      </p:sp>
      <p:sp>
        <p:nvSpPr>
          <p:cNvPr id="6" name="TextBox 5">
            <a:extLst>
              <a:ext uri="{FF2B5EF4-FFF2-40B4-BE49-F238E27FC236}">
                <a16:creationId xmlns:a16="http://schemas.microsoft.com/office/drawing/2014/main" id="{4E5CE099-868A-D637-9FC3-61002E3FC952}"/>
              </a:ext>
            </a:extLst>
          </p:cNvPr>
          <p:cNvSpPr txBox="1"/>
          <p:nvPr/>
        </p:nvSpPr>
        <p:spPr>
          <a:xfrm>
            <a:off x="281553" y="1421377"/>
            <a:ext cx="5357247" cy="3221395"/>
          </a:xfrm>
          <a:prstGeom prst="rect">
            <a:avLst/>
          </a:prstGeom>
          <a:noFill/>
        </p:spPr>
        <p:txBody>
          <a:bodyPr wrap="square">
            <a:spAutoFit/>
          </a:bodyPr>
          <a:lstStyle/>
          <a:p>
            <a:pPr marL="285750" marR="0" indent="-285750" algn="just">
              <a:spcBef>
                <a:spcPts val="0"/>
              </a:spcBef>
              <a:spcAft>
                <a:spcPts val="800"/>
              </a:spcAft>
              <a:buFont typeface="Wingdings" panose="05000000000000000000" pitchFamily="2" charset="2"/>
              <a:buChar char="§"/>
            </a:pPr>
            <a:r>
              <a:rPr lang="en-US" sz="1800" dirty="0">
                <a:solidFill>
                  <a:srgbClr val="000000"/>
                </a:solidFill>
                <a:effectLst/>
                <a:latin typeface="Arial" panose="020B0604020202020204" pitchFamily="34" charset="0"/>
                <a:ea typeface="Times New Roman" panose="02020603050405020304" pitchFamily="18" charset="0"/>
              </a:rPr>
              <a:t>Ghana ratified the </a:t>
            </a:r>
            <a:r>
              <a:rPr lang="en-GB" sz="1800" dirty="0">
                <a:solidFill>
                  <a:srgbClr val="000000"/>
                </a:solidFill>
                <a:effectLst/>
                <a:latin typeface="Arial" panose="020B0604020202020204" pitchFamily="34" charset="0"/>
                <a:ea typeface="Times New Roman" panose="02020603050405020304" pitchFamily="18" charset="0"/>
              </a:rPr>
              <a:t>Comprehensive Nuclear-Test-Ban Treaty on June 14, 2011. </a:t>
            </a:r>
          </a:p>
          <a:p>
            <a:pPr marL="285750" indent="-285750">
              <a:spcBef>
                <a:spcPts val="600"/>
              </a:spcBef>
              <a:spcAft>
                <a:spcPts val="600"/>
              </a:spcAft>
              <a:buFont typeface="Wingdings" panose="05000000000000000000" pitchFamily="2" charset="2"/>
              <a:buChar char="§"/>
            </a:pPr>
            <a:r>
              <a:rPr lang="en-GB" sz="1800" dirty="0">
                <a:solidFill>
                  <a:srgbClr val="000000"/>
                </a:solidFill>
                <a:effectLst/>
                <a:latin typeface="Arial" panose="020B0604020202020204" pitchFamily="34" charset="0"/>
                <a:ea typeface="Calibri" panose="020F0502020204030204" pitchFamily="34" charset="0"/>
              </a:rPr>
              <a:t>Prior to the ratification, the </a:t>
            </a:r>
            <a:r>
              <a:rPr lang="en-GB" dirty="0">
                <a:solidFill>
                  <a:srgbClr val="000000"/>
                </a:solidFill>
                <a:latin typeface="Arial" panose="020B0604020202020204" pitchFamily="34" charset="0"/>
                <a:ea typeface="Calibri" panose="020F0502020204030204" pitchFamily="34" charset="0"/>
              </a:rPr>
              <a:t>Ghana </a:t>
            </a:r>
            <a:r>
              <a:rPr lang="en-GB" sz="1800" dirty="0">
                <a:effectLst/>
                <a:latin typeface="Arial" panose="020B0604020202020204" pitchFamily="34" charset="0"/>
                <a:ea typeface="Calibri" panose="020F0502020204030204" pitchFamily="34" charset="0"/>
              </a:rPr>
              <a:t>National Data Center was established in 2010</a:t>
            </a:r>
            <a:r>
              <a:rPr lang="en-GB" dirty="0"/>
              <a:t>.</a:t>
            </a:r>
            <a:endParaRPr lang="en-GB" sz="1800" dirty="0">
              <a:solidFill>
                <a:srgbClr val="000000"/>
              </a:solidFill>
              <a:effectLst/>
              <a:latin typeface="Arial" panose="020B0604020202020204" pitchFamily="34" charset="0"/>
              <a:ea typeface="Calibri" panose="020F0502020204030204" pitchFamily="34" charset="0"/>
            </a:endParaRPr>
          </a:p>
          <a:p>
            <a:pPr marL="285750" marR="0" indent="-285750" algn="just">
              <a:spcBef>
                <a:spcPts val="0"/>
              </a:spcBef>
              <a:spcAft>
                <a:spcPts val="800"/>
              </a:spcAft>
              <a:buFont typeface="Wingdings" panose="05000000000000000000" pitchFamily="2" charset="2"/>
              <a:buChar char="§"/>
            </a:pPr>
            <a:r>
              <a:rPr lang="en-GB" sz="1800" dirty="0">
                <a:solidFill>
                  <a:srgbClr val="000000"/>
                </a:solidFill>
                <a:effectLst/>
                <a:latin typeface="Arial" panose="020B0604020202020204" pitchFamily="34" charset="0"/>
                <a:ea typeface="Calibri" panose="020F0502020204030204" pitchFamily="34" charset="0"/>
              </a:rPr>
              <a:t>The NDC has a vision of becoming a centre of excellence in the monitoring, verification and application of the Nuclear Test Ban Treaty technologies in the sub-region.</a:t>
            </a:r>
          </a:p>
          <a:p>
            <a:pPr marL="285750" marR="0" indent="-285750" algn="just">
              <a:spcBef>
                <a:spcPts val="0"/>
              </a:spcBef>
              <a:spcAft>
                <a:spcPts val="800"/>
              </a:spcAft>
              <a:buFont typeface="Wingdings" panose="05000000000000000000" pitchFamily="2" charset="2"/>
              <a:buChar char="§"/>
            </a:pPr>
            <a:r>
              <a:rPr lang="en-GB" sz="1800" dirty="0">
                <a:solidFill>
                  <a:srgbClr val="000000"/>
                </a:solidFill>
                <a:effectLst/>
                <a:latin typeface="Arial" panose="020B0604020202020204" pitchFamily="34" charset="0"/>
                <a:ea typeface="Calibri" panose="020F0502020204030204" pitchFamily="34" charset="0"/>
              </a:rPr>
              <a:t> </a:t>
            </a:r>
            <a:r>
              <a:rPr lang="en-GB" sz="1800" dirty="0">
                <a:solidFill>
                  <a:srgbClr val="000000"/>
                </a:solidFill>
                <a:effectLst/>
                <a:latin typeface="Arial" panose="020B0604020202020204" pitchFamily="34" charset="0"/>
                <a:ea typeface="Times New Roman" panose="02020603050405020304" pitchFamily="18" charset="0"/>
              </a:rPr>
              <a:t>The continuity and sustenance of efforts for any set goal is key in the fulfilment of the goal</a:t>
            </a: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GB" dirty="0"/>
          </a:p>
        </p:txBody>
      </p:sp>
      <p:pic>
        <p:nvPicPr>
          <p:cNvPr id="7" name="Picture 6">
            <a:extLst>
              <a:ext uri="{FF2B5EF4-FFF2-40B4-BE49-F238E27FC236}">
                <a16:creationId xmlns:a16="http://schemas.microsoft.com/office/drawing/2014/main" id="{EB582239-6FB1-5FF9-7E5B-11F9BCA1DFD2}"/>
              </a:ext>
            </a:extLst>
          </p:cNvPr>
          <p:cNvPicPr>
            <a:picLocks noChangeAspect="1"/>
          </p:cNvPicPr>
          <p:nvPr/>
        </p:nvPicPr>
        <p:blipFill>
          <a:blip r:embed="rId2"/>
          <a:stretch>
            <a:fillRect/>
          </a:stretch>
        </p:blipFill>
        <p:spPr>
          <a:xfrm>
            <a:off x="5887630" y="1334143"/>
            <a:ext cx="6022817" cy="4698234"/>
          </a:xfrm>
          <a:prstGeom prst="rect">
            <a:avLst/>
          </a:prstGeom>
        </p:spPr>
      </p:pic>
      <p:sp>
        <p:nvSpPr>
          <p:cNvPr id="8" name="TextBox 7">
            <a:extLst>
              <a:ext uri="{FF2B5EF4-FFF2-40B4-BE49-F238E27FC236}">
                <a16:creationId xmlns:a16="http://schemas.microsoft.com/office/drawing/2014/main" id="{44BEA480-466C-1A92-D312-1358F794F1F1}"/>
              </a:ext>
            </a:extLst>
          </p:cNvPr>
          <p:cNvSpPr txBox="1"/>
          <p:nvPr/>
        </p:nvSpPr>
        <p:spPr>
          <a:xfrm>
            <a:off x="5823899" y="6109665"/>
            <a:ext cx="6150278" cy="373757"/>
          </a:xfrm>
          <a:prstGeom prst="rect">
            <a:avLst/>
          </a:prstGeom>
          <a:noFill/>
        </p:spPr>
        <p:txBody>
          <a:bodyPr wrap="square">
            <a:spAutoFit/>
          </a:bodyPr>
          <a:lstStyle/>
          <a:p>
            <a:pPr marL="0" marR="0">
              <a:lnSpc>
                <a:spcPct val="107000"/>
              </a:lnSpc>
              <a:spcBef>
                <a:spcPts val="0"/>
              </a:spcBef>
              <a:spcAft>
                <a:spcPts val="8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Some NDC staff and Interns at work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65A578AB-83B9-BE2B-CC2F-E30CCB7C38E7}"/>
              </a:ext>
            </a:extLst>
          </p:cNvPr>
          <p:cNvSpPr txBox="1"/>
          <p:nvPr/>
        </p:nvSpPr>
        <p:spPr>
          <a:xfrm>
            <a:off x="217823" y="4819215"/>
            <a:ext cx="5249180" cy="1477328"/>
          </a:xfrm>
          <a:prstGeom prst="rect">
            <a:avLst/>
          </a:prstGeom>
          <a:noFill/>
        </p:spPr>
        <p:txBody>
          <a:bodyPr wrap="square">
            <a:spAutoFit/>
          </a:bodyPr>
          <a:lstStyle/>
          <a:p>
            <a:pPr marL="285750" marR="0" indent="-285750" algn="just">
              <a:spcBef>
                <a:spcPts val="1200"/>
              </a:spcBef>
              <a:spcAft>
                <a:spcPts val="1200"/>
              </a:spcAft>
              <a:buFont typeface="Wingdings" panose="05000000000000000000" pitchFamily="2" charset="2"/>
              <a:buChar char="§"/>
            </a:pPr>
            <a:r>
              <a:rPr lang="en-GB" dirty="0">
                <a:solidFill>
                  <a:srgbClr val="000000"/>
                </a:solidFill>
                <a:latin typeface="Arial" panose="020B0604020202020204" pitchFamily="34" charset="0"/>
                <a:cs typeface="Times New Roman" panose="02020603050405020304" pitchFamily="18" charset="0"/>
              </a:rPr>
              <a:t>This poster presents analysis of the efforts to involve the younger generation, the extent of involvement and some suggestions in promoting activities of the CTBTO to the younger generation in Ghana.</a:t>
            </a:r>
            <a:endParaRPr lang="en-US" dirty="0">
              <a:solidFill>
                <a:srgbClr val="00000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20884</TotalTime>
  <Words>162</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PRINCE AMOAH</cp:lastModifiedBy>
  <cp:revision>25</cp:revision>
  <dcterms:created xsi:type="dcterms:W3CDTF">2023-04-18T13:25:54Z</dcterms:created>
  <dcterms:modified xsi:type="dcterms:W3CDTF">2023-06-09T14:41:52Z</dcterms:modified>
</cp:coreProperties>
</file>