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4" r:id="rId7"/>
    <p:sldId id="265" r:id="rId8"/>
    <p:sldId id="266" r:id="rId9"/>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4"/>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79"/>
    <p:restoredTop sz="94685"/>
  </p:normalViewPr>
  <p:slideViewPr>
    <p:cSldViewPr snapToGrid="0">
      <p:cViewPr varScale="1">
        <p:scale>
          <a:sx n="69" d="100"/>
          <a:sy n="69" d="100"/>
        </p:scale>
        <p:origin x="11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7FC10D-58AA-434D-9D38-6ED222A9EED4}"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n-US"/>
        </a:p>
      </dgm:t>
    </dgm:pt>
    <dgm:pt modelId="{C5A2577D-EEE5-46F3-8B08-9F39D927801D}">
      <dgm:prSet phldrT="[Text]"/>
      <dgm:spPr/>
      <dgm:t>
        <a:bodyPr/>
        <a:lstStyle/>
        <a:p>
          <a:r>
            <a:rPr lang="en-US"/>
            <a:t>Design &amp; Electronic Distribution  of Questionnaire</a:t>
          </a:r>
        </a:p>
      </dgm:t>
    </dgm:pt>
    <dgm:pt modelId="{7F95EC41-7A19-4FC2-BFA3-346749948277}" type="parTrans" cxnId="{EB3EEA8D-F496-4A00-8A3A-B9C4E7A53970}">
      <dgm:prSet/>
      <dgm:spPr/>
      <dgm:t>
        <a:bodyPr/>
        <a:lstStyle/>
        <a:p>
          <a:endParaRPr lang="en-US"/>
        </a:p>
      </dgm:t>
    </dgm:pt>
    <dgm:pt modelId="{A36BFF14-1F49-41C5-A72E-DB06F04DF874}" type="sibTrans" cxnId="{EB3EEA8D-F496-4A00-8A3A-B9C4E7A53970}">
      <dgm:prSet/>
      <dgm:spPr/>
      <dgm:t>
        <a:bodyPr/>
        <a:lstStyle/>
        <a:p>
          <a:endParaRPr lang="en-US"/>
        </a:p>
      </dgm:t>
    </dgm:pt>
    <dgm:pt modelId="{6CF98E5E-E24B-4490-8B08-CD8641D2002E}">
      <dgm:prSet phldrT="[Text]"/>
      <dgm:spPr/>
      <dgm:t>
        <a:bodyPr/>
        <a:lstStyle/>
        <a:p>
          <a:r>
            <a:rPr lang="en-US"/>
            <a:t>Data Aquisition and Sorting  </a:t>
          </a:r>
        </a:p>
      </dgm:t>
    </dgm:pt>
    <dgm:pt modelId="{9F12FF71-44C6-47D7-872B-942DEA8B67D6}" type="parTrans" cxnId="{10556623-A9FB-4D79-8773-A2FBFD1C027E}">
      <dgm:prSet/>
      <dgm:spPr/>
      <dgm:t>
        <a:bodyPr/>
        <a:lstStyle/>
        <a:p>
          <a:endParaRPr lang="en-US"/>
        </a:p>
      </dgm:t>
    </dgm:pt>
    <dgm:pt modelId="{B1D23A80-BFCB-4D79-A8FA-FD7BD07A04DE}" type="sibTrans" cxnId="{10556623-A9FB-4D79-8773-A2FBFD1C027E}">
      <dgm:prSet/>
      <dgm:spPr/>
      <dgm:t>
        <a:bodyPr/>
        <a:lstStyle/>
        <a:p>
          <a:endParaRPr lang="en-US"/>
        </a:p>
      </dgm:t>
    </dgm:pt>
    <dgm:pt modelId="{6676EF74-7465-4A32-95D8-31762DF7D261}">
      <dgm:prSet phldrT="[Text]"/>
      <dgm:spPr/>
      <dgm:t>
        <a:bodyPr/>
        <a:lstStyle/>
        <a:p>
          <a:r>
            <a:rPr lang="en-US"/>
            <a:t>Data Analysis and Discussion </a:t>
          </a:r>
        </a:p>
      </dgm:t>
    </dgm:pt>
    <dgm:pt modelId="{6FEAF71A-CF89-46DC-8DD0-721A35F6417F}" type="parTrans" cxnId="{4A38DB8F-FAC5-4ACB-A651-73E769057F8E}">
      <dgm:prSet/>
      <dgm:spPr/>
      <dgm:t>
        <a:bodyPr/>
        <a:lstStyle/>
        <a:p>
          <a:endParaRPr lang="en-US"/>
        </a:p>
      </dgm:t>
    </dgm:pt>
    <dgm:pt modelId="{C9E81F55-8382-492F-8128-30EC65036ADA}" type="sibTrans" cxnId="{4A38DB8F-FAC5-4ACB-A651-73E769057F8E}">
      <dgm:prSet/>
      <dgm:spPr/>
      <dgm:t>
        <a:bodyPr/>
        <a:lstStyle/>
        <a:p>
          <a:endParaRPr lang="en-US"/>
        </a:p>
      </dgm:t>
    </dgm:pt>
    <dgm:pt modelId="{49662CBA-C50E-42F1-85DE-AC45AB949488}" type="pres">
      <dgm:prSet presAssocID="{577FC10D-58AA-434D-9D38-6ED222A9EED4}" presName="rootnode" presStyleCnt="0">
        <dgm:presLayoutVars>
          <dgm:chMax/>
          <dgm:chPref/>
          <dgm:dir/>
          <dgm:animLvl val="lvl"/>
        </dgm:presLayoutVars>
      </dgm:prSet>
      <dgm:spPr/>
    </dgm:pt>
    <dgm:pt modelId="{D7712D8B-97AE-45FE-80F2-56B54B22435A}" type="pres">
      <dgm:prSet presAssocID="{C5A2577D-EEE5-46F3-8B08-9F39D927801D}" presName="composite" presStyleCnt="0"/>
      <dgm:spPr/>
    </dgm:pt>
    <dgm:pt modelId="{36DBF7B6-54BF-45A0-8CE5-10E958775529}" type="pres">
      <dgm:prSet presAssocID="{C5A2577D-EEE5-46F3-8B08-9F39D927801D}" presName="bentUpArrow1" presStyleLbl="alignImgPlace1" presStyleIdx="0" presStyleCnt="2"/>
      <dgm:spPr/>
    </dgm:pt>
    <dgm:pt modelId="{DD9F84D2-C6E0-4C26-B273-37D46E18F231}" type="pres">
      <dgm:prSet presAssocID="{C5A2577D-EEE5-46F3-8B08-9F39D927801D}" presName="ParentText" presStyleLbl="node1" presStyleIdx="0" presStyleCnt="3" custScaleX="118994">
        <dgm:presLayoutVars>
          <dgm:chMax val="1"/>
          <dgm:chPref val="1"/>
          <dgm:bulletEnabled val="1"/>
        </dgm:presLayoutVars>
      </dgm:prSet>
      <dgm:spPr/>
    </dgm:pt>
    <dgm:pt modelId="{3C3F46F3-0BBC-44A7-B3AD-7DF3F7E4542D}" type="pres">
      <dgm:prSet presAssocID="{C5A2577D-EEE5-46F3-8B08-9F39D927801D}" presName="ChildText" presStyleLbl="revTx" presStyleIdx="0" presStyleCnt="2">
        <dgm:presLayoutVars>
          <dgm:chMax val="0"/>
          <dgm:chPref val="0"/>
          <dgm:bulletEnabled val="1"/>
        </dgm:presLayoutVars>
      </dgm:prSet>
      <dgm:spPr/>
    </dgm:pt>
    <dgm:pt modelId="{EF27E67C-1395-4264-B0F1-497BE8103580}" type="pres">
      <dgm:prSet presAssocID="{A36BFF14-1F49-41C5-A72E-DB06F04DF874}" presName="sibTrans" presStyleCnt="0"/>
      <dgm:spPr/>
    </dgm:pt>
    <dgm:pt modelId="{B53BA58B-9C99-44D6-886B-5B48F3E9F774}" type="pres">
      <dgm:prSet presAssocID="{6CF98E5E-E24B-4490-8B08-CD8641D2002E}" presName="composite" presStyleCnt="0"/>
      <dgm:spPr/>
    </dgm:pt>
    <dgm:pt modelId="{BD2215FB-DC4C-4674-915E-164B1F953399}" type="pres">
      <dgm:prSet presAssocID="{6CF98E5E-E24B-4490-8B08-CD8641D2002E}" presName="bentUpArrow1" presStyleLbl="alignImgPlace1" presStyleIdx="1" presStyleCnt="2"/>
      <dgm:spPr/>
    </dgm:pt>
    <dgm:pt modelId="{1C219768-07BF-4BC9-BC3A-9372C1676BB9}" type="pres">
      <dgm:prSet presAssocID="{6CF98E5E-E24B-4490-8B08-CD8641D2002E}" presName="ParentText" presStyleLbl="node1" presStyleIdx="1" presStyleCnt="3">
        <dgm:presLayoutVars>
          <dgm:chMax val="1"/>
          <dgm:chPref val="1"/>
          <dgm:bulletEnabled val="1"/>
        </dgm:presLayoutVars>
      </dgm:prSet>
      <dgm:spPr/>
    </dgm:pt>
    <dgm:pt modelId="{125F0E81-C65D-4CC6-80EF-68DCE57DE9E1}" type="pres">
      <dgm:prSet presAssocID="{6CF98E5E-E24B-4490-8B08-CD8641D2002E}" presName="ChildText" presStyleLbl="revTx" presStyleIdx="1" presStyleCnt="2">
        <dgm:presLayoutVars>
          <dgm:chMax val="0"/>
          <dgm:chPref val="0"/>
          <dgm:bulletEnabled val="1"/>
        </dgm:presLayoutVars>
      </dgm:prSet>
      <dgm:spPr/>
    </dgm:pt>
    <dgm:pt modelId="{5D4CEB79-0EBD-4293-82B6-FFAFFC37D5E6}" type="pres">
      <dgm:prSet presAssocID="{B1D23A80-BFCB-4D79-A8FA-FD7BD07A04DE}" presName="sibTrans" presStyleCnt="0"/>
      <dgm:spPr/>
    </dgm:pt>
    <dgm:pt modelId="{90FC97C4-A9DA-4EB3-B987-BC36724BEC71}" type="pres">
      <dgm:prSet presAssocID="{6676EF74-7465-4A32-95D8-31762DF7D261}" presName="composite" presStyleCnt="0"/>
      <dgm:spPr/>
    </dgm:pt>
    <dgm:pt modelId="{12D65BEB-7BF9-4AF3-8C59-24AD6B166214}" type="pres">
      <dgm:prSet presAssocID="{6676EF74-7465-4A32-95D8-31762DF7D261}" presName="ParentText" presStyleLbl="node1" presStyleIdx="2" presStyleCnt="3">
        <dgm:presLayoutVars>
          <dgm:chMax val="1"/>
          <dgm:chPref val="1"/>
          <dgm:bulletEnabled val="1"/>
        </dgm:presLayoutVars>
      </dgm:prSet>
      <dgm:spPr/>
    </dgm:pt>
  </dgm:ptLst>
  <dgm:cxnLst>
    <dgm:cxn modelId="{10556623-A9FB-4D79-8773-A2FBFD1C027E}" srcId="{577FC10D-58AA-434D-9D38-6ED222A9EED4}" destId="{6CF98E5E-E24B-4490-8B08-CD8641D2002E}" srcOrd="1" destOrd="0" parTransId="{9F12FF71-44C6-47D7-872B-942DEA8B67D6}" sibTransId="{B1D23A80-BFCB-4D79-A8FA-FD7BD07A04DE}"/>
    <dgm:cxn modelId="{15556E67-B84B-400A-A5C6-0BA0C4967983}" type="presOf" srcId="{577FC10D-58AA-434D-9D38-6ED222A9EED4}" destId="{49662CBA-C50E-42F1-85DE-AC45AB949488}" srcOrd="0" destOrd="0" presId="urn:microsoft.com/office/officeart/2005/8/layout/StepDownProcess"/>
    <dgm:cxn modelId="{EB3EEA8D-F496-4A00-8A3A-B9C4E7A53970}" srcId="{577FC10D-58AA-434D-9D38-6ED222A9EED4}" destId="{C5A2577D-EEE5-46F3-8B08-9F39D927801D}" srcOrd="0" destOrd="0" parTransId="{7F95EC41-7A19-4FC2-BFA3-346749948277}" sibTransId="{A36BFF14-1F49-41C5-A72E-DB06F04DF874}"/>
    <dgm:cxn modelId="{4A38DB8F-FAC5-4ACB-A651-73E769057F8E}" srcId="{577FC10D-58AA-434D-9D38-6ED222A9EED4}" destId="{6676EF74-7465-4A32-95D8-31762DF7D261}" srcOrd="2" destOrd="0" parTransId="{6FEAF71A-CF89-46DC-8DD0-721A35F6417F}" sibTransId="{C9E81F55-8382-492F-8128-30EC65036ADA}"/>
    <dgm:cxn modelId="{F07F0696-5C7C-40A8-A1FD-264776FBF002}" type="presOf" srcId="{C5A2577D-EEE5-46F3-8B08-9F39D927801D}" destId="{DD9F84D2-C6E0-4C26-B273-37D46E18F231}" srcOrd="0" destOrd="0" presId="urn:microsoft.com/office/officeart/2005/8/layout/StepDownProcess"/>
    <dgm:cxn modelId="{9F8964E0-DE06-4D0C-AA17-A2F9509B7AA1}" type="presOf" srcId="{6676EF74-7465-4A32-95D8-31762DF7D261}" destId="{12D65BEB-7BF9-4AF3-8C59-24AD6B166214}" srcOrd="0" destOrd="0" presId="urn:microsoft.com/office/officeart/2005/8/layout/StepDownProcess"/>
    <dgm:cxn modelId="{0C68FDE7-D9A3-470E-BBDB-CDFC2449D31B}" type="presOf" srcId="{6CF98E5E-E24B-4490-8B08-CD8641D2002E}" destId="{1C219768-07BF-4BC9-BC3A-9372C1676BB9}" srcOrd="0" destOrd="0" presId="urn:microsoft.com/office/officeart/2005/8/layout/StepDownProcess"/>
    <dgm:cxn modelId="{091B4B68-15D5-4D2A-BA57-72B8C6E19A5D}" type="presParOf" srcId="{49662CBA-C50E-42F1-85DE-AC45AB949488}" destId="{D7712D8B-97AE-45FE-80F2-56B54B22435A}" srcOrd="0" destOrd="0" presId="urn:microsoft.com/office/officeart/2005/8/layout/StepDownProcess"/>
    <dgm:cxn modelId="{D3B70F97-9D78-4E5B-B538-BB01A2E789AF}" type="presParOf" srcId="{D7712D8B-97AE-45FE-80F2-56B54B22435A}" destId="{36DBF7B6-54BF-45A0-8CE5-10E958775529}" srcOrd="0" destOrd="0" presId="urn:microsoft.com/office/officeart/2005/8/layout/StepDownProcess"/>
    <dgm:cxn modelId="{79A9035D-ADAC-43DE-BA42-5CB107CE4808}" type="presParOf" srcId="{D7712D8B-97AE-45FE-80F2-56B54B22435A}" destId="{DD9F84D2-C6E0-4C26-B273-37D46E18F231}" srcOrd="1" destOrd="0" presId="urn:microsoft.com/office/officeart/2005/8/layout/StepDownProcess"/>
    <dgm:cxn modelId="{1489C8AD-C45E-42ED-8DEA-686BA1B813D1}" type="presParOf" srcId="{D7712D8B-97AE-45FE-80F2-56B54B22435A}" destId="{3C3F46F3-0BBC-44A7-B3AD-7DF3F7E4542D}" srcOrd="2" destOrd="0" presId="urn:microsoft.com/office/officeart/2005/8/layout/StepDownProcess"/>
    <dgm:cxn modelId="{1FD6EFF9-CFBB-420C-81E8-4461D12BA89B}" type="presParOf" srcId="{49662CBA-C50E-42F1-85DE-AC45AB949488}" destId="{EF27E67C-1395-4264-B0F1-497BE8103580}" srcOrd="1" destOrd="0" presId="urn:microsoft.com/office/officeart/2005/8/layout/StepDownProcess"/>
    <dgm:cxn modelId="{40841292-2AAB-4019-B49B-624041BC8DA5}" type="presParOf" srcId="{49662CBA-C50E-42F1-85DE-AC45AB949488}" destId="{B53BA58B-9C99-44D6-886B-5B48F3E9F774}" srcOrd="2" destOrd="0" presId="urn:microsoft.com/office/officeart/2005/8/layout/StepDownProcess"/>
    <dgm:cxn modelId="{B4D5BCF1-25FF-4870-AB53-496769A2F366}" type="presParOf" srcId="{B53BA58B-9C99-44D6-886B-5B48F3E9F774}" destId="{BD2215FB-DC4C-4674-915E-164B1F953399}" srcOrd="0" destOrd="0" presId="urn:microsoft.com/office/officeart/2005/8/layout/StepDownProcess"/>
    <dgm:cxn modelId="{8DEECD8C-C89F-4D40-9A2A-46ED88B5B611}" type="presParOf" srcId="{B53BA58B-9C99-44D6-886B-5B48F3E9F774}" destId="{1C219768-07BF-4BC9-BC3A-9372C1676BB9}" srcOrd="1" destOrd="0" presId="urn:microsoft.com/office/officeart/2005/8/layout/StepDownProcess"/>
    <dgm:cxn modelId="{081C7082-2CB3-4599-BBAA-23A419C9F210}" type="presParOf" srcId="{B53BA58B-9C99-44D6-886B-5B48F3E9F774}" destId="{125F0E81-C65D-4CC6-80EF-68DCE57DE9E1}" srcOrd="2" destOrd="0" presId="urn:microsoft.com/office/officeart/2005/8/layout/StepDownProcess"/>
    <dgm:cxn modelId="{BB9C6471-02F0-4501-9683-652308AB75EB}" type="presParOf" srcId="{49662CBA-C50E-42F1-85DE-AC45AB949488}" destId="{5D4CEB79-0EBD-4293-82B6-FFAFFC37D5E6}" srcOrd="3" destOrd="0" presId="urn:microsoft.com/office/officeart/2005/8/layout/StepDownProcess"/>
    <dgm:cxn modelId="{EA15BC12-0776-46FE-89BB-07A97F2CD952}" type="presParOf" srcId="{49662CBA-C50E-42F1-85DE-AC45AB949488}" destId="{90FC97C4-A9DA-4EB3-B987-BC36724BEC71}" srcOrd="4" destOrd="0" presId="urn:microsoft.com/office/officeart/2005/8/layout/StepDownProcess"/>
    <dgm:cxn modelId="{AF9421CD-E1CA-4623-979B-B00155A15A2A}" type="presParOf" srcId="{90FC97C4-A9DA-4EB3-B987-BC36724BEC71}" destId="{12D65BEB-7BF9-4AF3-8C59-24AD6B166214}" srcOrd="0" destOrd="0" presId="urn:microsoft.com/office/officeart/2005/8/layout/StepDown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BF7B6-54BF-45A0-8CE5-10E958775529}">
      <dsp:nvSpPr>
        <dsp:cNvPr id="0" name=""/>
        <dsp:cNvSpPr/>
      </dsp:nvSpPr>
      <dsp:spPr>
        <a:xfrm rot="5400000">
          <a:off x="450947" y="1201414"/>
          <a:ext cx="1059270" cy="1205942"/>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9F84D2-C6E0-4C26-B273-37D46E18F231}">
      <dsp:nvSpPr>
        <dsp:cNvPr id="0" name=""/>
        <dsp:cNvSpPr/>
      </dsp:nvSpPr>
      <dsp:spPr>
        <a:xfrm>
          <a:off x="955" y="27191"/>
          <a:ext cx="2121887" cy="1248174"/>
        </a:xfrm>
        <a:prstGeom prst="roundRect">
          <a:avLst>
            <a:gd name="adj" fmla="val 166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Design &amp; Electronic Distribution  of Questionnaire</a:t>
          </a:r>
        </a:p>
      </dsp:txBody>
      <dsp:txXfrm>
        <a:off x="61897" y="88133"/>
        <a:ext cx="2000003" cy="1126290"/>
      </dsp:txXfrm>
    </dsp:sp>
    <dsp:sp modelId="{3C3F46F3-0BBC-44A7-B3AD-7DF3F7E4542D}">
      <dsp:nvSpPr>
        <dsp:cNvPr id="0" name=""/>
        <dsp:cNvSpPr/>
      </dsp:nvSpPr>
      <dsp:spPr>
        <a:xfrm>
          <a:off x="1953493" y="146233"/>
          <a:ext cx="1296921" cy="1008829"/>
        </a:xfrm>
        <a:prstGeom prst="rect">
          <a:avLst/>
        </a:prstGeom>
        <a:noFill/>
        <a:ln>
          <a:noFill/>
        </a:ln>
        <a:effectLst/>
      </dsp:spPr>
      <dsp:style>
        <a:lnRef idx="0">
          <a:scrgbClr r="0" g="0" b="0"/>
        </a:lnRef>
        <a:fillRef idx="0">
          <a:scrgbClr r="0" g="0" b="0"/>
        </a:fillRef>
        <a:effectRef idx="0">
          <a:scrgbClr r="0" g="0" b="0"/>
        </a:effectRef>
        <a:fontRef idx="minor"/>
      </dsp:style>
    </dsp:sp>
    <dsp:sp modelId="{BD2215FB-DC4C-4674-915E-164B1F953399}">
      <dsp:nvSpPr>
        <dsp:cNvPr id="0" name=""/>
        <dsp:cNvSpPr/>
      </dsp:nvSpPr>
      <dsp:spPr>
        <a:xfrm rot="5400000">
          <a:off x="1841338" y="2603525"/>
          <a:ext cx="1059270" cy="1205942"/>
        </a:xfrm>
        <a:prstGeom prst="bentUpArrow">
          <a:avLst>
            <a:gd name="adj1" fmla="val 32840"/>
            <a:gd name="adj2" fmla="val 25000"/>
            <a:gd name="adj3" fmla="val 35780"/>
          </a:avLst>
        </a:prstGeom>
        <a:solidFill>
          <a:schemeClr val="accent1">
            <a:tint val="50000"/>
            <a:hueOff val="-12719064"/>
            <a:satOff val="34075"/>
            <a:lumOff val="123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219768-07BF-4BC9-BC3A-9372C1676BB9}">
      <dsp:nvSpPr>
        <dsp:cNvPr id="0" name=""/>
        <dsp:cNvSpPr/>
      </dsp:nvSpPr>
      <dsp:spPr>
        <a:xfrm>
          <a:off x="1560695" y="1429302"/>
          <a:ext cx="1783188" cy="1248174"/>
        </a:xfrm>
        <a:prstGeom prst="roundRect">
          <a:avLst>
            <a:gd name="adj" fmla="val 166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Data Aquisition and Sorting  </a:t>
          </a:r>
        </a:p>
      </dsp:txBody>
      <dsp:txXfrm>
        <a:off x="1621637" y="1490244"/>
        <a:ext cx="1661304" cy="1126290"/>
      </dsp:txXfrm>
    </dsp:sp>
    <dsp:sp modelId="{125F0E81-C65D-4CC6-80EF-68DCE57DE9E1}">
      <dsp:nvSpPr>
        <dsp:cNvPr id="0" name=""/>
        <dsp:cNvSpPr/>
      </dsp:nvSpPr>
      <dsp:spPr>
        <a:xfrm>
          <a:off x="3343884" y="1548344"/>
          <a:ext cx="1296921" cy="1008829"/>
        </a:xfrm>
        <a:prstGeom prst="rect">
          <a:avLst/>
        </a:prstGeom>
        <a:noFill/>
        <a:ln>
          <a:noFill/>
        </a:ln>
        <a:effectLst/>
      </dsp:spPr>
      <dsp:style>
        <a:lnRef idx="0">
          <a:scrgbClr r="0" g="0" b="0"/>
        </a:lnRef>
        <a:fillRef idx="0">
          <a:scrgbClr r="0" g="0" b="0"/>
        </a:fillRef>
        <a:effectRef idx="0">
          <a:scrgbClr r="0" g="0" b="0"/>
        </a:effectRef>
        <a:fontRef idx="minor"/>
      </dsp:style>
    </dsp:sp>
    <dsp:sp modelId="{12D65BEB-7BF9-4AF3-8C59-24AD6B166214}">
      <dsp:nvSpPr>
        <dsp:cNvPr id="0" name=""/>
        <dsp:cNvSpPr/>
      </dsp:nvSpPr>
      <dsp:spPr>
        <a:xfrm>
          <a:off x="3120436" y="2831413"/>
          <a:ext cx="1783188" cy="1248174"/>
        </a:xfrm>
        <a:prstGeom prst="roundRect">
          <a:avLst>
            <a:gd name="adj" fmla="val 166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Data Analysis and Discussion </a:t>
          </a:r>
        </a:p>
      </dsp:txBody>
      <dsp:txXfrm>
        <a:off x="3181378" y="2892355"/>
        <a:ext cx="1661304" cy="1126290"/>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215ECF44-0FCA-1717-6177-766F13B9527F}"/>
              </a:ext>
            </a:extLst>
          </p:cNvPr>
          <p:cNvGrpSpPr>
            <a:grpSpLocks noChangeAspect="1"/>
          </p:cNvGrpSpPr>
          <p:nvPr userDrawn="1"/>
        </p:nvGrpSpPr>
        <p:grpSpPr bwMode="auto">
          <a:xfrm>
            <a:off x="11020425" y="5397498"/>
            <a:ext cx="1003300" cy="1219199"/>
            <a:chOff x="6942" y="3400"/>
            <a:chExt cx="632" cy="768"/>
          </a:xfrm>
        </p:grpSpPr>
        <p:sp>
          <p:nvSpPr>
            <p:cNvPr id="4" name="AutoShape 3">
              <a:extLst>
                <a:ext uri="{FF2B5EF4-FFF2-40B4-BE49-F238E27FC236}">
                  <a16:creationId xmlns:a16="http://schemas.microsoft.com/office/drawing/2014/main" id="{B873EFF3-4F89-4731-E9E8-AAA21F372914}"/>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Freeform 7">
              <a:extLst>
                <a:ext uri="{FF2B5EF4-FFF2-40B4-BE49-F238E27FC236}">
                  <a16:creationId xmlns:a16="http://schemas.microsoft.com/office/drawing/2014/main" id="{0E69EBC7-81FB-27CC-1DC9-21F0101A3D92}"/>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8">
              <a:extLst>
                <a:ext uri="{FF2B5EF4-FFF2-40B4-BE49-F238E27FC236}">
                  <a16:creationId xmlns:a16="http://schemas.microsoft.com/office/drawing/2014/main" id="{00CD6128-75A1-A75A-7386-9074387193A4}"/>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06/09/2023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6.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8.png"/><Relationship Id="rId18" Type="http://schemas.openxmlformats.org/officeDocument/2006/relationships/image" Target="../media/image12.emf"/><Relationship Id="rId26" Type="http://schemas.openxmlformats.org/officeDocument/2006/relationships/image" Target="../media/image16.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6.xml"/><Relationship Id="rId2" Type="http://schemas.openxmlformats.org/officeDocument/2006/relationships/slideLayout" Target="../slideLayouts/slideLayout3.xml"/><Relationship Id="rId16" Type="http://schemas.openxmlformats.org/officeDocument/2006/relationships/image" Target="../media/image11.emf"/><Relationship Id="rId20"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5.emf"/><Relationship Id="rId5" Type="http://schemas.openxmlformats.org/officeDocument/2006/relationships/slideLayout" Target="../slideLayouts/slideLayout6.xml"/><Relationship Id="rId15" Type="http://schemas.openxmlformats.org/officeDocument/2006/relationships/image" Target="../media/image10.emf"/><Relationship Id="rId23" Type="http://schemas.openxmlformats.org/officeDocument/2006/relationships/slide" Target="../slides/slide5.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9.emf"/><Relationship Id="rId22" Type="http://schemas.openxmlformats.org/officeDocument/2006/relationships/image" Target="../media/image14.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197124" y="400850"/>
            <a:ext cx="2039389" cy="1019695"/>
          </a:xfrm>
          <a:prstGeom prst="rect">
            <a:avLst/>
          </a:prstGeom>
        </p:spPr>
      </p:pic>
      <p:pic>
        <p:nvPicPr>
          <p:cNvPr id="14" name="Picture 13">
            <a:hlinkClick r:id="rId5" action="ppaction://hlinksldjump"/>
            <a:extLst>
              <a:ext uri="{FF2B5EF4-FFF2-40B4-BE49-F238E27FC236}">
                <a16:creationId xmlns:a16="http://schemas.microsoft.com/office/drawing/2014/main" id="{180DFF96-CBFD-BE49-06A1-72B2C840F2F3}"/>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7" name="Picture 16">
            <a:hlinkClick r:id="rId7" action="ppaction://hlinksldjump"/>
            <a:extLst>
              <a:ext uri="{FF2B5EF4-FFF2-40B4-BE49-F238E27FC236}">
                <a16:creationId xmlns:a16="http://schemas.microsoft.com/office/drawing/2014/main" id="{8A824A85-4E9D-4703-1A33-A7316C088964}"/>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9" name="Picture 18">
            <a:hlinkClick r:id="rId9" action="ppaction://hlinksldjump"/>
            <a:extLst>
              <a:ext uri="{FF2B5EF4-FFF2-40B4-BE49-F238E27FC236}">
                <a16:creationId xmlns:a16="http://schemas.microsoft.com/office/drawing/2014/main" id="{C7F0C88D-B6B0-C38F-4C5B-39A96B625EA8}"/>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20" name="Picture 19">
            <a:hlinkClick r:id="rId11" action="ppaction://hlinksldjump"/>
            <a:extLst>
              <a:ext uri="{FF2B5EF4-FFF2-40B4-BE49-F238E27FC236}">
                <a16:creationId xmlns:a16="http://schemas.microsoft.com/office/drawing/2014/main" id="{8ECB7A75-0964-BEB3-0070-79F92D4D6FB1}"/>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25" name="Picture 24">
            <a:hlinkClick r:id="" action="ppaction://hlinkshowjump?jump=nextslide"/>
            <a:extLst>
              <a:ext uri="{FF2B5EF4-FFF2-40B4-BE49-F238E27FC236}">
                <a16:creationId xmlns:a16="http://schemas.microsoft.com/office/drawing/2014/main" id="{77F864E7-E11A-601B-0EAF-441012483A61}"/>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grpSp>
        <p:nvGrpSpPr>
          <p:cNvPr id="26" name="Group 11">
            <a:extLst>
              <a:ext uri="{FF2B5EF4-FFF2-40B4-BE49-F238E27FC236}">
                <a16:creationId xmlns:a16="http://schemas.microsoft.com/office/drawing/2014/main" id="{87BECB55-2370-A93A-504C-917D8AAAC01C}"/>
              </a:ext>
            </a:extLst>
          </p:cNvPr>
          <p:cNvGrpSpPr>
            <a:grpSpLocks noChangeAspect="1"/>
          </p:cNvGrpSpPr>
          <p:nvPr userDrawn="1"/>
        </p:nvGrpSpPr>
        <p:grpSpPr bwMode="auto">
          <a:xfrm>
            <a:off x="2640003" y="2912198"/>
            <a:ext cx="2161727" cy="2160000"/>
            <a:chOff x="1720" y="1835"/>
            <a:chExt cx="1253" cy="1252"/>
          </a:xfrm>
        </p:grpSpPr>
        <p:sp>
          <p:nvSpPr>
            <p:cNvPr id="27" name="AutoShape 10">
              <a:extLst>
                <a:ext uri="{FF2B5EF4-FFF2-40B4-BE49-F238E27FC236}">
                  <a16:creationId xmlns:a16="http://schemas.microsoft.com/office/drawing/2014/main" id="{0BF46A3D-AFD0-A49B-C2E9-1B2B73179EF1}"/>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2">
              <a:extLst>
                <a:ext uri="{FF2B5EF4-FFF2-40B4-BE49-F238E27FC236}">
                  <a16:creationId xmlns:a16="http://schemas.microsoft.com/office/drawing/2014/main" id="{8D737626-C88A-9461-D26D-7D37D49B48E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Freeform 13">
              <a:extLst>
                <a:ext uri="{FF2B5EF4-FFF2-40B4-BE49-F238E27FC236}">
                  <a16:creationId xmlns:a16="http://schemas.microsoft.com/office/drawing/2014/main" id="{30B50F5E-56B1-5228-9769-5202FABA30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0" name="Group 11">
            <a:extLst>
              <a:ext uri="{FF2B5EF4-FFF2-40B4-BE49-F238E27FC236}">
                <a16:creationId xmlns:a16="http://schemas.microsoft.com/office/drawing/2014/main" id="{697910CC-4673-7714-0AAC-019E7ED7A60C}"/>
              </a:ext>
            </a:extLst>
          </p:cNvPr>
          <p:cNvGrpSpPr>
            <a:grpSpLocks noChangeAspect="1"/>
          </p:cNvGrpSpPr>
          <p:nvPr userDrawn="1"/>
        </p:nvGrpSpPr>
        <p:grpSpPr bwMode="auto">
          <a:xfrm>
            <a:off x="7390269" y="2932111"/>
            <a:ext cx="2161727" cy="2160000"/>
            <a:chOff x="1720" y="1835"/>
            <a:chExt cx="1253" cy="1252"/>
          </a:xfrm>
        </p:grpSpPr>
        <p:sp>
          <p:nvSpPr>
            <p:cNvPr id="31" name="AutoShape 10">
              <a:extLst>
                <a:ext uri="{FF2B5EF4-FFF2-40B4-BE49-F238E27FC236}">
                  <a16:creationId xmlns:a16="http://schemas.microsoft.com/office/drawing/2014/main" id="{38F824B9-9A90-6EAD-87E6-628E66C05A3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2">
              <a:extLst>
                <a:ext uri="{FF2B5EF4-FFF2-40B4-BE49-F238E27FC236}">
                  <a16:creationId xmlns:a16="http://schemas.microsoft.com/office/drawing/2014/main" id="{366E077A-5836-EBB2-0444-76188B27B94F}"/>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Freeform 13">
              <a:extLst>
                <a:ext uri="{FF2B5EF4-FFF2-40B4-BE49-F238E27FC236}">
                  <a16:creationId xmlns:a16="http://schemas.microsoft.com/office/drawing/2014/main" id="{79137E47-A439-04D3-7800-24C7697559EC}"/>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4" name="Group 11">
            <a:extLst>
              <a:ext uri="{FF2B5EF4-FFF2-40B4-BE49-F238E27FC236}">
                <a16:creationId xmlns:a16="http://schemas.microsoft.com/office/drawing/2014/main" id="{1D38449B-7C18-ABFD-7088-115319826A8D}"/>
              </a:ext>
            </a:extLst>
          </p:cNvPr>
          <p:cNvGrpSpPr>
            <a:grpSpLocks noChangeAspect="1"/>
          </p:cNvGrpSpPr>
          <p:nvPr userDrawn="1"/>
        </p:nvGrpSpPr>
        <p:grpSpPr bwMode="auto">
          <a:xfrm>
            <a:off x="9894318" y="2912198"/>
            <a:ext cx="2161727" cy="2160000"/>
            <a:chOff x="1720" y="1835"/>
            <a:chExt cx="1253" cy="1252"/>
          </a:xfrm>
        </p:grpSpPr>
        <p:sp>
          <p:nvSpPr>
            <p:cNvPr id="35" name="AutoShape 10">
              <a:extLst>
                <a:ext uri="{FF2B5EF4-FFF2-40B4-BE49-F238E27FC236}">
                  <a16:creationId xmlns:a16="http://schemas.microsoft.com/office/drawing/2014/main" id="{D5977EF8-B3CB-0B81-AC41-3C2BC0F80C3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12">
              <a:extLst>
                <a:ext uri="{FF2B5EF4-FFF2-40B4-BE49-F238E27FC236}">
                  <a16:creationId xmlns:a16="http://schemas.microsoft.com/office/drawing/2014/main" id="{F3924527-DFC7-2B7F-5519-6FC0B96C02C5}"/>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Freeform 13">
              <a:extLst>
                <a:ext uri="{FF2B5EF4-FFF2-40B4-BE49-F238E27FC236}">
                  <a16:creationId xmlns:a16="http://schemas.microsoft.com/office/drawing/2014/main" id="{85040B19-2A7A-19CC-5A2F-0B28E79FA175}"/>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8" name="Group 11">
            <a:extLst>
              <a:ext uri="{FF2B5EF4-FFF2-40B4-BE49-F238E27FC236}">
                <a16:creationId xmlns:a16="http://schemas.microsoft.com/office/drawing/2014/main" id="{6AF918A3-7A8E-8548-961B-6CDF3C710F71}"/>
              </a:ext>
            </a:extLst>
          </p:cNvPr>
          <p:cNvGrpSpPr>
            <a:grpSpLocks noChangeAspect="1"/>
          </p:cNvGrpSpPr>
          <p:nvPr userDrawn="1"/>
        </p:nvGrpSpPr>
        <p:grpSpPr bwMode="auto">
          <a:xfrm>
            <a:off x="135955" y="2932111"/>
            <a:ext cx="2161727" cy="2160000"/>
            <a:chOff x="1720" y="1835"/>
            <a:chExt cx="1253" cy="1252"/>
          </a:xfrm>
        </p:grpSpPr>
        <p:sp>
          <p:nvSpPr>
            <p:cNvPr id="39" name="AutoShape 10">
              <a:extLst>
                <a:ext uri="{FF2B5EF4-FFF2-40B4-BE49-F238E27FC236}">
                  <a16:creationId xmlns:a16="http://schemas.microsoft.com/office/drawing/2014/main" id="{7B701403-7F66-93FD-8F50-A85E680EAC9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12">
              <a:extLst>
                <a:ext uri="{FF2B5EF4-FFF2-40B4-BE49-F238E27FC236}">
                  <a16:creationId xmlns:a16="http://schemas.microsoft.com/office/drawing/2014/main" id="{2C723704-3C24-092E-E0D7-DD5533DCE0F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1" name="Freeform 13">
              <a:extLst>
                <a:ext uri="{FF2B5EF4-FFF2-40B4-BE49-F238E27FC236}">
                  <a16:creationId xmlns:a16="http://schemas.microsoft.com/office/drawing/2014/main" id="{E552E5E4-A131-E945-A2C6-724F991CB798}"/>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2" name="Group 4">
            <a:extLst>
              <a:ext uri="{FF2B5EF4-FFF2-40B4-BE49-F238E27FC236}">
                <a16:creationId xmlns:a16="http://schemas.microsoft.com/office/drawing/2014/main" id="{8360A02C-CB7E-D46E-5E90-D8CD446F431F}"/>
              </a:ext>
            </a:extLst>
          </p:cNvPr>
          <p:cNvGrpSpPr>
            <a:grpSpLocks noChangeAspect="1"/>
          </p:cNvGrpSpPr>
          <p:nvPr userDrawn="1"/>
        </p:nvGrpSpPr>
        <p:grpSpPr bwMode="auto">
          <a:xfrm>
            <a:off x="5162550" y="4986338"/>
            <a:ext cx="1866900" cy="1625600"/>
            <a:chOff x="3252" y="3141"/>
            <a:chExt cx="1176" cy="1024"/>
          </a:xfrm>
        </p:grpSpPr>
        <p:sp>
          <p:nvSpPr>
            <p:cNvPr id="3" name="AutoShape 3">
              <a:extLst>
                <a:ext uri="{FF2B5EF4-FFF2-40B4-BE49-F238E27FC236}">
                  <a16:creationId xmlns:a16="http://schemas.microsoft.com/office/drawing/2014/main" id="{3DEBD16A-D37B-E95C-21B4-FC855993F4CC}"/>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Freeform 5">
              <a:extLst>
                <a:ext uri="{FF2B5EF4-FFF2-40B4-BE49-F238E27FC236}">
                  <a16:creationId xmlns:a16="http://schemas.microsoft.com/office/drawing/2014/main" id="{80130735-FEF1-6DC4-7B95-DFCE3EBC625E}"/>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5" name="Freeform 6">
              <a:extLst>
                <a:ext uri="{FF2B5EF4-FFF2-40B4-BE49-F238E27FC236}">
                  <a16:creationId xmlns:a16="http://schemas.microsoft.com/office/drawing/2014/main" id="{C2630D5B-8DBE-D04E-C2BB-3A7250FD01C2}"/>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grpSp>
        <p:nvGrpSpPr>
          <p:cNvPr id="4" name="Group 4">
            <a:extLst>
              <a:ext uri="{FF2B5EF4-FFF2-40B4-BE49-F238E27FC236}">
                <a16:creationId xmlns:a16="http://schemas.microsoft.com/office/drawing/2014/main" id="{AF3CB3B6-1731-A92A-A437-14AAD8686074}"/>
              </a:ext>
            </a:extLst>
          </p:cNvPr>
          <p:cNvGrpSpPr>
            <a:grpSpLocks noChangeAspect="1"/>
          </p:cNvGrpSpPr>
          <p:nvPr userDrawn="1"/>
        </p:nvGrpSpPr>
        <p:grpSpPr bwMode="auto">
          <a:xfrm>
            <a:off x="11020425" y="5402263"/>
            <a:ext cx="1003300" cy="1214437"/>
            <a:chOff x="6942" y="3403"/>
            <a:chExt cx="632" cy="765"/>
          </a:xfrm>
        </p:grpSpPr>
        <p:sp>
          <p:nvSpPr>
            <p:cNvPr id="9" name="AutoShape 3">
              <a:extLst>
                <a:ext uri="{FF2B5EF4-FFF2-40B4-BE49-F238E27FC236}">
                  <a16:creationId xmlns:a16="http://schemas.microsoft.com/office/drawing/2014/main" id="{DCBF34F5-26D5-0C9F-4A67-C6C86967111A}"/>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5">
              <a:extLst>
                <a:ext uri="{FF2B5EF4-FFF2-40B4-BE49-F238E27FC236}">
                  <a16:creationId xmlns:a16="http://schemas.microsoft.com/office/drawing/2014/main" id="{A8D6E367-F762-73DB-6DE5-1113BEFE9116}"/>
                </a:ext>
              </a:extLst>
            </p:cNvPr>
            <p:cNvSpPr>
              <a:spLocks/>
            </p:cNvSpPr>
            <p:nvPr userDrawn="1"/>
          </p:nvSpPr>
          <p:spPr bwMode="auto">
            <a:xfrm>
              <a:off x="6949" y="4028"/>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20A87382-F3C6-C43A-60BB-A3CDE8623C03}"/>
                </a:ext>
              </a:extLst>
            </p:cNvPr>
            <p:cNvSpPr>
              <a:spLocks noEditPoints="1"/>
            </p:cNvSpPr>
            <p:nvPr userDrawn="1"/>
          </p:nvSpPr>
          <p:spPr bwMode="auto">
            <a:xfrm>
              <a:off x="6942" y="4022"/>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E0703B6A-5FF7-015E-042D-8745E72315F5}"/>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3BE2A276-C0BA-CB2E-3892-CD4085802060}"/>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pic>
        <p:nvPicPr>
          <p:cNvPr id="3" name="Picture 2">
            <a:hlinkClick r:id="rId17" action="ppaction://hlinksldjump"/>
            <a:extLst>
              <a:ext uri="{FF2B5EF4-FFF2-40B4-BE49-F238E27FC236}">
                <a16:creationId xmlns:a16="http://schemas.microsoft.com/office/drawing/2014/main" id="{B1C84D55-A942-9070-D461-6FC27CA0883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7" name="Picture 6">
            <a:hlinkClick r:id="rId19" action="ppaction://hlinksldjump"/>
            <a:extLst>
              <a:ext uri="{FF2B5EF4-FFF2-40B4-BE49-F238E27FC236}">
                <a16:creationId xmlns:a16="http://schemas.microsoft.com/office/drawing/2014/main" id="{1F6FBDA4-4013-5BEA-2835-95646E47ADD9}"/>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B19F0FF6-70E5-6118-625F-D9C56736541B}"/>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467F2B49-89D3-0193-0FF9-CFD8A85665CC}"/>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C7B1878-B62B-51CE-B862-063FE9E341AC}"/>
              </a:ext>
            </a:extLst>
          </p:cNvPr>
          <p:cNvPicPr>
            <a:picLocks noChangeAspect="1"/>
          </p:cNvPicPr>
          <p:nvPr userDrawn="1"/>
        </p:nvPicPr>
        <p:blipFill>
          <a:blip r:embed="rId26"/>
          <a:stretch>
            <a:fillRect/>
          </a:stretch>
        </p:blipFill>
        <p:spPr>
          <a:xfrm>
            <a:off x="11060217" y="3872988"/>
            <a:ext cx="933450" cy="184150"/>
          </a:xfrm>
          <a:prstGeom prst="rect">
            <a:avLst/>
          </a:prstGeom>
        </p:spPr>
      </p:pic>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nra.gov.gh"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nra.gov.gh"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nra.gov.gh"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png"/><Relationship Id="rId7" Type="http://schemas.openxmlformats.org/officeDocument/2006/relationships/diagramColors" Target="../diagrams/colors1.xml"/><Relationship Id="rId2" Type="http://schemas.openxmlformats.org/officeDocument/2006/relationships/hyperlink" Target="nra.gov.gh" TargetMode="Externa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7.png"/><Relationship Id="rId7" Type="http://schemas.openxmlformats.org/officeDocument/2006/relationships/image" Target="../media/image22.svg"/><Relationship Id="rId2" Type="http://schemas.openxmlformats.org/officeDocument/2006/relationships/hyperlink" Target="nra.gov.gh" TargetMode="Externa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sv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nra.gov.gh"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nra.gov.gh"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0ECAE0-79BD-21CF-C96D-4DD448C0663E}"/>
              </a:ext>
            </a:extLst>
          </p:cNvPr>
          <p:cNvSpPr txBox="1"/>
          <p:nvPr/>
        </p:nvSpPr>
        <p:spPr>
          <a:xfrm>
            <a:off x="2682932" y="278271"/>
            <a:ext cx="6826135" cy="1415772"/>
          </a:xfrm>
          <a:prstGeom prst="rect">
            <a:avLst/>
          </a:prstGeom>
          <a:noFill/>
        </p:spPr>
        <p:txBody>
          <a:bodyPr wrap="square" rtlCol="0">
            <a:spAutoFit/>
          </a:bodyPr>
          <a:lstStyle/>
          <a:p>
            <a:pPr algn="ctr"/>
            <a:r>
              <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PROMOTING ACTIVITIES OF CTBTO IN THE YOUNGER GENERATION AND EARLY CAREER SCIENTISTS IN GHANA</a:t>
            </a:r>
          </a:p>
          <a:p>
            <a:pPr algn="ctr"/>
            <a:endParaRPr lang="en-GB" b="1"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ctr"/>
            <a:r>
              <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Prince Amoah</a:t>
            </a:r>
            <a:r>
              <a:rPr lang="en-AT" dirty="0">
                <a:solidFill>
                  <a:schemeClr val="bg1"/>
                </a:solidFill>
                <a:latin typeface="Arial" panose="020B0604020202020204" pitchFamily="34" charset="0"/>
                <a:cs typeface="Arial" panose="020B0604020202020204" pitchFamily="34" charset="0"/>
              </a:rPr>
              <a:t> </a:t>
            </a:r>
          </a:p>
          <a:p>
            <a:pPr algn="ctr"/>
            <a:r>
              <a:rPr lang="en-US" sz="1400" dirty="0">
                <a:solidFill>
                  <a:schemeClr val="bg1"/>
                </a:solidFill>
                <a:latin typeface="Arial" panose="020B0604020202020204" pitchFamily="34" charset="0"/>
                <a:cs typeface="Arial" panose="020B0604020202020204" pitchFamily="34" charset="0"/>
              </a:rPr>
              <a:t>Nuclear Regulatory Authority, Nuclear Installations Directorate, Accra ,Ghana</a:t>
            </a:r>
            <a:endParaRPr lang="en-AT" sz="1400" dirty="0">
              <a:solidFill>
                <a:schemeClr val="bg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6A554C68-8F60-5BAE-2899-01FF4F782708}"/>
              </a:ext>
            </a:extLst>
          </p:cNvPr>
          <p:cNvSpPr txBox="1">
            <a:spLocks/>
          </p:cNvSpPr>
          <p:nvPr/>
        </p:nvSpPr>
        <p:spPr>
          <a:xfrm>
            <a:off x="178629" y="2958859"/>
            <a:ext cx="2086776"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GB"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The vision of the CTBTO can </a:t>
            </a: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be sustained when activities of the CTBTO </a:t>
            </a:r>
            <a:r>
              <a:rPr lang="en-GB"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are </a:t>
            </a: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well promoted to the younger generation and early career scientists globally.</a:t>
            </a:r>
            <a:r>
              <a:rPr lang="en-GB"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 This poster presents the case of </a:t>
            </a: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Ghana.</a:t>
            </a:r>
            <a:endParaRPr lang="en-US" sz="1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9046321D-4DFA-7CD5-1C74-CE4A75C696CA}"/>
              </a:ext>
            </a:extLst>
          </p:cNvPr>
          <p:cNvSpPr txBox="1">
            <a:spLocks/>
          </p:cNvSpPr>
          <p:nvPr/>
        </p:nvSpPr>
        <p:spPr>
          <a:xfrm>
            <a:off x="5338029" y="6313980"/>
            <a:ext cx="1531435" cy="280529"/>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P5.4-585</a:t>
            </a:r>
            <a:endParaRPr lang="en-AT" sz="12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1788AB8-A468-C471-8A86-3C9F2FE8E750}"/>
              </a:ext>
            </a:extLst>
          </p:cNvPr>
          <p:cNvSpPr txBox="1">
            <a:spLocks/>
          </p:cNvSpPr>
          <p:nvPr/>
        </p:nvSpPr>
        <p:spPr>
          <a:xfrm>
            <a:off x="7422294" y="2958858"/>
            <a:ext cx="2086773" cy="206622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R="0">
              <a:lnSpc>
                <a:spcPct val="150000"/>
              </a:lnSpc>
              <a:spcBef>
                <a:spcPts val="1200"/>
              </a:spcBef>
              <a:spcAft>
                <a:spcPts val="1200"/>
              </a:spcAft>
            </a:pPr>
            <a:r>
              <a:rPr lang="en-GB" sz="1100" dirty="0">
                <a:solidFill>
                  <a:srgbClr val="000000"/>
                </a:solidFill>
                <a:latin typeface="Arial" panose="020B0604020202020204" pitchFamily="34" charset="0"/>
                <a:cs typeface="Times New Roman" panose="02020603050405020304" pitchFamily="18" charset="0"/>
              </a:rPr>
              <a:t>From the results, Almost 50% of the  respondents have no idea of CTBTO and its activities.</a:t>
            </a:r>
            <a:r>
              <a:rPr lang="en-US" sz="1100" dirty="0">
                <a:solidFill>
                  <a:srgbClr val="000000"/>
                </a:solidFill>
                <a:latin typeface="Arial" panose="020B0604020202020204" pitchFamily="34" charset="0"/>
                <a:cs typeface="Times New Roman" panose="02020603050405020304" pitchFamily="18" charset="0"/>
              </a:rPr>
              <a:t>Other interesting trends were also deduced from the data </a:t>
            </a:r>
            <a:r>
              <a:rPr lang="en-GB" sz="1100" dirty="0">
                <a:solidFill>
                  <a:srgbClr val="000000"/>
                </a:solidFill>
                <a:latin typeface="Arial" panose="020B0604020202020204" pitchFamily="34" charset="0"/>
                <a:cs typeface="Times New Roman" panose="02020603050405020304" pitchFamily="18" charset="0"/>
              </a:rPr>
              <a:t>analysed</a:t>
            </a:r>
            <a:r>
              <a:rPr lang="en-US" sz="1100" dirty="0">
                <a:solidFill>
                  <a:srgbClr val="000000"/>
                </a:solidFill>
                <a:latin typeface="Arial" panose="020B0604020202020204" pitchFamily="34" charset="0"/>
                <a:cs typeface="Times New Roman" panose="02020603050405020304" pitchFamily="18" charset="0"/>
              </a:rPr>
              <a:t>.</a:t>
            </a:r>
            <a:endParaRPr lang="en-GB" sz="1100" dirty="0">
              <a:solidFill>
                <a:srgbClr val="000000"/>
              </a:solidFill>
              <a:latin typeface="Arial" panose="020B0604020202020204" pitchFamily="34" charset="0"/>
              <a:cs typeface="Times New Roman" panose="02020603050405020304" pitchFamily="18" charset="0"/>
            </a:endParaRPr>
          </a:p>
          <a:p>
            <a:endParaRPr lang="en-US"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CA1C2F89-F7C0-CB4E-A6DB-48E3F2C367AF}"/>
              </a:ext>
            </a:extLst>
          </p:cNvPr>
          <p:cNvSpPr txBox="1">
            <a:spLocks/>
          </p:cNvSpPr>
          <p:nvPr/>
        </p:nvSpPr>
        <p:spPr>
          <a:xfrm>
            <a:off x="9926597" y="2958859"/>
            <a:ext cx="2086773" cy="2066220"/>
          </a:xfrm>
          <a:prstGeom prst="rect">
            <a:avLst/>
          </a:prstGeom>
        </p:spPr>
        <p:txBody>
          <a:bodyPr lIns="108000" tIns="108000" rIns="108000" bIns="108000" anchor="ctr" anchorCtr="1">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R="0">
              <a:lnSpc>
                <a:spcPct val="150000"/>
              </a:lnSpc>
              <a:spcBef>
                <a:spcPts val="0"/>
              </a:spcBef>
              <a:spcAft>
                <a:spcPts val="800"/>
              </a:spcAft>
            </a:pPr>
            <a:r>
              <a:rPr lang="en-GB"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Efforts of the CTBTO in reaching out to the younger generation through fellowships, internships, mentorships etc. is highly commendable and should be replicated locally by the  National  Centres.</a:t>
            </a:r>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864650A7-E68E-DCD4-2E1A-7212FE03F57F}"/>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0" name="Picture 9">
            <a:hlinkClick r:id="rId2"/>
            <a:extLst>
              <a:ext uri="{FF2B5EF4-FFF2-40B4-BE49-F238E27FC236}">
                <a16:creationId xmlns:a16="http://schemas.microsoft.com/office/drawing/2014/main" id="{2864F663-CC13-BEA5-C295-8FE05E1289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152984"/>
            <a:ext cx="948736" cy="897312"/>
          </a:xfrm>
          <a:prstGeom prst="rect">
            <a:avLst/>
          </a:prstGeom>
          <a:noFill/>
        </p:spPr>
      </p:pic>
      <p:sp>
        <p:nvSpPr>
          <p:cNvPr id="13" name="Title 1">
            <a:extLst>
              <a:ext uri="{FF2B5EF4-FFF2-40B4-BE49-F238E27FC236}">
                <a16:creationId xmlns:a16="http://schemas.microsoft.com/office/drawing/2014/main" id="{2B2BC7DB-D37C-DC3C-80A0-B13987F50EF3}"/>
              </a:ext>
            </a:extLst>
          </p:cNvPr>
          <p:cNvSpPr txBox="1">
            <a:spLocks/>
          </p:cNvSpPr>
          <p:nvPr/>
        </p:nvSpPr>
        <p:spPr>
          <a:xfrm>
            <a:off x="2682932" y="2970901"/>
            <a:ext cx="2086773" cy="2066221"/>
          </a:xfrm>
          <a:prstGeom prst="rect">
            <a:avLst/>
          </a:prstGeom>
        </p:spPr>
        <p:txBody>
          <a:bodyPr lIns="108000" tIns="108000" rIns="108000" bIns="108000" anchor="ctr" anchorCtr="1">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R="0">
              <a:lnSpc>
                <a:spcPct val="150000"/>
              </a:lnSpc>
              <a:spcBef>
                <a:spcPts val="0"/>
              </a:spcBef>
              <a:spcAft>
                <a:spcPts val="800"/>
              </a:spcAft>
            </a:pPr>
            <a:r>
              <a:rPr lang="en-GB" sz="1200" dirty="0">
                <a:solidFill>
                  <a:srgbClr val="000000"/>
                </a:solidFill>
                <a:latin typeface="Arial" panose="020B0604020202020204" pitchFamily="34" charset="0"/>
                <a:cs typeface="Times New Roman" panose="02020603050405020304" pitchFamily="18" charset="0"/>
              </a:rPr>
              <a:t>Research survey was conducted using electronic questionnaire shared through an online data collection platform (Google forms) to  individuals studying or working in  the Nuclear Sciences.</a:t>
            </a:r>
          </a:p>
        </p:txBody>
      </p:sp>
    </p:spTree>
    <p:extLst>
      <p:ext uri="{BB962C8B-B14F-4D97-AF65-F5344CB8AC3E}">
        <p14:creationId xmlns:p14="http://schemas.microsoft.com/office/powerpoint/2010/main" val="2536716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9922F0B-1586-C5C9-5799-0BA2D9F3F16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P5.4-585</a:t>
            </a:r>
            <a:endParaRPr lang="en-AT" sz="1000" b="1" dirty="0">
              <a:solidFill>
                <a:schemeClr val="bg1"/>
              </a:solidFill>
              <a:latin typeface="Arial" panose="020B06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3D59F5DA-4A29-8EBC-DF1C-FF30611F5BAA}"/>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5" name="Picture 4">
            <a:hlinkClick r:id="rId2"/>
            <a:extLst>
              <a:ext uri="{FF2B5EF4-FFF2-40B4-BE49-F238E27FC236}">
                <a16:creationId xmlns:a16="http://schemas.microsoft.com/office/drawing/2014/main" id="{AA0691E4-4C99-3D91-B0AB-779F5F1D30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152984"/>
            <a:ext cx="948736" cy="897312"/>
          </a:xfrm>
          <a:prstGeom prst="rect">
            <a:avLst/>
          </a:prstGeom>
          <a:noFill/>
        </p:spPr>
      </p:pic>
      <p:sp>
        <p:nvSpPr>
          <p:cNvPr id="6" name="Title 1">
            <a:extLst>
              <a:ext uri="{FF2B5EF4-FFF2-40B4-BE49-F238E27FC236}">
                <a16:creationId xmlns:a16="http://schemas.microsoft.com/office/drawing/2014/main" id="{BF6D5CB3-4B13-FD4F-3E52-B0223FFF6248}"/>
              </a:ext>
            </a:extLst>
          </p:cNvPr>
          <p:cNvSpPr txBox="1">
            <a:spLocks/>
          </p:cNvSpPr>
          <p:nvPr/>
        </p:nvSpPr>
        <p:spPr>
          <a:xfrm>
            <a:off x="1551325" y="1814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bg1"/>
                </a:solidFill>
                <a:latin typeface="Arial" panose="020B0604020202020204" pitchFamily="34" charset="0"/>
                <a:cs typeface="Arial" panose="020B0604020202020204" pitchFamily="34" charset="0"/>
              </a:rPr>
              <a:t>INTRODUCTION</a:t>
            </a:r>
            <a:endParaRPr lang="en-AT" sz="5400"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AA2C39A6-13F2-F4CD-8158-DFC9A030851E}"/>
              </a:ext>
            </a:extLst>
          </p:cNvPr>
          <p:cNvSpPr txBox="1"/>
          <p:nvPr/>
        </p:nvSpPr>
        <p:spPr>
          <a:xfrm>
            <a:off x="256674" y="1780675"/>
            <a:ext cx="10299031" cy="3371564"/>
          </a:xfrm>
          <a:prstGeom prst="rect">
            <a:avLst/>
          </a:prstGeom>
          <a:noFill/>
        </p:spPr>
        <p:txBody>
          <a:bodyPr wrap="square">
            <a:spAutoFit/>
          </a:bodyPr>
          <a:lstStyle/>
          <a:p>
            <a:pPr marL="285750" indent="-285750">
              <a:lnSpc>
                <a:spcPct val="150000"/>
              </a:lnSpc>
              <a:buFont typeface="Wingdings" panose="05000000000000000000" pitchFamily="2" charset="2"/>
              <a:buChar char="§"/>
            </a:pPr>
            <a:r>
              <a:rPr lang="en-GB" sz="1800" dirty="0">
                <a:solidFill>
                  <a:srgbClr val="000000"/>
                </a:solidFill>
                <a:effectLst/>
                <a:latin typeface="Arial" panose="020B0604020202020204" pitchFamily="34" charset="0"/>
                <a:ea typeface="Times New Roman" panose="02020603050405020304" pitchFamily="18" charset="0"/>
              </a:rPr>
              <a:t>The </a:t>
            </a:r>
            <a:r>
              <a:rPr lang="en-GB" sz="1800" dirty="0">
                <a:effectLst/>
                <a:latin typeface="Arial" panose="020B0604020202020204" pitchFamily="34" charset="0"/>
                <a:ea typeface="Times New Roman" panose="02020603050405020304" pitchFamily="18" charset="0"/>
                <a:cs typeface="Arial" panose="020B0604020202020204" pitchFamily="34" charset="0"/>
              </a:rPr>
              <a:t>CTBTO has the main goal of </a:t>
            </a:r>
            <a:r>
              <a:rPr lang="en-GB" sz="1800" dirty="0">
                <a:effectLst/>
                <a:latin typeface="Arial" panose="020B0604020202020204" pitchFamily="34" charset="0"/>
                <a:ea typeface="Calibri" panose="020F0502020204030204" pitchFamily="34" charset="0"/>
                <a:cs typeface="Arial" panose="020B0604020202020204" pitchFamily="34" charset="0"/>
              </a:rPr>
              <a:t>building up the verification regime of the Comprehensive Nuclear-Test-Ban Treaty (CTBT) in preparation for the Treaty's entry into force, as well as promoting the Treaty's universality</a:t>
            </a:r>
            <a:r>
              <a:rPr lang="en-US" dirty="0">
                <a:effectLst/>
                <a:latin typeface="Arial" panose="020B0604020202020204" pitchFamily="34" charset="0"/>
                <a:cs typeface="Arial" panose="020B0604020202020204" pitchFamily="34" charset="0"/>
              </a:rPr>
              <a:t>.</a:t>
            </a:r>
          </a:p>
          <a:p>
            <a:pPr marL="285750" indent="-285750">
              <a:lnSpc>
                <a:spcPct val="150000"/>
              </a:lnSpc>
              <a:buFont typeface="Wingdings" panose="05000000000000000000" pitchFamily="2" charset="2"/>
              <a:buChar char="§"/>
            </a:pPr>
            <a:r>
              <a:rPr lang="en-US" sz="1800" dirty="0">
                <a:solidFill>
                  <a:srgbClr val="000000"/>
                </a:solidFill>
                <a:effectLst/>
                <a:latin typeface="Arial" panose="020B0604020202020204" pitchFamily="34" charset="0"/>
                <a:ea typeface="Times New Roman" panose="02020603050405020304" pitchFamily="18" charset="0"/>
              </a:rPr>
              <a:t>Ghana ratified the </a:t>
            </a:r>
            <a:r>
              <a:rPr lang="en-GB" sz="1800" dirty="0">
                <a:solidFill>
                  <a:srgbClr val="000000"/>
                </a:solidFill>
                <a:effectLst/>
                <a:latin typeface="Arial" panose="020B0604020202020204" pitchFamily="34" charset="0"/>
                <a:ea typeface="Times New Roman" panose="02020603050405020304" pitchFamily="18" charset="0"/>
              </a:rPr>
              <a:t>Comprehensive Nuclear-Test-Ban Treaty on June 14, 2011. </a:t>
            </a:r>
          </a:p>
          <a:p>
            <a:pPr marL="285750" indent="-285750">
              <a:lnSpc>
                <a:spcPct val="150000"/>
              </a:lnSpc>
              <a:buFont typeface="Wingdings" panose="05000000000000000000" pitchFamily="2" charset="2"/>
              <a:buChar char="§"/>
            </a:pPr>
            <a:r>
              <a:rPr lang="en-GB" sz="1800" dirty="0">
                <a:solidFill>
                  <a:srgbClr val="000000"/>
                </a:solidFill>
                <a:effectLst/>
                <a:latin typeface="Arial" panose="020B0604020202020204" pitchFamily="34" charset="0"/>
                <a:ea typeface="Calibri" panose="020F0502020204030204" pitchFamily="34" charset="0"/>
              </a:rPr>
              <a:t>Prior to the ratification, the </a:t>
            </a:r>
            <a:r>
              <a:rPr lang="en-GB" sz="1800" dirty="0">
                <a:effectLst/>
                <a:latin typeface="Arial" panose="020B0604020202020204" pitchFamily="34" charset="0"/>
                <a:ea typeface="Calibri" panose="020F0502020204030204" pitchFamily="34" charset="0"/>
              </a:rPr>
              <a:t>National Data Center was established in 2010;</a:t>
            </a:r>
          </a:p>
          <a:p>
            <a:pPr marL="742950" lvl="1" indent="-285750">
              <a:lnSpc>
                <a:spcPct val="150000"/>
              </a:lnSpc>
              <a:buFont typeface="Courier New" panose="02070309020205020404" pitchFamily="49" charset="0"/>
              <a:buChar char="o"/>
            </a:pPr>
            <a:r>
              <a:rPr lang="en-GB" dirty="0">
                <a:effectLst/>
                <a:latin typeface="Arial" panose="020B0604020202020204" pitchFamily="34" charset="0"/>
                <a:ea typeface="Calibri" panose="020F0502020204030204" pitchFamily="34" charset="0"/>
              </a:rPr>
              <a:t> to receive and use data for the verification </a:t>
            </a:r>
            <a:r>
              <a:rPr lang="en-GB" dirty="0">
                <a:solidFill>
                  <a:srgbClr val="000000"/>
                </a:solidFill>
                <a:effectLst/>
                <a:latin typeface="Arial" panose="020B0604020202020204" pitchFamily="34" charset="0"/>
                <a:ea typeface="Calibri" panose="020F0502020204030204" pitchFamily="34" charset="0"/>
              </a:rPr>
              <a:t>and compliance to the Comprehensive Nuclear Test Ban treaty (CTBT).</a:t>
            </a:r>
          </a:p>
          <a:p>
            <a:pPr marL="285750" indent="-285750">
              <a:lnSpc>
                <a:spcPct val="150000"/>
              </a:lnSpc>
              <a:buFont typeface="Wingdings" panose="05000000000000000000" pitchFamily="2" charset="2"/>
              <a:buChar char="§"/>
            </a:pPr>
            <a:r>
              <a:rPr lang="en-GB" sz="1800" dirty="0">
                <a:solidFill>
                  <a:srgbClr val="000000"/>
                </a:solidFill>
                <a:effectLst/>
                <a:latin typeface="Arial" panose="020B0604020202020204" pitchFamily="34" charset="0"/>
                <a:ea typeface="Times New Roman" panose="02020603050405020304" pitchFamily="18" charset="0"/>
              </a:rPr>
              <a:t>The continuity and sustenance of efforts for any set goal is key in the fulfilment of the goal. </a:t>
            </a:r>
            <a:endParaRPr lang="en-GB" dirty="0"/>
          </a:p>
        </p:txBody>
      </p:sp>
      <p:sp>
        <p:nvSpPr>
          <p:cNvPr id="9" name="TextBox 8">
            <a:extLst>
              <a:ext uri="{FF2B5EF4-FFF2-40B4-BE49-F238E27FC236}">
                <a16:creationId xmlns:a16="http://schemas.microsoft.com/office/drawing/2014/main" id="{933ECEEC-154C-B873-30E3-1BFA78291EEA}"/>
              </a:ext>
            </a:extLst>
          </p:cNvPr>
          <p:cNvSpPr txBox="1"/>
          <p:nvPr/>
        </p:nvSpPr>
        <p:spPr>
          <a:xfrm>
            <a:off x="10144014" y="6447035"/>
            <a:ext cx="460331" cy="276999"/>
          </a:xfrm>
          <a:prstGeom prst="rect">
            <a:avLst/>
          </a:prstGeom>
          <a:noFill/>
        </p:spPr>
        <p:txBody>
          <a:bodyPr wrap="square">
            <a:spAutoFit/>
          </a:bodyPr>
          <a:lstStyle/>
          <a:p>
            <a:r>
              <a:rPr lang="en-GB" sz="1200" dirty="0">
                <a:solidFill>
                  <a:srgbClr val="000000"/>
                </a:solidFill>
                <a:latin typeface="Arial" panose="020B0604020202020204" pitchFamily="34" charset="0"/>
                <a:cs typeface="Times New Roman" panose="02020603050405020304" pitchFamily="18" charset="0"/>
              </a:rPr>
              <a:t>2</a:t>
            </a:r>
            <a:endParaRPr lang="en-GB" sz="1200" dirty="0"/>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EE6463D-C745-9B54-4D33-67949EA3BB4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P5.4-585</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077B9D86-C489-FEF5-C84B-979ED609855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hlinkClick r:id="rId2"/>
            <a:extLst>
              <a:ext uri="{FF2B5EF4-FFF2-40B4-BE49-F238E27FC236}">
                <a16:creationId xmlns:a16="http://schemas.microsoft.com/office/drawing/2014/main" id="{2B2C5DBC-B4F5-1526-94BF-15D22D74D8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152984"/>
            <a:ext cx="948736" cy="897312"/>
          </a:xfrm>
          <a:prstGeom prst="rect">
            <a:avLst/>
          </a:prstGeom>
          <a:noFill/>
        </p:spPr>
      </p:pic>
      <p:sp>
        <p:nvSpPr>
          <p:cNvPr id="7" name="Title 1">
            <a:extLst>
              <a:ext uri="{FF2B5EF4-FFF2-40B4-BE49-F238E27FC236}">
                <a16:creationId xmlns:a16="http://schemas.microsoft.com/office/drawing/2014/main" id="{FCB77C86-9A8F-51F9-6577-BEE30AEA97AC}"/>
              </a:ext>
            </a:extLst>
          </p:cNvPr>
          <p:cNvSpPr txBox="1">
            <a:spLocks/>
          </p:cNvSpPr>
          <p:nvPr/>
        </p:nvSpPr>
        <p:spPr>
          <a:xfrm>
            <a:off x="1529129" y="219253"/>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bg1"/>
                </a:solidFill>
                <a:latin typeface="Arial" panose="020B0604020202020204" pitchFamily="34" charset="0"/>
                <a:cs typeface="Arial" panose="020B0604020202020204" pitchFamily="34" charset="0"/>
              </a:rPr>
              <a:t>NDC GHANA</a:t>
            </a:r>
            <a:endParaRPr lang="en-AT" sz="2000"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22D1B67C-5179-F982-A665-FE93D1BD7035}"/>
              </a:ext>
            </a:extLst>
          </p:cNvPr>
          <p:cNvSpPr txBox="1"/>
          <p:nvPr/>
        </p:nvSpPr>
        <p:spPr>
          <a:xfrm>
            <a:off x="-11439" y="1659207"/>
            <a:ext cx="4567296" cy="4175502"/>
          </a:xfrm>
          <a:prstGeom prst="rect">
            <a:avLst/>
          </a:prstGeom>
          <a:noFill/>
        </p:spPr>
        <p:txBody>
          <a:bodyPr wrap="square">
            <a:spAutoFit/>
          </a:bodyPr>
          <a:lstStyle/>
          <a:p>
            <a:pPr marL="285750" marR="0" indent="-285750" algn="just">
              <a:spcBef>
                <a:spcPts val="0"/>
              </a:spcBef>
              <a:spcAft>
                <a:spcPts val="800"/>
              </a:spcAft>
              <a:buFont typeface="Wingdings" panose="05000000000000000000" pitchFamily="2" charset="2"/>
              <a:buChar char="§"/>
            </a:pPr>
            <a:r>
              <a:rPr lang="en-GB" sz="1800" dirty="0">
                <a:solidFill>
                  <a:srgbClr val="000000"/>
                </a:solidFill>
                <a:effectLst/>
                <a:latin typeface="Arial" panose="020B0604020202020204" pitchFamily="34" charset="0"/>
                <a:ea typeface="Calibri" panose="020F0502020204030204" pitchFamily="34" charset="0"/>
              </a:rPr>
              <a:t>The National Data Center (NDC) in Ghana forms part of the global network of the Comprehensive Nuclear-Test-Ban Treaty Organization (CTBTO). </a:t>
            </a:r>
          </a:p>
          <a:p>
            <a:pPr marL="285750" marR="0" indent="-285750" algn="just">
              <a:spcBef>
                <a:spcPts val="0"/>
              </a:spcBef>
              <a:spcAft>
                <a:spcPts val="800"/>
              </a:spcAft>
              <a:buFont typeface="Wingdings" panose="05000000000000000000" pitchFamily="2" charset="2"/>
              <a:buChar char="§"/>
            </a:pPr>
            <a:r>
              <a:rPr lang="en-GB" sz="1800" dirty="0">
                <a:solidFill>
                  <a:srgbClr val="000000"/>
                </a:solidFill>
                <a:effectLst/>
                <a:latin typeface="Arial" panose="020B0604020202020204" pitchFamily="34" charset="0"/>
                <a:ea typeface="Calibri" panose="020F0502020204030204" pitchFamily="34" charset="0"/>
              </a:rPr>
              <a:t>The NDC has a vision of becoming a centre of excellence in the monitoring, verification and application of the Nuclear Test Ban Treaty technologies in the sub-region.</a:t>
            </a:r>
          </a:p>
          <a:p>
            <a:pPr marL="285750" marR="0" indent="-285750" algn="just">
              <a:spcBef>
                <a:spcPts val="0"/>
              </a:spcBef>
              <a:spcAft>
                <a:spcPts val="800"/>
              </a:spcAft>
              <a:buFont typeface="Wingdings" panose="05000000000000000000" pitchFamily="2" charset="2"/>
              <a:buChar char="§"/>
            </a:pPr>
            <a:r>
              <a:rPr lang="en-GB" sz="1800" dirty="0">
                <a:solidFill>
                  <a:srgbClr val="000000"/>
                </a:solidFill>
                <a:effectLst/>
                <a:latin typeface="Arial" panose="020B0604020202020204" pitchFamily="34" charset="0"/>
                <a:ea typeface="Calibri" panose="020F0502020204030204" pitchFamily="34" charset="0"/>
              </a:rPr>
              <a:t> </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Efforts in accomplishing this vision can be sustained when activities of the CTBTO is well promoted </a:t>
            </a: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to</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the younger generation and early career scientists in Ghana.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924D0C0B-77C9-05FE-9804-F179274D6A93}"/>
              </a:ext>
            </a:extLst>
          </p:cNvPr>
          <p:cNvPicPr>
            <a:picLocks noChangeAspect="1"/>
          </p:cNvPicPr>
          <p:nvPr/>
        </p:nvPicPr>
        <p:blipFill>
          <a:blip r:embed="rId4"/>
          <a:stretch>
            <a:fillRect/>
          </a:stretch>
        </p:blipFill>
        <p:spPr>
          <a:xfrm>
            <a:off x="4735554" y="1348270"/>
            <a:ext cx="6022817" cy="4698234"/>
          </a:xfrm>
          <a:prstGeom prst="rect">
            <a:avLst/>
          </a:prstGeom>
        </p:spPr>
      </p:pic>
      <p:sp>
        <p:nvSpPr>
          <p:cNvPr id="11" name="TextBox 10">
            <a:extLst>
              <a:ext uri="{FF2B5EF4-FFF2-40B4-BE49-F238E27FC236}">
                <a16:creationId xmlns:a16="http://schemas.microsoft.com/office/drawing/2014/main" id="{58FF55D5-BD78-3664-BE39-5F7BE2ED66F8}"/>
              </a:ext>
            </a:extLst>
          </p:cNvPr>
          <p:cNvSpPr txBox="1"/>
          <p:nvPr/>
        </p:nvSpPr>
        <p:spPr>
          <a:xfrm>
            <a:off x="4967488" y="6046504"/>
            <a:ext cx="6150278" cy="373757"/>
          </a:xfrm>
          <a:prstGeom prst="rect">
            <a:avLst/>
          </a:prstGeom>
          <a:noFill/>
        </p:spPr>
        <p:txBody>
          <a:bodyPr wrap="square">
            <a:spAutoFit/>
          </a:bodyPr>
          <a:lstStyle/>
          <a:p>
            <a:pPr marL="0" marR="0">
              <a:lnSpc>
                <a:spcPct val="107000"/>
              </a:lnSpc>
              <a:spcBef>
                <a:spcPts val="0"/>
              </a:spcBef>
              <a:spcAft>
                <a:spcPts val="8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Some NDC staff and Interns at work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74AE55CF-FCBB-4712-9E71-20B347CD48A7}"/>
              </a:ext>
            </a:extLst>
          </p:cNvPr>
          <p:cNvSpPr txBox="1"/>
          <p:nvPr/>
        </p:nvSpPr>
        <p:spPr>
          <a:xfrm>
            <a:off x="10144014" y="6447035"/>
            <a:ext cx="460331" cy="276999"/>
          </a:xfrm>
          <a:prstGeom prst="rect">
            <a:avLst/>
          </a:prstGeom>
          <a:noFill/>
        </p:spPr>
        <p:txBody>
          <a:bodyPr wrap="square">
            <a:spAutoFit/>
          </a:bodyPr>
          <a:lstStyle/>
          <a:p>
            <a:r>
              <a:rPr lang="en-GB" sz="1200" dirty="0">
                <a:solidFill>
                  <a:srgbClr val="000000"/>
                </a:solidFill>
                <a:latin typeface="Arial" panose="020B0604020202020204" pitchFamily="34" charset="0"/>
                <a:ea typeface="Calibri" panose="020F0502020204030204" pitchFamily="34" charset="0"/>
                <a:cs typeface="Times New Roman" panose="02020603050405020304" pitchFamily="18" charset="0"/>
              </a:rPr>
              <a:t>3</a:t>
            </a:r>
            <a:endParaRPr lang="en-GB" sz="1200" dirty="0"/>
          </a:p>
        </p:txBody>
      </p:sp>
    </p:spTree>
    <p:extLst>
      <p:ext uri="{BB962C8B-B14F-4D97-AF65-F5344CB8AC3E}">
        <p14:creationId xmlns:p14="http://schemas.microsoft.com/office/powerpoint/2010/main" val="2229705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BA6E9A0-04A9-1F29-F239-4E9CDDDE29AF}"/>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P5.4-585</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3364D2B1-4606-9726-8487-E03DE1731415}"/>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hlinkClick r:id="rId2"/>
            <a:extLst>
              <a:ext uri="{FF2B5EF4-FFF2-40B4-BE49-F238E27FC236}">
                <a16:creationId xmlns:a16="http://schemas.microsoft.com/office/drawing/2014/main" id="{2D48174F-8092-D3F1-4EE2-C209EA8B20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152984"/>
            <a:ext cx="948736" cy="897312"/>
          </a:xfrm>
          <a:prstGeom prst="rect">
            <a:avLst/>
          </a:prstGeom>
          <a:noFill/>
        </p:spPr>
      </p:pic>
      <p:sp>
        <p:nvSpPr>
          <p:cNvPr id="7" name="Title 1">
            <a:extLst>
              <a:ext uri="{FF2B5EF4-FFF2-40B4-BE49-F238E27FC236}">
                <a16:creationId xmlns:a16="http://schemas.microsoft.com/office/drawing/2014/main" id="{4F711444-5E9C-1C66-DDCB-3ECDDC898FAB}"/>
              </a:ext>
            </a:extLst>
          </p:cNvPr>
          <p:cNvSpPr txBox="1">
            <a:spLocks/>
          </p:cNvSpPr>
          <p:nvPr/>
        </p:nvSpPr>
        <p:spPr>
          <a:xfrm>
            <a:off x="1554182" y="1814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a:lnSpc>
                <a:spcPct val="107000"/>
              </a:lnSpc>
              <a:spcBef>
                <a:spcPts val="0"/>
              </a:spcBef>
              <a:spcAft>
                <a:spcPts val="800"/>
              </a:spcAft>
            </a:pPr>
            <a:r>
              <a:rPr lang="en-GB"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METHODOLOGY</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8638B88B-0887-518E-E6F5-14A87E0717A0}"/>
              </a:ext>
            </a:extLst>
          </p:cNvPr>
          <p:cNvSpPr txBox="1"/>
          <p:nvPr/>
        </p:nvSpPr>
        <p:spPr>
          <a:xfrm>
            <a:off x="112294" y="1809024"/>
            <a:ext cx="5069306" cy="3998218"/>
          </a:xfrm>
          <a:prstGeom prst="rect">
            <a:avLst/>
          </a:prstGeom>
          <a:noFill/>
        </p:spPr>
        <p:txBody>
          <a:bodyPr wrap="square">
            <a:spAutoFit/>
          </a:bodyPr>
          <a:lstStyle/>
          <a:p>
            <a:pPr marL="285750" marR="0" indent="-285750" algn="just">
              <a:lnSpc>
                <a:spcPct val="150000"/>
              </a:lnSpc>
              <a:spcBef>
                <a:spcPts val="0"/>
              </a:spcBef>
              <a:spcAft>
                <a:spcPts val="800"/>
              </a:spcAft>
              <a:buFont typeface="Wingdings" panose="05000000000000000000" pitchFamily="2" charset="2"/>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Research survey was conducted using electronic questionnaire shared </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through an online data collection platform (Google forms) to 50 individuals.</a:t>
            </a:r>
          </a:p>
          <a:p>
            <a:pPr marL="285750" marR="0" indent="-285750" algn="just">
              <a:lnSpc>
                <a:spcPct val="150000"/>
              </a:lnSpc>
              <a:spcBef>
                <a:spcPts val="0"/>
              </a:spcBef>
              <a:spcAft>
                <a:spcPts val="800"/>
              </a:spcAft>
              <a:buFont typeface="Wingdings" panose="05000000000000000000" pitchFamily="2" charset="2"/>
              <a:buChar char="§"/>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The targeted sample size were selected staff from the Nuclear Regulatory Authority, Ghana Atomic Energy Commission and students of the School of Nuclear and Allied Sciences.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Diagram 8">
            <a:extLst>
              <a:ext uri="{FF2B5EF4-FFF2-40B4-BE49-F238E27FC236}">
                <a16:creationId xmlns:a16="http://schemas.microsoft.com/office/drawing/2014/main" id="{27963128-BCDF-A303-2E51-F3127C83EF03}"/>
              </a:ext>
            </a:extLst>
          </p:cNvPr>
          <p:cNvGraphicFramePr/>
          <p:nvPr>
            <p:extLst>
              <p:ext uri="{D42A27DB-BD31-4B8C-83A1-F6EECF244321}">
                <p14:modId xmlns:p14="http://schemas.microsoft.com/office/powerpoint/2010/main" val="2021330457"/>
              </p:ext>
            </p:extLst>
          </p:nvPr>
        </p:nvGraphicFramePr>
        <p:xfrm>
          <a:off x="5309937" y="1700463"/>
          <a:ext cx="4904580" cy="41067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a:extLst>
              <a:ext uri="{FF2B5EF4-FFF2-40B4-BE49-F238E27FC236}">
                <a16:creationId xmlns:a16="http://schemas.microsoft.com/office/drawing/2014/main" id="{2DEE0E2C-D9E3-760D-1FBF-50ADC49E9311}"/>
              </a:ext>
            </a:extLst>
          </p:cNvPr>
          <p:cNvSpPr txBox="1"/>
          <p:nvPr/>
        </p:nvSpPr>
        <p:spPr>
          <a:xfrm>
            <a:off x="10144014" y="6447035"/>
            <a:ext cx="460331" cy="276999"/>
          </a:xfrm>
          <a:prstGeom prst="rect">
            <a:avLst/>
          </a:prstGeom>
          <a:noFill/>
        </p:spPr>
        <p:txBody>
          <a:bodyPr wrap="square">
            <a:spAutoFit/>
          </a:bodyPr>
          <a:lstStyle/>
          <a:p>
            <a:r>
              <a:rPr lang="en-GB" sz="1200" dirty="0">
                <a:solidFill>
                  <a:srgbClr val="000000"/>
                </a:solidFill>
                <a:latin typeface="Arial" panose="020B0604020202020204" pitchFamily="34" charset="0"/>
                <a:cs typeface="Times New Roman" panose="02020603050405020304" pitchFamily="18" charset="0"/>
              </a:rPr>
              <a:t>4</a:t>
            </a:r>
            <a:endParaRPr lang="en-GB" sz="1200" dirty="0"/>
          </a:p>
        </p:txBody>
      </p:sp>
    </p:spTree>
    <p:extLst>
      <p:ext uri="{BB962C8B-B14F-4D97-AF65-F5344CB8AC3E}">
        <p14:creationId xmlns:p14="http://schemas.microsoft.com/office/powerpoint/2010/main" val="7322865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8D44082-17FA-6E7D-2B88-0AE62611BEE5}"/>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P5.4-585</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FE32BD46-931C-582C-C0E2-909578D4D19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hlinkClick r:id="rId2"/>
            <a:extLst>
              <a:ext uri="{FF2B5EF4-FFF2-40B4-BE49-F238E27FC236}">
                <a16:creationId xmlns:a16="http://schemas.microsoft.com/office/drawing/2014/main" id="{1E7A8E9F-E32D-28AB-C2F4-F546A77963E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152984"/>
            <a:ext cx="948736" cy="897312"/>
          </a:xfrm>
          <a:prstGeom prst="rect">
            <a:avLst/>
          </a:prstGeom>
          <a:noFill/>
        </p:spPr>
      </p:pic>
      <p:sp>
        <p:nvSpPr>
          <p:cNvPr id="7" name="Title 1">
            <a:extLst>
              <a:ext uri="{FF2B5EF4-FFF2-40B4-BE49-F238E27FC236}">
                <a16:creationId xmlns:a16="http://schemas.microsoft.com/office/drawing/2014/main" id="{18F4BC9D-170E-9559-AD56-FF9EB382C8AB}"/>
              </a:ext>
            </a:extLst>
          </p:cNvPr>
          <p:cNvSpPr txBox="1">
            <a:spLocks/>
          </p:cNvSpPr>
          <p:nvPr/>
        </p:nvSpPr>
        <p:spPr>
          <a:xfrm>
            <a:off x="1422988" y="1814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RESULTS &amp; DISCUSSION</a:t>
            </a:r>
            <a:endPar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77372B5-BE5F-A4DA-FF2E-9A15F9E6F95B}"/>
              </a:ext>
            </a:extLst>
          </p:cNvPr>
          <p:cNvSpPr txBox="1"/>
          <p:nvPr/>
        </p:nvSpPr>
        <p:spPr>
          <a:xfrm>
            <a:off x="-19241" y="1188294"/>
            <a:ext cx="3071701" cy="6020623"/>
          </a:xfrm>
          <a:prstGeom prst="rect">
            <a:avLst/>
          </a:prstGeom>
          <a:noFill/>
        </p:spPr>
        <p:txBody>
          <a:bodyPr wrap="square">
            <a:spAutoFit/>
          </a:bodyPr>
          <a:lstStyle/>
          <a:p>
            <a:pPr marL="285750" marR="0" indent="-285750" algn="just">
              <a:lnSpc>
                <a:spcPct val="107000"/>
              </a:lnSpc>
              <a:spcBef>
                <a:spcPts val="1200"/>
              </a:spcBef>
              <a:spcAft>
                <a:spcPts val="1200"/>
              </a:spcAft>
              <a:buFont typeface="Wingdings" panose="05000000000000000000" pitchFamily="2" charset="2"/>
              <a:buChar char="§"/>
            </a:pPr>
            <a:r>
              <a:rPr lang="en-GB" dirty="0">
                <a:latin typeface="Arial" panose="020B0604020202020204" pitchFamily="34" charset="0"/>
                <a:cs typeface="Arial" panose="020B0604020202020204" pitchFamily="34" charset="0"/>
              </a:rPr>
              <a:t>From the results, all the respondents are young or early career scientist with more than 90% within the ages of 20-35. </a:t>
            </a:r>
          </a:p>
          <a:p>
            <a:pPr marL="285750" marR="0" indent="-285750" algn="just">
              <a:lnSpc>
                <a:spcPct val="107000"/>
              </a:lnSpc>
              <a:spcBef>
                <a:spcPts val="1200"/>
              </a:spcBef>
              <a:spcAft>
                <a:spcPts val="1200"/>
              </a:spcAft>
              <a:buFont typeface="Wingdings" panose="05000000000000000000" pitchFamily="2" charset="2"/>
              <a:buChar char="§"/>
            </a:pPr>
            <a:r>
              <a:rPr lang="en-GB" dirty="0">
                <a:effectLst/>
                <a:latin typeface="Arial" panose="020B0604020202020204" pitchFamily="34" charset="0"/>
                <a:ea typeface="Times New Roman" panose="02020603050405020304" pitchFamily="18" charset="0"/>
                <a:cs typeface="Arial" panose="020B0604020202020204" pitchFamily="34" charset="0"/>
              </a:rPr>
              <a:t>More than 50% of the  respondents have fair idea or not aware of CTBTO and its activities.</a:t>
            </a:r>
            <a:endParaRPr lang="en-US" dirty="0">
              <a:effectLst/>
              <a:latin typeface="Arial" panose="020B0604020202020204" pitchFamily="34" charset="0"/>
              <a:ea typeface="Calibri" panose="020F0502020204030204" pitchFamily="34" charset="0"/>
              <a:cs typeface="Arial" panose="020B0604020202020204" pitchFamily="34" charset="0"/>
            </a:endParaRPr>
          </a:p>
          <a:p>
            <a:pPr marL="285750" marR="0" indent="-285750" algn="just">
              <a:lnSpc>
                <a:spcPct val="107000"/>
              </a:lnSpc>
              <a:spcBef>
                <a:spcPts val="1200"/>
              </a:spcBef>
              <a:spcAft>
                <a:spcPts val="1200"/>
              </a:spcAft>
              <a:buFont typeface="Wingdings" panose="05000000000000000000" pitchFamily="2" charset="2"/>
              <a:buChar char="§"/>
            </a:pPr>
            <a:r>
              <a:rPr lang="en-GB" dirty="0">
                <a:effectLst/>
                <a:latin typeface="Arial" panose="020B0604020202020204" pitchFamily="34" charset="0"/>
                <a:ea typeface="Times New Roman" panose="02020603050405020304" pitchFamily="18" charset="0"/>
                <a:cs typeface="Arial" panose="020B0604020202020204" pitchFamily="34" charset="0"/>
              </a:rPr>
              <a:t>20% of the respondents (10) have knowledge of CTBTO and at least participated in a CTBTO activity.</a:t>
            </a:r>
          </a:p>
          <a:p>
            <a:pPr marL="285750" marR="0" indent="-285750" algn="just">
              <a:lnSpc>
                <a:spcPct val="107000"/>
              </a:lnSpc>
              <a:spcBef>
                <a:spcPts val="1200"/>
              </a:spcBef>
              <a:spcAft>
                <a:spcPts val="1200"/>
              </a:spcAft>
              <a:buFont typeface="Wingdings" panose="05000000000000000000" pitchFamily="2" charset="2"/>
              <a:buChar char="Ø"/>
            </a:pP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just">
              <a:lnSpc>
                <a:spcPct val="107000"/>
              </a:lnSpc>
              <a:spcBef>
                <a:spcPts val="1200"/>
              </a:spcBef>
              <a:spcAft>
                <a:spcPts val="12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Graphic 8">
            <a:extLst>
              <a:ext uri="{FF2B5EF4-FFF2-40B4-BE49-F238E27FC236}">
                <a16:creationId xmlns:a16="http://schemas.microsoft.com/office/drawing/2014/main" id="{A427F5DB-AB31-A109-8002-575EE614BF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06663" y="1188295"/>
            <a:ext cx="3800898" cy="2629727"/>
          </a:xfrm>
          <a:prstGeom prst="rect">
            <a:avLst/>
          </a:prstGeom>
        </p:spPr>
      </p:pic>
      <p:pic>
        <p:nvPicPr>
          <p:cNvPr id="10" name="Graphic 9">
            <a:extLst>
              <a:ext uri="{FF2B5EF4-FFF2-40B4-BE49-F238E27FC236}">
                <a16:creationId xmlns:a16="http://schemas.microsoft.com/office/drawing/2014/main" id="{741F96E5-A6C0-22D2-40C6-3E6C86844D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41267" y="1188294"/>
            <a:ext cx="3494649" cy="2485348"/>
          </a:xfrm>
          <a:prstGeom prst="rect">
            <a:avLst/>
          </a:prstGeom>
        </p:spPr>
      </p:pic>
      <p:pic>
        <p:nvPicPr>
          <p:cNvPr id="11" name="Graphic 10">
            <a:extLst>
              <a:ext uri="{FF2B5EF4-FFF2-40B4-BE49-F238E27FC236}">
                <a16:creationId xmlns:a16="http://schemas.microsoft.com/office/drawing/2014/main" id="{EBFB85AB-1068-5B50-B3A1-F25352FE1AB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06661" y="3924093"/>
            <a:ext cx="3800898" cy="2629727"/>
          </a:xfrm>
          <a:prstGeom prst="rect">
            <a:avLst/>
          </a:prstGeom>
        </p:spPr>
      </p:pic>
      <p:pic>
        <p:nvPicPr>
          <p:cNvPr id="12" name="Graphic 11">
            <a:extLst>
              <a:ext uri="{FF2B5EF4-FFF2-40B4-BE49-F238E27FC236}">
                <a16:creationId xmlns:a16="http://schemas.microsoft.com/office/drawing/2014/main" id="{212D33EB-EA1D-077A-2D3B-59F9F0DB490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61762" y="3818022"/>
            <a:ext cx="3628355" cy="2735798"/>
          </a:xfrm>
          <a:prstGeom prst="rect">
            <a:avLst/>
          </a:prstGeom>
        </p:spPr>
      </p:pic>
      <p:sp>
        <p:nvSpPr>
          <p:cNvPr id="14" name="TextBox 13">
            <a:extLst>
              <a:ext uri="{FF2B5EF4-FFF2-40B4-BE49-F238E27FC236}">
                <a16:creationId xmlns:a16="http://schemas.microsoft.com/office/drawing/2014/main" id="{97A5DDB1-FBC8-6301-3775-F1543D8ABBFF}"/>
              </a:ext>
            </a:extLst>
          </p:cNvPr>
          <p:cNvSpPr txBox="1"/>
          <p:nvPr/>
        </p:nvSpPr>
        <p:spPr>
          <a:xfrm>
            <a:off x="10310547" y="6645078"/>
            <a:ext cx="460331" cy="276999"/>
          </a:xfrm>
          <a:prstGeom prst="rect">
            <a:avLst/>
          </a:prstGeom>
          <a:noFill/>
        </p:spPr>
        <p:txBody>
          <a:bodyPr wrap="square">
            <a:spAutoFit/>
          </a:bodyPr>
          <a:lstStyle/>
          <a:p>
            <a:r>
              <a:rPr lang="en-GB" sz="1200" dirty="0">
                <a:solidFill>
                  <a:srgbClr val="000000"/>
                </a:solidFill>
                <a:latin typeface="Arial" panose="020B0604020202020204" pitchFamily="34" charset="0"/>
                <a:cs typeface="Times New Roman" panose="02020603050405020304" pitchFamily="18" charset="0"/>
              </a:rPr>
              <a:t>5</a:t>
            </a:r>
            <a:endParaRPr lang="en-GB" sz="1200" dirty="0"/>
          </a:p>
        </p:txBody>
      </p:sp>
    </p:spTree>
    <p:extLst>
      <p:ext uri="{BB962C8B-B14F-4D97-AF65-F5344CB8AC3E}">
        <p14:creationId xmlns:p14="http://schemas.microsoft.com/office/powerpoint/2010/main" val="159844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8C265B7-8CC9-C945-6901-364B5B6546C6}"/>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P5.4-585</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21806-AD21-A1E2-97F0-06948A5B57C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hlinkClick r:id="rId2"/>
            <a:extLst>
              <a:ext uri="{FF2B5EF4-FFF2-40B4-BE49-F238E27FC236}">
                <a16:creationId xmlns:a16="http://schemas.microsoft.com/office/drawing/2014/main" id="{3A3BCB2E-2FCB-B2CE-557B-B920B4C7A1E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152984"/>
            <a:ext cx="948736" cy="897312"/>
          </a:xfrm>
          <a:prstGeom prst="rect">
            <a:avLst/>
          </a:prstGeom>
          <a:noFill/>
        </p:spPr>
      </p:pic>
      <p:sp>
        <p:nvSpPr>
          <p:cNvPr id="7" name="Title 1">
            <a:extLst>
              <a:ext uri="{FF2B5EF4-FFF2-40B4-BE49-F238E27FC236}">
                <a16:creationId xmlns:a16="http://schemas.microsoft.com/office/drawing/2014/main" id="{16BA19F7-FAF7-8332-1732-A35DD3334FB7}"/>
              </a:ext>
            </a:extLst>
          </p:cNvPr>
          <p:cNvSpPr txBox="1">
            <a:spLocks/>
          </p:cNvSpPr>
          <p:nvPr/>
        </p:nvSpPr>
        <p:spPr>
          <a:xfrm>
            <a:off x="1551325" y="266867"/>
            <a:ext cx="8021508" cy="75126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CONCLUSION</a:t>
            </a:r>
            <a:endParaRPr lang="en-AT" sz="4800" dirty="0">
              <a:solidFill>
                <a:schemeClr val="bg1"/>
              </a:solidFill>
              <a:latin typeface="Arial" panose="020B0604020202020204" pitchFamily="34" charset="0"/>
              <a:cs typeface="Arial" panose="020B0604020202020204" pitchFamily="34" charset="0"/>
            </a:endParaRPr>
          </a:p>
          <a:p>
            <a:endParaRPr lang="en-AT" sz="20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83E13792-87AC-BCE0-728B-D84454123D6C}"/>
              </a:ext>
            </a:extLst>
          </p:cNvPr>
          <p:cNvSpPr txBox="1"/>
          <p:nvPr/>
        </p:nvSpPr>
        <p:spPr>
          <a:xfrm>
            <a:off x="452939" y="1668819"/>
            <a:ext cx="9921240" cy="3161250"/>
          </a:xfrm>
          <a:prstGeom prst="rect">
            <a:avLst/>
          </a:prstGeom>
          <a:noFill/>
        </p:spPr>
        <p:txBody>
          <a:bodyPr wrap="square">
            <a:spAutoFit/>
          </a:bodyPr>
          <a:lstStyle/>
          <a:p>
            <a:pPr marL="285750" marR="0" indent="-285750" algn="just">
              <a:lnSpc>
                <a:spcPct val="150000"/>
              </a:lnSpc>
              <a:spcBef>
                <a:spcPts val="0"/>
              </a:spcBef>
              <a:spcAft>
                <a:spcPts val="800"/>
              </a:spcAft>
              <a:buFont typeface="Arial" panose="020B0604020202020204" pitchFamily="34" charset="0"/>
              <a:buChar char="•"/>
            </a:pPr>
            <a:r>
              <a:rPr lang="en-GB" dirty="0">
                <a:solidFill>
                  <a:srgbClr val="000000"/>
                </a:solidFill>
                <a:latin typeface="Arial" panose="020B0604020202020204" pitchFamily="34" charset="0"/>
                <a:cs typeface="Times New Roman" panose="02020603050405020304" pitchFamily="18" charset="0"/>
              </a:rPr>
              <a:t>Efforts of the CTBTO in reaching out to the younger generation through fellowships, internships, mentorships etc. and the youth group is highly commendable.</a:t>
            </a:r>
          </a:p>
          <a:p>
            <a:pPr marL="285750" marR="0" indent="-285750" algn="just">
              <a:lnSpc>
                <a:spcPct val="150000"/>
              </a:lnSpc>
              <a:spcBef>
                <a:spcPts val="0"/>
              </a:spcBef>
              <a:spcAft>
                <a:spcPts val="800"/>
              </a:spcAft>
              <a:buFont typeface="Arial" panose="020B0604020202020204" pitchFamily="34" charset="0"/>
              <a:buChar char="•"/>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N</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otwithstanding, National Data Centres should replicate these efforts locally, as well as organise seminars and outreaches to further inform, involve and mentor young and early career scientists on the activities of the CTBTO.</a:t>
            </a:r>
          </a:p>
          <a:p>
            <a:pPr marL="285750" marR="0" indent="-285750" algn="just">
              <a:lnSpc>
                <a:spcPct val="150000"/>
              </a:lnSpc>
              <a:spcBef>
                <a:spcPts val="0"/>
              </a:spcBef>
              <a:spcAft>
                <a:spcPts val="800"/>
              </a:spcAft>
              <a:buFont typeface="Arial" panose="020B0604020202020204" pitchFamily="34" charset="0"/>
              <a:buChar char="•"/>
            </a:pP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 addition, the activities of the CTBTO should be highlighted during national celebrations of </a:t>
            </a:r>
            <a:r>
              <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International day against Nuclear Tests o</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 29 August every year to raise awareness.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FD7C55F5-D8CA-578B-B6B3-681179F06589}"/>
              </a:ext>
            </a:extLst>
          </p:cNvPr>
          <p:cNvSpPr txBox="1"/>
          <p:nvPr/>
        </p:nvSpPr>
        <p:spPr>
          <a:xfrm>
            <a:off x="10144014" y="6447035"/>
            <a:ext cx="460331" cy="276999"/>
          </a:xfrm>
          <a:prstGeom prst="rect">
            <a:avLst/>
          </a:prstGeom>
          <a:noFill/>
        </p:spPr>
        <p:txBody>
          <a:bodyPr wrap="square">
            <a:spAutoFit/>
          </a:bodyPr>
          <a:lstStyle/>
          <a:p>
            <a:r>
              <a:rPr lang="en-GB" sz="1200" dirty="0"/>
              <a:t>6</a:t>
            </a:r>
          </a:p>
        </p:txBody>
      </p:sp>
    </p:spTree>
    <p:extLst>
      <p:ext uri="{BB962C8B-B14F-4D97-AF65-F5344CB8AC3E}">
        <p14:creationId xmlns:p14="http://schemas.microsoft.com/office/powerpoint/2010/main" val="63220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A4625A7-A4FC-6B6E-2D16-2A1FEF584678}"/>
              </a:ext>
            </a:extLst>
          </p:cNvPr>
          <p:cNvSpPr txBox="1">
            <a:spLocks/>
          </p:cNvSpPr>
          <p:nvPr/>
        </p:nvSpPr>
        <p:spPr>
          <a:xfrm>
            <a:off x="11125514" y="6385300"/>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P5.4-585</a:t>
            </a:r>
            <a:endParaRPr lang="en-AT" sz="1000" b="1" dirty="0">
              <a:solidFill>
                <a:schemeClr val="bg1"/>
              </a:solidFill>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5697553C-F754-7E6F-207D-38FFFBBDD78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4" name="Picture 3">
            <a:hlinkClick r:id="rId2"/>
            <a:extLst>
              <a:ext uri="{FF2B5EF4-FFF2-40B4-BE49-F238E27FC236}">
                <a16:creationId xmlns:a16="http://schemas.microsoft.com/office/drawing/2014/main" id="{038FE152-084D-AD0D-7DC5-E0C39744F0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972800" y="152984"/>
            <a:ext cx="948736" cy="897312"/>
          </a:xfrm>
          <a:prstGeom prst="rect">
            <a:avLst/>
          </a:prstGeom>
          <a:noFill/>
        </p:spPr>
      </p:pic>
      <p:sp>
        <p:nvSpPr>
          <p:cNvPr id="7" name="Title 1">
            <a:extLst>
              <a:ext uri="{FF2B5EF4-FFF2-40B4-BE49-F238E27FC236}">
                <a16:creationId xmlns:a16="http://schemas.microsoft.com/office/drawing/2014/main" id="{4A35D450-8224-6219-62E8-D69BBC0EC806}"/>
              </a:ext>
            </a:extLst>
          </p:cNvPr>
          <p:cNvSpPr txBox="1">
            <a:spLocks/>
          </p:cNvSpPr>
          <p:nvPr/>
        </p:nvSpPr>
        <p:spPr>
          <a:xfrm>
            <a:off x="1214441" y="1814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dirty="0">
                <a:solidFill>
                  <a:schemeClr val="bg1"/>
                </a:solidFill>
                <a:latin typeface="Arial" panose="020B0604020202020204" pitchFamily="34" charset="0"/>
                <a:cs typeface="Arial" panose="020B0604020202020204" pitchFamily="34" charset="0"/>
              </a:rPr>
              <a:t>REFERENCES</a:t>
            </a:r>
          </a:p>
        </p:txBody>
      </p:sp>
      <p:sp>
        <p:nvSpPr>
          <p:cNvPr id="8" name="TextBox 7">
            <a:extLst>
              <a:ext uri="{FF2B5EF4-FFF2-40B4-BE49-F238E27FC236}">
                <a16:creationId xmlns:a16="http://schemas.microsoft.com/office/drawing/2014/main" id="{1FFDD945-1353-FB51-CE68-B555E6BF441F}"/>
              </a:ext>
            </a:extLst>
          </p:cNvPr>
          <p:cNvSpPr txBox="1"/>
          <p:nvPr/>
        </p:nvSpPr>
        <p:spPr>
          <a:xfrm>
            <a:off x="284813" y="1929425"/>
            <a:ext cx="10110471" cy="2221121"/>
          </a:xfrm>
          <a:prstGeom prst="rect">
            <a:avLst/>
          </a:prstGeom>
          <a:noFill/>
        </p:spPr>
        <p:txBody>
          <a:bodyPr wrap="square">
            <a:spAutoFit/>
          </a:bodyPr>
          <a:lstStyle/>
          <a:p>
            <a:pPr marL="285750" marR="0" indent="-285750" algn="just">
              <a:lnSpc>
                <a:spcPct val="150000"/>
              </a:lnSpc>
              <a:spcBef>
                <a:spcPts val="0"/>
              </a:spcBef>
              <a:spcAft>
                <a:spcPts val="800"/>
              </a:spcAft>
              <a:buFont typeface="Wingdings" panose="05000000000000000000" pitchFamily="2" charset="2"/>
              <a:buChar char="§"/>
            </a:pPr>
            <a:r>
              <a:rPr lang="en-GB"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Amponsah, P., &amp; </a:t>
            </a:r>
            <a:r>
              <a:rPr lang="en-GB" sz="1800" dirty="0" err="1">
                <a:solidFill>
                  <a:srgbClr val="222222"/>
                </a:solidFill>
                <a:effectLst/>
                <a:latin typeface="Arial" panose="020B0604020202020204" pitchFamily="34" charset="0"/>
                <a:ea typeface="Calibri" panose="020F0502020204030204" pitchFamily="34" charset="0"/>
                <a:cs typeface="Times New Roman" panose="02020603050405020304" pitchFamily="18" charset="0"/>
              </a:rPr>
              <a:t>Osae</a:t>
            </a:r>
            <a:r>
              <a:rPr lang="en-GB"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S. (2014). Potential Benefits of the Comprehensive Nuclear-Test-Ban Treaty Organization to Ghana.</a:t>
            </a:r>
            <a:r>
              <a:rPr lang="en-GB" dirty="0">
                <a:solidFill>
                  <a:srgbClr val="222222"/>
                </a:solidFill>
                <a:effectLst/>
                <a:latin typeface="Arial" panose="020B0604020202020204" pitchFamily="34" charset="0"/>
                <a:ea typeface="Calibri" panose="020F0502020204030204" pitchFamily="34" charset="0"/>
                <a:cs typeface="Arial" panose="020B0604020202020204" pitchFamily="34" charset="0"/>
              </a:rPr>
              <a:t> </a:t>
            </a:r>
            <a:r>
              <a:rPr lang="en-US" i="1" dirty="0">
                <a:effectLst/>
                <a:latin typeface="Arial" panose="020B0604020202020204" pitchFamily="34" charset="0"/>
                <a:ea typeface="Calibri" panose="020F0502020204030204" pitchFamily="34" charset="0"/>
                <a:cs typeface="Arial" panose="020B0604020202020204" pitchFamily="34" charset="0"/>
              </a:rPr>
              <a:t>Environmental Research, Engineering and Management</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i="1" dirty="0">
                <a:effectLst/>
                <a:latin typeface="Arial" panose="020B0604020202020204" pitchFamily="34" charset="0"/>
                <a:ea typeface="Calibri" panose="020F0502020204030204" pitchFamily="34" charset="0"/>
                <a:cs typeface="Arial" panose="020B0604020202020204" pitchFamily="34" charset="0"/>
              </a:rPr>
              <a:t>67</a:t>
            </a:r>
            <a:r>
              <a:rPr lang="en-US" dirty="0">
                <a:effectLst/>
                <a:latin typeface="Arial" panose="020B0604020202020204" pitchFamily="34" charset="0"/>
                <a:ea typeface="Calibri" panose="020F0502020204030204" pitchFamily="34" charset="0"/>
                <a:cs typeface="Arial" panose="020B0604020202020204" pitchFamily="34" charset="0"/>
              </a:rPr>
              <a:t>(1), 65-70.</a:t>
            </a:r>
          </a:p>
          <a:p>
            <a:pPr marL="285750" marR="0" indent="-285750" algn="just">
              <a:lnSpc>
                <a:spcPct val="150000"/>
              </a:lnSpc>
              <a:spcBef>
                <a:spcPts val="0"/>
              </a:spcBef>
              <a:spcAft>
                <a:spcPts val="800"/>
              </a:spcAft>
              <a:buFont typeface="Wingdings" panose="05000000000000000000" pitchFamily="2" charset="2"/>
              <a:buChar char="§"/>
            </a:pPr>
            <a:r>
              <a:rPr lang="en-GB"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Amponsah, P &amp; </a:t>
            </a:r>
            <a:r>
              <a:rPr lang="en-GB" sz="1800" dirty="0" err="1">
                <a:solidFill>
                  <a:srgbClr val="222222"/>
                </a:solidFill>
                <a:effectLst/>
                <a:latin typeface="Arial" panose="020B0604020202020204" pitchFamily="34" charset="0"/>
                <a:ea typeface="Calibri" panose="020F0502020204030204" pitchFamily="34" charset="0"/>
                <a:cs typeface="Times New Roman" panose="02020603050405020304" pitchFamily="18" charset="0"/>
              </a:rPr>
              <a:t>Serfor</a:t>
            </a:r>
            <a:r>
              <a:rPr lang="en-GB"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-Armah, Y.  (2012). Ghana’s experience in the establishment of a national data </a:t>
            </a:r>
            <a:r>
              <a:rPr lang="en-GB" sz="1800" dirty="0" err="1">
                <a:solidFill>
                  <a:srgbClr val="222222"/>
                </a:solidFill>
                <a:effectLst/>
                <a:latin typeface="Arial" panose="020B0604020202020204" pitchFamily="34" charset="0"/>
                <a:ea typeface="Calibri" panose="020F0502020204030204" pitchFamily="34" charset="0"/>
                <a:cs typeface="Times New Roman" panose="02020603050405020304" pitchFamily="18" charset="0"/>
              </a:rPr>
              <a:t>center</a:t>
            </a:r>
            <a:r>
              <a:rPr lang="en-GB"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r>
              <a:rPr lang="en-US" i="1" dirty="0">
                <a:effectLst/>
                <a:latin typeface="Arial" panose="020B0604020202020204" pitchFamily="34" charset="0"/>
                <a:ea typeface="Calibri" panose="020F0502020204030204" pitchFamily="34" charset="0"/>
                <a:cs typeface="Arial" panose="020B0604020202020204" pitchFamily="34" charset="0"/>
              </a:rPr>
              <a:t>Earthquake Science</a:t>
            </a:r>
            <a:r>
              <a:rPr lang="en-US" dirty="0">
                <a:effectLst/>
                <a:latin typeface="Arial" panose="020B0604020202020204" pitchFamily="34" charset="0"/>
                <a:ea typeface="Calibri" panose="020F0502020204030204" pitchFamily="34" charset="0"/>
                <a:cs typeface="Arial" panose="020B0604020202020204" pitchFamily="34" charset="0"/>
              </a:rPr>
              <a:t>, </a:t>
            </a:r>
            <a:r>
              <a:rPr lang="en-US" i="1" dirty="0">
                <a:effectLst/>
                <a:latin typeface="Arial" panose="020B0604020202020204" pitchFamily="34" charset="0"/>
                <a:ea typeface="Calibri" panose="020F0502020204030204" pitchFamily="34" charset="0"/>
                <a:cs typeface="Arial" panose="020B0604020202020204" pitchFamily="34" charset="0"/>
              </a:rPr>
              <a:t>25</a:t>
            </a:r>
            <a:r>
              <a:rPr lang="en-US" dirty="0">
                <a:effectLst/>
                <a:latin typeface="Arial" panose="020B0604020202020204" pitchFamily="34" charset="0"/>
                <a:ea typeface="Calibri" panose="020F0502020204030204" pitchFamily="34" charset="0"/>
                <a:cs typeface="Arial" panose="020B0604020202020204" pitchFamily="34" charset="0"/>
              </a:rPr>
              <a:t>, 347-351.</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480560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6251</TotalTime>
  <Words>747</Words>
  <Application>Microsoft Office PowerPoint</Application>
  <PresentationFormat>Widescreen</PresentationFormat>
  <Paragraphs>55</Paragraphs>
  <Slides>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Calibri Light</vt:lpstr>
      <vt:lpstr>Courier New</vt:lpstr>
      <vt:lpstr>Times New Roman</vt:lpstr>
      <vt:lpstr>Wingdings</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PRINCE AMOAH</dc:creator>
  <cp:lastModifiedBy>PRINCE AMOAH</cp:lastModifiedBy>
  <cp:revision>41</cp:revision>
  <dcterms:created xsi:type="dcterms:W3CDTF">2023-04-18T13:25:54Z</dcterms:created>
  <dcterms:modified xsi:type="dcterms:W3CDTF">2023-06-09T14:40:30Z</dcterms:modified>
</cp:coreProperties>
</file>