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9"/>
  </p:notesMasterIdLst>
  <p:sldIdLst>
    <p:sldId id="261" r:id="rId3"/>
    <p:sldId id="256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9"/>
    <p:restoredTop sz="94720"/>
  </p:normalViewPr>
  <p:slideViewPr>
    <p:cSldViewPr snapToGrid="0">
      <p:cViewPr varScale="1">
        <p:scale>
          <a:sx n="215" d="100"/>
          <a:sy n="2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364EE-1ECA-904D-A879-4DDE4E3E2DFB}" type="datetimeFigureOut">
              <a:rPr lang="es-CR" smtClean="0"/>
              <a:t>10/6/23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F5C3D-30B2-FE4D-8FD8-82B32C21B6C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4535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eismica.library.mcgill.ca/about/editorialTea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eismica.library.mcgill.ca/policies#availability-of-data-materials-and-code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CR" b="0" i="0" dirty="0" err="1">
                <a:effectLst/>
                <a:latin typeface="Noto Sans" panose="020B0502040504020204" pitchFamily="34" charset="0"/>
              </a:rPr>
              <a:t>Seismica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publishes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three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types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manuscripts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:</a:t>
            </a:r>
          </a:p>
          <a:p>
            <a:pPr algn="l"/>
            <a:r>
              <a:rPr lang="es-CR" b="1" i="0" dirty="0" err="1">
                <a:effectLst/>
                <a:latin typeface="Noto Sans" panose="020B0502040504020204" pitchFamily="34" charset="0"/>
              </a:rPr>
              <a:t>Research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articles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, 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which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present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advances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scientific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knowledge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understanding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These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are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typically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from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3,000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10,000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words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length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(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excluding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references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 figure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captions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), and can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address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any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aspect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seismology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earthquake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science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within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journal's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scope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(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see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above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).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Authors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who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have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long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articles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over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10,000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words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that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cannot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shortened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should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contact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0" i="0" dirty="0">
                <a:solidFill>
                  <a:srgbClr val="65C18C"/>
                </a:solidFill>
                <a:effectLst/>
                <a:latin typeface="Noto Sans" panose="020B0502040504020204" pitchFamily="34" charset="0"/>
                <a:hlinkClick r:id="rId3"/>
              </a:rPr>
              <a:t>Executive Editor for Production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ahead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submission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see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this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can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accommodated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</a:t>
            </a:r>
          </a:p>
          <a:p>
            <a:pPr algn="l"/>
            <a:r>
              <a:rPr lang="es-CR" b="1" i="0" dirty="0" err="1">
                <a:effectLst/>
                <a:latin typeface="Noto Sans" panose="020B0502040504020204" pitchFamily="34" charset="0"/>
              </a:rPr>
              <a:t>Fast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Reports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: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0" i="1" dirty="0" err="1">
                <a:effectLst/>
                <a:latin typeface="Noto Sans" panose="020B0502040504020204" pitchFamily="34" charset="0"/>
              </a:rPr>
              <a:t>Fast</a:t>
            </a:r>
            <a:r>
              <a:rPr lang="es-CR" b="0" i="1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1" dirty="0" err="1">
                <a:effectLst/>
                <a:latin typeface="Noto Sans" panose="020B0502040504020204" pitchFamily="34" charset="0"/>
              </a:rPr>
              <a:t>Reports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are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high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quality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time-sensitive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manuscripts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(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typically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submitted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within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several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weeks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following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event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), and short (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typically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~3000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words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with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2-3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display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items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).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earthquake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report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include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: original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observations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ground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motion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recordings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source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inversions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felt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reports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impacts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built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environment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secondary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hazard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assessments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(</a:t>
            </a:r>
            <a:r>
              <a:rPr lang="es-CR" b="0" i="1" dirty="0" err="1">
                <a:effectLst/>
                <a:latin typeface="Noto Sans" panose="020B0502040504020204" pitchFamily="34" charset="0"/>
              </a:rPr>
              <a:t>e.g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., tsunami,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landslides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).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However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submissions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offering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little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more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than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information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routinely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provided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by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earthquake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monitoring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agencies (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e.g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USGS,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Geoscope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EMSC)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will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not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considered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accepted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Seismica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Fast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Report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must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brief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but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research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must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neither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overstated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nor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overly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summarised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;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must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include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multiple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analyses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event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question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must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scientifically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sound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must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provide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new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information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 </a:t>
            </a:r>
            <a:r>
              <a:rPr lang="es-CR" b="0" i="1" dirty="0" err="1">
                <a:effectLst/>
                <a:latin typeface="Noto Sans" panose="020B0502040504020204" pitchFamily="34" charset="0"/>
              </a:rPr>
              <a:t>Fast</a:t>
            </a:r>
            <a:r>
              <a:rPr lang="es-CR" b="0" i="1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1" dirty="0" err="1">
                <a:effectLst/>
                <a:latin typeface="Noto Sans" panose="020B0502040504020204" pitchFamily="34" charset="0"/>
              </a:rPr>
              <a:t>Reports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also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welcomes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articles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that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could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perceived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critical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urgent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science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strategy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policies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standards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(</a:t>
            </a:r>
            <a:r>
              <a:rPr lang="es-CR" b="0" i="1" dirty="0" err="1">
                <a:effectLst/>
                <a:latin typeface="Noto Sans" panose="020B0502040504020204" pitchFamily="34" charset="0"/>
              </a:rPr>
              <a:t>e.g</a:t>
            </a:r>
            <a:r>
              <a:rPr lang="es-CR" b="0" i="1" dirty="0">
                <a:effectLst/>
                <a:latin typeface="Noto Sans" panose="020B0502040504020204" pitchFamily="34" charset="0"/>
              </a:rPr>
              <a:t>.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building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codes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). </a:t>
            </a:r>
            <a:r>
              <a:rPr lang="es-CR" b="0" i="1" dirty="0" err="1">
                <a:effectLst/>
                <a:latin typeface="Noto Sans" panose="020B0502040504020204" pitchFamily="34" charset="0"/>
              </a:rPr>
              <a:t>Fast</a:t>
            </a:r>
            <a:r>
              <a:rPr lang="es-CR" b="0" i="1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1" dirty="0" err="1">
                <a:effectLst/>
                <a:latin typeface="Noto Sans" panose="020B0502040504020204" pitchFamily="34" charset="0"/>
              </a:rPr>
              <a:t>Reports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go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through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accelerated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review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process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managed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by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dedicated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team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editors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one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additional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expert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review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aim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publish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about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30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days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after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submission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Manuscripts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which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are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long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(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without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prior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permission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editor),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out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scope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which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accelerated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review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not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adequately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justified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will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rejected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with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invitation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submit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another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article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type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Fast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Reports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must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conform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Seismica's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guidelines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authorship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conflict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interest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code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 data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availability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Authors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are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strongly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encouraged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submit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Seismica's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LaTeX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template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reduce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delays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revisions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typesetting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"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major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revisions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" are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required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prior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acceptance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manuscript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transferred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out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"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Fast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Reports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"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another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article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type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order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facilitate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rapid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publication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authors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are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expected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respond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emails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from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Seismica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team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quickly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during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review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/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revision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period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preparation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publication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Supplementary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material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included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(&lt;1000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words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 &lt;10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display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items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).</a:t>
            </a:r>
          </a:p>
          <a:p>
            <a:pPr algn="l"/>
            <a:r>
              <a:rPr lang="es-CR" b="1" i="0" dirty="0" err="1">
                <a:effectLst/>
                <a:latin typeface="Noto Sans" panose="020B0502040504020204" pitchFamily="34" charset="0"/>
              </a:rPr>
              <a:t>Reports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, 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which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contribute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peer-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reviewed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useful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information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public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sphere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but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not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represent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 substantive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advance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scientific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understanding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themselves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Reports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include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R" b="1" i="0" dirty="0" err="1">
                <a:effectLst/>
                <a:latin typeface="Noto Sans" panose="020B0502040504020204" pitchFamily="34" charset="0"/>
              </a:rPr>
              <a:t>Null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results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/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failed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experiments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: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While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null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results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are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often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ignored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scientific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literature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can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useful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advancing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science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instance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through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highlighting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difficulties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reproducing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published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results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by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documenting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circumstances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which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particular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methods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approaches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unsuccessful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Due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lack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editorial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interest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difficulty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defining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value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negative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results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very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few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journals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offer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possibility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such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publications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 </a:t>
            </a:r>
            <a:r>
              <a:rPr lang="es-CR" b="0" i="1" dirty="0" err="1">
                <a:effectLst/>
                <a:latin typeface="Noto Sans" panose="020B0502040504020204" pitchFamily="34" charset="0"/>
              </a:rPr>
              <a:t>Seismica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willing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consider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publications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null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results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where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they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are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illuminating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or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instructive in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context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previous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published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studies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.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Null-result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manuscripts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should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include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sections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: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background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study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methods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details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null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results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discussion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null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results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context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previous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work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scientific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and/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technical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insights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drawn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from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null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results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This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last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element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essential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good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null-result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report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-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insights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presented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there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should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serve as a '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take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-home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message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'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other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researchers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that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field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R" b="1" i="0" dirty="0">
                <a:effectLst/>
                <a:latin typeface="Noto Sans" panose="020B0502040504020204" pitchFamily="34" charset="0"/>
              </a:rPr>
              <a:t>Software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Reports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: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goals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0" i="1" dirty="0">
                <a:effectLst/>
                <a:latin typeface="Noto Sans" panose="020B0502040504020204" pitchFamily="34" charset="0"/>
              </a:rPr>
              <a:t>Software </a:t>
            </a:r>
            <a:r>
              <a:rPr lang="es-CR" b="0" i="1" dirty="0" err="1">
                <a:effectLst/>
                <a:latin typeface="Noto Sans" panose="020B0502040504020204" pitchFamily="34" charset="0"/>
              </a:rPr>
              <a:t>Reports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Seismica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are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document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new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codes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facilitate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community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use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them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ensure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reproducibility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their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outputs. </a:t>
            </a:r>
            <a:r>
              <a:rPr lang="es-CR" b="0" i="1" dirty="0">
                <a:effectLst/>
                <a:latin typeface="Noto Sans" panose="020B0502040504020204" pitchFamily="34" charset="0"/>
              </a:rPr>
              <a:t>Software </a:t>
            </a:r>
            <a:r>
              <a:rPr lang="es-CR" b="0" i="1" dirty="0" err="1">
                <a:effectLst/>
                <a:latin typeface="Noto Sans" panose="020B0502040504020204" pitchFamily="34" charset="0"/>
              </a:rPr>
              <a:t>Reports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should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include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main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paper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plus a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user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manual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source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code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that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should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uploaded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public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domain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repository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main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paper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should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describe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scientific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context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methods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employed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detail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aspects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such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as test case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simulations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model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verification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evaluation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 performance.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Including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examples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 test cases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mentioned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main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paper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as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tutorials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within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repository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strongly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recommended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All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code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repositories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must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privately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accessible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by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editors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reviewers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upon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submission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publicly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accessible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upon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acceptance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codes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included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are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subject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peer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review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See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0" i="0" dirty="0">
                <a:solidFill>
                  <a:srgbClr val="65C18C"/>
                </a:solidFill>
                <a:effectLst/>
                <a:latin typeface="Noto Sans" panose="020B0502040504020204" pitchFamily="34" charset="0"/>
                <a:hlinkClick r:id="rId4"/>
              </a:rPr>
              <a:t>Availability of data, materials, and code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more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information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R" b="1" i="0" dirty="0">
                <a:effectLst/>
                <a:latin typeface="Noto Sans" panose="020B0502040504020204" pitchFamily="34" charset="0"/>
              </a:rPr>
              <a:t>Data-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based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Reports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(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e.g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.,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Large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Community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datasetinitiatives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Instrument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Deployments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, and Field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Campaigns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):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These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submissions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allow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seismological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other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field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data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collection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(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e.g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logging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paleoseismic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trench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collecting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photogrammetric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data)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documented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via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 citable and peer-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reviewed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reference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that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describes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data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collected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experiment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design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relevant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collaborators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Ideally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these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manuscripts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should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submitted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as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soon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as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possible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- i.e., after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instruments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and/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data are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recovered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initial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data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quality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assurance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(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e.g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noise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analysis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)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completed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Datasets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must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publicly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available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made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available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within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two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years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via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public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domain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data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repository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such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as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IRIS Data Management Center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Zenodo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data are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embargoed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end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date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embargo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repository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data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must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be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stated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article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Reports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are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constructed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given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specific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structure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: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Scientific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background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motivation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;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Description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instrument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deployment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field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experiment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(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including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technical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details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instrumentation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such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as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instrument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response,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make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model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etc.);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Description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obtained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data (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including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repository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details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),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Preliminary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observations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interpretations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rapid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temporary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deployments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experiments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Editorial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process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will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follow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that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0" i="1" dirty="0" err="1">
                <a:effectLst/>
                <a:latin typeface="Noto Sans" panose="020B0502040504020204" pitchFamily="34" charset="0"/>
              </a:rPr>
              <a:t>Fast</a:t>
            </a:r>
            <a:r>
              <a:rPr lang="es-CR" b="0" i="1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1" dirty="0" err="1">
                <a:effectLst/>
                <a:latin typeface="Noto Sans" panose="020B0502040504020204" pitchFamily="34" charset="0"/>
              </a:rPr>
              <a:t>Reports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</a:t>
            </a:r>
          </a:p>
          <a:p>
            <a:pPr algn="l"/>
            <a:r>
              <a:rPr lang="es-CR" b="1" i="0" dirty="0" err="1">
                <a:effectLst/>
                <a:latin typeface="Noto Sans" panose="020B0502040504020204" pitchFamily="34" charset="0"/>
              </a:rPr>
              <a:t>Opinion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articles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and </a:t>
            </a:r>
            <a:r>
              <a:rPr lang="es-CR" b="1" i="0" dirty="0" err="1">
                <a:effectLst/>
                <a:latin typeface="Noto Sans" panose="020B0502040504020204" pitchFamily="34" charset="0"/>
              </a:rPr>
              <a:t>reviews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, 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which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are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invited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papers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about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scientific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idea, controversial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topics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and/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innovative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concepts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Authors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contact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0" i="0" dirty="0">
                <a:solidFill>
                  <a:srgbClr val="65C18C"/>
                </a:solidFill>
                <a:effectLst/>
                <a:latin typeface="Noto Sans" panose="020B0502040504020204" pitchFamily="34" charset="0"/>
                <a:hlinkClick r:id="rId3"/>
              </a:rPr>
              <a:t>Editorial Board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with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ideas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subjects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editorial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articles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</a:t>
            </a:r>
          </a:p>
          <a:p>
            <a:pPr algn="l"/>
            <a:r>
              <a:rPr lang="es-CR" b="1" i="0" dirty="0" err="1">
                <a:effectLst/>
                <a:latin typeface="Noto Sans" panose="020B0502040504020204" pitchFamily="34" charset="0"/>
              </a:rPr>
              <a:t>Special</a:t>
            </a:r>
            <a:r>
              <a:rPr lang="es-CR" b="1" i="0" dirty="0">
                <a:effectLst/>
                <a:latin typeface="Noto Sans" panose="020B0502040504020204" pitchFamily="34" charset="0"/>
              </a:rPr>
              <a:t> Issues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 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include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specific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criteria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inclusion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of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different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article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types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,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consult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main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page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any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open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Special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Issue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for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 </a:t>
            </a:r>
            <a:r>
              <a:rPr lang="es-CR" b="0" i="0" dirty="0" err="1">
                <a:effectLst/>
                <a:latin typeface="Noto Sans" panose="020B0502040504020204" pitchFamily="34" charset="0"/>
              </a:rPr>
              <a:t>details</a:t>
            </a:r>
            <a:r>
              <a:rPr lang="es-CR" b="0" i="0" dirty="0">
                <a:effectLst/>
                <a:latin typeface="Noto Sans" panose="020B0502040504020204" pitchFamily="34" charset="0"/>
              </a:rPr>
              <a:t>.</a:t>
            </a:r>
          </a:p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F5C3D-30B2-FE4D-8FD8-82B32C21B6C4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9357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F5C3D-30B2-FE4D-8FD8-82B32C21B6C4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8285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ismica.library.mcgill.ca/author-guidelines" TargetMode="External"/><Relationship Id="rId4" Type="http://schemas.openxmlformats.org/officeDocument/2006/relationships/hyperlink" Target="http://seismica.org/?fbclid=IwAR3RQQunMbEbF3tAls-ENVRge1F0s7dCQeiGOg7gPJy9iY8mAcNg2PFutx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6" y="2958857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Our mission is to publish original, novel, peer-reviewed research in the fields of seismology, earthquakes, and related disciplines.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the first articles published in late October 2022, and more in press,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Seismica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is becoming a free and open venue for the seismological community to publish results from the entire spectrum of seismological research and applications.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Seismicia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is a truly global publication, with authorship and editors from across disciplines and continents.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1E2C37-FDC3-0294-6A3C-C895A01DA57A}"/>
              </a:ext>
            </a:extLst>
          </p:cNvPr>
          <p:cNvSpPr txBox="1"/>
          <p:nvPr/>
        </p:nvSpPr>
        <p:spPr>
          <a:xfrm>
            <a:off x="2469896" y="-48970"/>
            <a:ext cx="7267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Seismica</a:t>
            </a:r>
            <a:r>
              <a:rPr lang="es-C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es-C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s-C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-led </a:t>
            </a:r>
            <a:r>
              <a:rPr lang="es-C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diamond</a:t>
            </a:r>
            <a:r>
              <a:rPr lang="es-C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es-C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es-C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C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es-C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C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s-C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C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seismology</a:t>
            </a:r>
            <a:r>
              <a:rPr lang="es-C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endParaRPr lang="en-AT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Marino Protti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Gareth Funning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Tiegan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Hobbs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Christie Rowe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Catherine Rychert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Danielle Sumy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T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Observatorio Vulcanológico y Sismológico de Costa Rica, Universidad Nacional (OVSICORI-UNA), Costa Rica, (2)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T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California, Riverside, USA, (3)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T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Survey of Canada, Canada, (4)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T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McGill University, Canada, (5)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T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Woods Hole Oceanographic Institution, USA, (6)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T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Incorporated Research Institutions for Seismology (IRIS), USA.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A901DDB-D008-6088-9535-6A4942895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1433" y="258038"/>
            <a:ext cx="2197100" cy="10541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D22913E-52AD-6E65-673B-79A8C46AB8F1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P5.4-824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78D71D-5131-66FC-AF57-02BF43EE4F88}"/>
              </a:ext>
            </a:extLst>
          </p:cNvPr>
          <p:cNvSpPr txBox="1"/>
          <p:nvPr/>
        </p:nvSpPr>
        <p:spPr>
          <a:xfrm>
            <a:off x="178626" y="2958857"/>
            <a:ext cx="20867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Seismica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is a community-driven, diamond open-access journal, meaning articles are free to publish and free to read, without a subscription. Authors retain full copyright. Equity, diversity, and inclusion are central to the goals, policies, and procedures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Seismica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CR" dirty="0"/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P5.4-824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49BDD-BEDB-B359-F50E-4D834A7A5540}"/>
              </a:ext>
            </a:extLst>
          </p:cNvPr>
          <p:cNvSpPr txBox="1"/>
          <p:nvPr/>
        </p:nvSpPr>
        <p:spPr>
          <a:xfrm>
            <a:off x="1229096" y="1888718"/>
            <a:ext cx="8585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Seismica</a:t>
            </a:r>
            <a:r>
              <a:rPr lang="en-US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publishes original, novel peer-reviewed research in the fields of seismology, earthquake science, and related disciplines.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Seismica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a community-driven, diamond open-access journal. Articles are free to publish and free to read, without a subscription. And authors retain full copyright.</a:t>
            </a:r>
            <a:endParaRPr lang="en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7F5A2-345D-2DE5-57A4-25BB67B847F5}"/>
              </a:ext>
            </a:extLst>
          </p:cNvPr>
          <p:cNvSpPr txBox="1"/>
          <p:nvPr/>
        </p:nvSpPr>
        <p:spPr>
          <a:xfrm>
            <a:off x="1229096" y="1413164"/>
            <a:ext cx="212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Noto Sans" panose="020B0502040504020204" pitchFamily="34" charset="0"/>
              </a:rPr>
              <a:t>Mission &amp; Values</a:t>
            </a:r>
          </a:p>
          <a:p>
            <a:endParaRPr lang="en-CR" dirty="0"/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B448AD44-1847-5DEF-84AF-45D06A87E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1433" y="258038"/>
            <a:ext cx="2197100" cy="10541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141B3D9-7178-1DA8-9C61-1BE9715D0D91}"/>
              </a:ext>
            </a:extLst>
          </p:cNvPr>
          <p:cNvSpPr txBox="1"/>
          <p:nvPr/>
        </p:nvSpPr>
        <p:spPr>
          <a:xfrm>
            <a:off x="1229096" y="3868882"/>
            <a:ext cx="486543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Seismica</a:t>
            </a:r>
            <a:r>
              <a:rPr lang="es-C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publishes</a:t>
            </a:r>
            <a:r>
              <a:rPr lang="es-C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s-C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es-C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C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manuscripts</a:t>
            </a:r>
            <a:r>
              <a:rPr lang="es-C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CR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s-CR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endParaRPr lang="es-CR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es-CR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CR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s-CR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endParaRPr lang="es-C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R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</a:t>
            </a: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CR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failed</a:t>
            </a: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C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es-CR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C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Data-</a:t>
            </a:r>
            <a:r>
              <a:rPr lang="es-CR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C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  <a:r>
              <a:rPr lang="es-CR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es-CR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R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endParaRPr lang="es-CR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R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es-CR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Issues</a:t>
            </a:r>
            <a:r>
              <a:rPr lang="es-CR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s-CR" dirty="0"/>
            </a:br>
            <a:endParaRPr lang="es-CR" dirty="0"/>
          </a:p>
          <a:p>
            <a:br>
              <a:rPr lang="es-CR" dirty="0"/>
            </a:br>
            <a:endParaRPr lang="es-CR" dirty="0"/>
          </a:p>
          <a:p>
            <a:br>
              <a:rPr lang="es-CR" dirty="0"/>
            </a:br>
            <a:endParaRPr lang="es-CR" dirty="0"/>
          </a:p>
          <a:p>
            <a:endParaRPr lang="es-CR" dirty="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A7D09FF9-A382-5147-E2FA-C553E19FC55B}"/>
              </a:ext>
            </a:extLst>
          </p:cNvPr>
          <p:cNvSpPr txBox="1"/>
          <p:nvPr/>
        </p:nvSpPr>
        <p:spPr>
          <a:xfrm>
            <a:off x="1172991" y="3317174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Noto Sans" panose="020B0502040504020204" pitchFamily="34" charset="0"/>
              </a:rPr>
              <a:t>Publication types</a:t>
            </a:r>
          </a:p>
          <a:p>
            <a:endParaRPr lang="en-CR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10">
            <a:extLst>
              <a:ext uri="{FF2B5EF4-FFF2-40B4-BE49-F238E27FC236}">
                <a16:creationId xmlns:a16="http://schemas.microsoft.com/office/drawing/2014/main" id="{C9F61BB1-E4CA-7D90-5288-CC2BDA95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1433" y="258038"/>
            <a:ext cx="2197100" cy="1054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endParaRPr lang="en-AT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P5.4-824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984A3-008F-19E1-222D-B9BBD4461CD3}"/>
              </a:ext>
            </a:extLst>
          </p:cNvPr>
          <p:cNvSpPr txBox="1"/>
          <p:nvPr/>
        </p:nvSpPr>
        <p:spPr>
          <a:xfrm>
            <a:off x="100941" y="1630039"/>
            <a:ext cx="1078873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Seismica's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scope includes a wide range of topics in seismological and earthquake sciences. </a:t>
            </a:r>
          </a:p>
          <a:p>
            <a:pPr algn="l"/>
            <a:endParaRPr lang="en-US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Fault-slip and earthquake source phenomena</a:t>
            </a:r>
          </a:p>
          <a:p>
            <a:pPr algn="l"/>
            <a:endParaRPr lang="en-US" sz="1600" b="1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Earthquake records</a:t>
            </a:r>
          </a:p>
          <a:p>
            <a:pPr algn="l"/>
            <a:endParaRPr lang="en-US" sz="1600" b="1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Theoretical and computational seismology</a:t>
            </a:r>
          </a:p>
          <a:p>
            <a:pPr algn="l"/>
            <a:endParaRPr lang="en-US" sz="1600" b="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Beyond Earth-tectonic applications</a:t>
            </a:r>
          </a:p>
          <a:p>
            <a:pPr algn="l"/>
            <a:endParaRPr lang="en-US" sz="1600" b="1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Techniques and instrumentation</a:t>
            </a:r>
          </a:p>
          <a:p>
            <a:pPr algn="l"/>
            <a:endParaRPr lang="en-US" sz="1600" b="1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Earthquake engineering and engineering seismology</a:t>
            </a:r>
          </a:p>
          <a:p>
            <a:pPr algn="l"/>
            <a:endParaRPr lang="en-US" sz="1600" b="1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Community engagement, communication and outreach</a:t>
            </a:r>
          </a:p>
          <a:p>
            <a:pPr algn="l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Seismica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recognizes that such a discipline-based classification might not be the best way to represent the full breadth of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Seismica's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scientific scope, this broad list does provide an initial framework for potential authors to ascertain whether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Seismica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might be a suitable venue for publishing their work. </a:t>
            </a:r>
          </a:p>
          <a:p>
            <a:pPr algn="l"/>
            <a:endParaRPr lang="en-US" sz="1000" b="0" i="0" dirty="0">
              <a:effectLst/>
              <a:latin typeface="Noto Sans" panose="020B0502040504020204" pitchFamily="34" charset="0"/>
            </a:endParaRPr>
          </a:p>
          <a:p>
            <a:endParaRPr lang="en-CR" dirty="0"/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0">
            <a:extLst>
              <a:ext uri="{FF2B5EF4-FFF2-40B4-BE49-F238E27FC236}">
                <a16:creationId xmlns:a16="http://schemas.microsoft.com/office/drawing/2014/main" id="{558DFA66-F2F4-CDAE-242C-330C4069B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1433" y="258038"/>
            <a:ext cx="2197100" cy="1054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Team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P5.4-824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Un periódico con texto e imágenes&#10;&#10;Descripción generada automáticamente">
            <a:extLst>
              <a:ext uri="{FF2B5EF4-FFF2-40B4-BE49-F238E27FC236}">
                <a16:creationId xmlns:a16="http://schemas.microsoft.com/office/drawing/2014/main" id="{D8C90229-58E1-C03E-ECCD-88726F26A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07" y="1187532"/>
            <a:ext cx="3521969" cy="5670468"/>
          </a:xfrm>
          <a:prstGeom prst="rect">
            <a:avLst/>
          </a:prstGeom>
        </p:spPr>
      </p:pic>
      <p:pic>
        <p:nvPicPr>
          <p:cNvPr id="9" name="Imagen 8" descr="Imagen de la pantalla de un celular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6AD4EBDE-3415-575F-0B0A-FE5A7D197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6578" y="1187532"/>
            <a:ext cx="3578973" cy="4265534"/>
          </a:xfrm>
          <a:prstGeom prst="rect">
            <a:avLst/>
          </a:prstGeom>
        </p:spPr>
      </p:pic>
      <p:pic>
        <p:nvPicPr>
          <p:cNvPr id="11" name="Imagen 10" descr="Imagen de la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DEEEE38E-AD62-5267-87F5-2202DC9E39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7103" y="1263618"/>
            <a:ext cx="3125818" cy="5121682"/>
          </a:xfrm>
          <a:prstGeom prst="rect">
            <a:avLst/>
          </a:prstGeom>
        </p:spPr>
      </p:pic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C2249705-FAAC-4C42-CA7A-26DE0192E63C}"/>
              </a:ext>
            </a:extLst>
          </p:cNvPr>
          <p:cNvSpPr/>
          <p:nvPr/>
        </p:nvSpPr>
        <p:spPr>
          <a:xfrm>
            <a:off x="12116" y="1062841"/>
            <a:ext cx="3609661" cy="5795159"/>
          </a:xfrm>
          <a:prstGeom prst="roundRect">
            <a:avLst/>
          </a:prstGeom>
          <a:solidFill>
            <a:srgbClr val="FF0000">
              <a:alpha val="2977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8ED585E6-043B-D0A2-B97C-40F7F15E82D1}"/>
              </a:ext>
            </a:extLst>
          </p:cNvPr>
          <p:cNvSpPr/>
          <p:nvPr/>
        </p:nvSpPr>
        <p:spPr>
          <a:xfrm>
            <a:off x="3621777" y="1092529"/>
            <a:ext cx="3609661" cy="5795159"/>
          </a:xfrm>
          <a:prstGeom prst="roundRect">
            <a:avLst/>
          </a:prstGeom>
          <a:solidFill>
            <a:srgbClr val="FFC000">
              <a:alpha val="298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AA007530-2D10-E329-8E5A-E31E8D8BF0B8}"/>
              </a:ext>
            </a:extLst>
          </p:cNvPr>
          <p:cNvSpPr/>
          <p:nvPr/>
        </p:nvSpPr>
        <p:spPr>
          <a:xfrm>
            <a:off x="7231438" y="1092528"/>
            <a:ext cx="3609661" cy="5795159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>
            <a:extLst>
              <a:ext uri="{FF2B5EF4-FFF2-40B4-BE49-F238E27FC236}">
                <a16:creationId xmlns:a16="http://schemas.microsoft.com/office/drawing/2014/main" id="{80645DDC-1011-8863-7938-112062161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1433" y="258038"/>
            <a:ext cx="2197100" cy="1054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P5.4-824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&#9;&#9;&#9;&#9;&#9;View Vol. 2 No. 3: Special Issue: 2023 Türkiye/Syria earthquakes&#10;&#9;&#9;&#9;&#9;">
            <a:extLst>
              <a:ext uri="{FF2B5EF4-FFF2-40B4-BE49-F238E27FC236}">
                <a16:creationId xmlns:a16="http://schemas.microsoft.com/office/drawing/2014/main" id="{0BF3B2A8-76C3-2E58-D268-982179577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062" y="2072610"/>
            <a:ext cx="3091455" cy="437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#9;&#9;&#9;&#9;&#9;View Vol. 2 No. 1 (2023)&#10;&#9;&#9;&#9;&#9;">
            <a:extLst>
              <a:ext uri="{FF2B5EF4-FFF2-40B4-BE49-F238E27FC236}">
                <a16:creationId xmlns:a16="http://schemas.microsoft.com/office/drawing/2014/main" id="{C0BE8E25-6B13-45F4-1975-3EA40AF17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82" y="2081209"/>
            <a:ext cx="3091455" cy="43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#9;&#9;&#9;&#9;&#9;View Vol. 1 No. 1 (2022)&#10;&#9;&#9;&#9;&#9;">
            <a:extLst>
              <a:ext uri="{FF2B5EF4-FFF2-40B4-BE49-F238E27FC236}">
                <a16:creationId xmlns:a16="http://schemas.microsoft.com/office/drawing/2014/main" id="{432C36AB-E965-9BD4-6E6F-BA40F386E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2" y="2081209"/>
            <a:ext cx="3091455" cy="437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>
            <a:extLst>
              <a:ext uri="{FF2B5EF4-FFF2-40B4-BE49-F238E27FC236}">
                <a16:creationId xmlns:a16="http://schemas.microsoft.com/office/drawing/2014/main" id="{F1ADC574-85E3-4C72-1C81-848D1A4AF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1433" y="258038"/>
            <a:ext cx="2197100" cy="1054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P5.4-824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55BA51-DA86-5EAC-9552-14E04D5276F7}"/>
              </a:ext>
            </a:extLst>
          </p:cNvPr>
          <p:cNvSpPr txBox="1"/>
          <p:nvPr/>
        </p:nvSpPr>
        <p:spPr>
          <a:xfrm>
            <a:off x="385948" y="1701160"/>
            <a:ext cx="90193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505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Seismica</a:t>
            </a:r>
            <a:r>
              <a:rPr lang="en-US" sz="1800" dirty="0">
                <a:solidFill>
                  <a:srgbClr val="0505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run by a global community of volunteers.</a:t>
            </a:r>
          </a:p>
          <a:p>
            <a:endParaRPr lang="en-US" sz="1800" dirty="0">
              <a:solidFill>
                <a:srgbClr val="05050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solidFill>
                  <a:srgbClr val="0505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Seismicia</a:t>
            </a:r>
            <a:r>
              <a:rPr lang="en-US" sz="1800" dirty="0">
                <a:solidFill>
                  <a:srgbClr val="0505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505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endeavours</a:t>
            </a:r>
            <a:r>
              <a:rPr lang="en-US" sz="1800" dirty="0">
                <a:solidFill>
                  <a:srgbClr val="0505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become a truly global publication, with authorship from across disciplines and continents. </a:t>
            </a:r>
          </a:p>
          <a:p>
            <a:endParaRPr lang="en-US" dirty="0">
              <a:solidFill>
                <a:srgbClr val="05050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solidFill>
                  <a:srgbClr val="0505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Seismica</a:t>
            </a:r>
            <a:r>
              <a:rPr lang="en-US" sz="1800" dirty="0">
                <a:solidFill>
                  <a:srgbClr val="0505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also publishes fast reports on recent seismic events, new techniques and algorithms for seismic data processing, among others. </a:t>
            </a:r>
          </a:p>
          <a:p>
            <a:endParaRPr lang="en-US" dirty="0">
              <a:solidFill>
                <a:srgbClr val="05050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505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SEISMICA is, therefore, an accessible option to publish seismic results presented at the CTBT Science and Technology Conference 2023.</a:t>
            </a:r>
          </a:p>
          <a:p>
            <a:endParaRPr lang="en-US" dirty="0">
              <a:solidFill>
                <a:srgbClr val="05050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505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</a:t>
            </a:r>
            <a:r>
              <a:rPr lang="en-US" sz="1800" u="sng" dirty="0">
                <a:solidFill>
                  <a:srgbClr val="0000FF"/>
                </a:solidFill>
                <a:effectLst/>
                <a:latin typeface="inherit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seismica.org</a:t>
            </a:r>
            <a:r>
              <a:rPr lang="en-US" sz="1800" dirty="0">
                <a:solidFill>
                  <a:srgbClr val="0505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join our mailing list and reviewer database.</a:t>
            </a:r>
          </a:p>
          <a:p>
            <a:endParaRPr lang="en-US" sz="1800" dirty="0">
              <a:solidFill>
                <a:srgbClr val="05050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Author Guidelines for step-by-step instructions are available at: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https://seismica.library.mcgill.ca/author-guidelines</a:t>
            </a:r>
            <a:endParaRPr lang="es-C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505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5650</TotalTime>
  <Words>1692</Words>
  <Application>Microsoft Macintosh PowerPoint</Application>
  <PresentationFormat>Panorámica</PresentationFormat>
  <Paragraphs>81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inherit</vt:lpstr>
      <vt:lpstr>Noto Sans</vt:lpstr>
      <vt:lpstr>Custom Design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JORGE PROTTI QUESADA</cp:lastModifiedBy>
  <cp:revision>40</cp:revision>
  <dcterms:created xsi:type="dcterms:W3CDTF">2023-04-18T13:25:54Z</dcterms:created>
  <dcterms:modified xsi:type="dcterms:W3CDTF">2023-06-11T01:09:53Z</dcterms:modified>
</cp:coreProperties>
</file>