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Template" id="{D3474E28-4AA6-E748-B496-81F08868819A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30"/>
    <p:restoredTop sz="94641"/>
  </p:normalViewPr>
  <p:slideViewPr>
    <p:cSldViewPr snapToGrid="0">
      <p:cViewPr varScale="1">
        <p:scale>
          <a:sx n="212" d="100"/>
          <a:sy n="212" d="100"/>
        </p:scale>
        <p:origin x="20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6/11/23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‹Nº›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6/11/23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‹Nº›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6/11/23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‹Nº›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6/11/23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‹Nº›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6/11/23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‹Nº›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6/11/23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‹Nº›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6/11/23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‹Nº›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6/11/23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‹Nº›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6/11/23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‹Nº›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6/11/23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‹Nº›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6/11/23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‹Nº›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423B4A-9E1C-7EE6-E517-84DB7876326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744200" y="234950"/>
            <a:ext cx="1229360" cy="572043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CB8FB5A9-D095-10B6-ECB1-1AFF222B0DB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818813" y="806450"/>
            <a:ext cx="1079500" cy="250825"/>
            <a:chOff x="6815" y="508"/>
            <a:chExt cx="680" cy="158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0DD4725B-D409-8E89-1D7D-4758483EB3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815" y="508"/>
              <a:ext cx="680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1F6CFC0-660C-9E31-FA74-55E6BB70F4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2" y="513"/>
              <a:ext cx="669" cy="149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BEA4DB1-6F10-0277-07CB-62EEA74BBF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15" y="506"/>
              <a:ext cx="683" cy="163"/>
            </a:xfrm>
            <a:custGeom>
              <a:avLst/>
              <a:gdLst>
                <a:gd name="T0" fmla="*/ 1786 w 1889"/>
                <a:gd name="T1" fmla="*/ 0 h 435"/>
                <a:gd name="T2" fmla="*/ 1786 w 1889"/>
                <a:gd name="T3" fmla="*/ 0 h 435"/>
                <a:gd name="T4" fmla="*/ 103 w 1889"/>
                <a:gd name="T5" fmla="*/ 0 h 435"/>
                <a:gd name="T6" fmla="*/ 0 w 1889"/>
                <a:gd name="T7" fmla="*/ 102 h 435"/>
                <a:gd name="T8" fmla="*/ 0 w 1889"/>
                <a:gd name="T9" fmla="*/ 332 h 435"/>
                <a:gd name="T10" fmla="*/ 103 w 1889"/>
                <a:gd name="T11" fmla="*/ 435 h 435"/>
                <a:gd name="T12" fmla="*/ 1786 w 1889"/>
                <a:gd name="T13" fmla="*/ 435 h 435"/>
                <a:gd name="T14" fmla="*/ 1889 w 1889"/>
                <a:gd name="T15" fmla="*/ 332 h 435"/>
                <a:gd name="T16" fmla="*/ 1889 w 1889"/>
                <a:gd name="T17" fmla="*/ 102 h 435"/>
                <a:gd name="T18" fmla="*/ 1786 w 1889"/>
                <a:gd name="T19" fmla="*/ 0 h 435"/>
                <a:gd name="T20" fmla="*/ 1786 w 1889"/>
                <a:gd name="T21" fmla="*/ 39 h 435"/>
                <a:gd name="T22" fmla="*/ 1786 w 1889"/>
                <a:gd name="T23" fmla="*/ 39 h 435"/>
                <a:gd name="T24" fmla="*/ 1849 w 1889"/>
                <a:gd name="T25" fmla="*/ 102 h 435"/>
                <a:gd name="T26" fmla="*/ 1849 w 1889"/>
                <a:gd name="T27" fmla="*/ 332 h 435"/>
                <a:gd name="T28" fmla="*/ 1786 w 1889"/>
                <a:gd name="T29" fmla="*/ 395 h 435"/>
                <a:gd name="T30" fmla="*/ 103 w 1889"/>
                <a:gd name="T31" fmla="*/ 395 h 435"/>
                <a:gd name="T32" fmla="*/ 39 w 1889"/>
                <a:gd name="T33" fmla="*/ 332 h 435"/>
                <a:gd name="T34" fmla="*/ 39 w 1889"/>
                <a:gd name="T35" fmla="*/ 102 h 435"/>
                <a:gd name="T36" fmla="*/ 103 w 1889"/>
                <a:gd name="T37" fmla="*/ 39 h 435"/>
                <a:gd name="T38" fmla="*/ 1786 w 1889"/>
                <a:gd name="T39" fmla="*/ 3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5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5"/>
                    <a:pt x="0" y="102"/>
                  </a:cubicBezTo>
                  <a:lnTo>
                    <a:pt x="0" y="332"/>
                  </a:lnTo>
                  <a:cubicBezTo>
                    <a:pt x="0" y="389"/>
                    <a:pt x="46" y="435"/>
                    <a:pt x="103" y="435"/>
                  </a:cubicBezTo>
                  <a:lnTo>
                    <a:pt x="1786" y="435"/>
                  </a:lnTo>
                  <a:cubicBezTo>
                    <a:pt x="1843" y="435"/>
                    <a:pt x="1889" y="389"/>
                    <a:pt x="1889" y="332"/>
                  </a:cubicBezTo>
                  <a:lnTo>
                    <a:pt x="1889" y="102"/>
                  </a:lnTo>
                  <a:cubicBezTo>
                    <a:pt x="1889" y="45"/>
                    <a:pt x="1843" y="0"/>
                    <a:pt x="1786" y="0"/>
                  </a:cubicBezTo>
                  <a:close/>
                  <a:moveTo>
                    <a:pt x="1786" y="39"/>
                  </a:moveTo>
                  <a:lnTo>
                    <a:pt x="1786" y="39"/>
                  </a:lnTo>
                  <a:cubicBezTo>
                    <a:pt x="1821" y="39"/>
                    <a:pt x="1849" y="67"/>
                    <a:pt x="1849" y="102"/>
                  </a:cubicBezTo>
                  <a:lnTo>
                    <a:pt x="1849" y="332"/>
                  </a:lnTo>
                  <a:cubicBezTo>
                    <a:pt x="1849" y="367"/>
                    <a:pt x="1821" y="395"/>
                    <a:pt x="1786" y="395"/>
                  </a:cubicBezTo>
                  <a:lnTo>
                    <a:pt x="103" y="395"/>
                  </a:lnTo>
                  <a:cubicBezTo>
                    <a:pt x="68" y="395"/>
                    <a:pt x="39" y="367"/>
                    <a:pt x="39" y="332"/>
                  </a:cubicBezTo>
                  <a:lnTo>
                    <a:pt x="39" y="102"/>
                  </a:lnTo>
                  <a:cubicBezTo>
                    <a:pt x="39" y="67"/>
                    <a:pt x="68" y="39"/>
                    <a:pt x="103" y="39"/>
                  </a:cubicBezTo>
                  <a:lnTo>
                    <a:pt x="1786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51AB4DC-58D5-C4A4-6BF9-8102961E9BDB}"/>
              </a:ext>
            </a:extLst>
          </p:cNvPr>
          <p:cNvSpPr txBox="1">
            <a:spLocks/>
          </p:cNvSpPr>
          <p:nvPr/>
        </p:nvSpPr>
        <p:spPr>
          <a:xfrm>
            <a:off x="10841064" y="825623"/>
            <a:ext cx="1069383" cy="24435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P5.4-824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76C91B-333D-CF33-4FE9-81CDD42E9314}"/>
              </a:ext>
            </a:extLst>
          </p:cNvPr>
          <p:cNvSpPr txBox="1"/>
          <p:nvPr/>
        </p:nvSpPr>
        <p:spPr>
          <a:xfrm>
            <a:off x="1929740" y="26169"/>
            <a:ext cx="884711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Seismica</a:t>
            </a:r>
            <a:r>
              <a:rPr lang="es-CR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 </a:t>
            </a:r>
            <a:r>
              <a:rPr lang="es-CR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</a:t>
            </a:r>
            <a:r>
              <a:rPr lang="es-CR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-led </a:t>
            </a:r>
            <a:r>
              <a:rPr lang="es-CR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diamond</a:t>
            </a:r>
            <a:r>
              <a:rPr lang="es-CR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open </a:t>
            </a:r>
            <a:r>
              <a:rPr lang="es-CR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</a:t>
            </a:r>
            <a:r>
              <a:rPr lang="es-CR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s-CR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journal</a:t>
            </a:r>
            <a:r>
              <a:rPr lang="es-CR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s-CR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CR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R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  <a:r>
              <a:rPr lang="es-CR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R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CR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R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seismology</a:t>
            </a:r>
            <a:r>
              <a:rPr lang="es-CR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R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worldwide</a:t>
            </a:r>
            <a:endParaRPr lang="en-AT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Marino </a:t>
            </a:r>
            <a:r>
              <a:rPr lang="es-CR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Protti</a:t>
            </a:r>
            <a:r>
              <a:rPr lang="es-C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Gareth </a:t>
            </a:r>
            <a:r>
              <a:rPr lang="es-CR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Funning</a:t>
            </a:r>
            <a:r>
              <a:rPr lang="es-C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R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Tiegan</a:t>
            </a:r>
            <a:r>
              <a:rPr lang="es-C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Hobbs, Christie Rowe, Catherine </a:t>
            </a:r>
            <a:r>
              <a:rPr lang="es-CR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Rychert</a:t>
            </a:r>
            <a:r>
              <a:rPr lang="es-C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Danielle </a:t>
            </a:r>
            <a:r>
              <a:rPr lang="es-CR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Sumy</a:t>
            </a:r>
            <a:r>
              <a:rPr lang="es-C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es-C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AT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Affiliation </a:t>
            </a:r>
            <a:r>
              <a:rPr lang="en-A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Organization / Company / Institute [if any / Font: Arial Size</a:t>
            </a:r>
            <a:r>
              <a:rPr lang="en-AT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14]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EB5A79-D326-9951-25A8-ECB871814E1A}"/>
              </a:ext>
            </a:extLst>
          </p:cNvPr>
          <p:cNvSpPr txBox="1"/>
          <p:nvPr/>
        </p:nvSpPr>
        <p:spPr>
          <a:xfrm>
            <a:off x="356056" y="1498919"/>
            <a:ext cx="418445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Seismica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is a community-driven, diamond open-access journal, meaning articles are free to publish and free to read, without a subscription. Authors retain full copyright. Equity, diversity, and inclusion are central to the goals, policies, and procedures of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Seismica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AF0336C-CED6-5FC5-6C4D-5B6C88FCB5F3}"/>
              </a:ext>
            </a:extLst>
          </p:cNvPr>
          <p:cNvSpPr txBox="1"/>
          <p:nvPr/>
        </p:nvSpPr>
        <p:spPr>
          <a:xfrm>
            <a:off x="664777" y="4604207"/>
            <a:ext cx="399716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Seismicia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is a truly global publication, with authorship and editors from across disciplines and continents.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4A8370B-0A9D-AB46-E6AE-111CBCF321F6}"/>
              </a:ext>
            </a:extLst>
          </p:cNvPr>
          <p:cNvSpPr txBox="1"/>
          <p:nvPr/>
        </p:nvSpPr>
        <p:spPr>
          <a:xfrm>
            <a:off x="5406194" y="2675454"/>
            <a:ext cx="51128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Seismica</a:t>
            </a:r>
            <a:r>
              <a:rPr lang="es-CR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R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publishes</a:t>
            </a:r>
            <a:r>
              <a:rPr lang="es-CR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R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four</a:t>
            </a:r>
            <a:r>
              <a:rPr lang="es-CR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R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types</a:t>
            </a:r>
            <a:r>
              <a:rPr lang="es-CR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R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CR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R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manuscripts</a:t>
            </a:r>
            <a:r>
              <a:rPr lang="es-CR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s-CR" b="1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R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es-CR" b="1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R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articles</a:t>
            </a:r>
            <a:endParaRPr lang="es-CR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R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Fast</a:t>
            </a:r>
            <a:r>
              <a:rPr lang="es-CR" b="1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R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Reports</a:t>
            </a:r>
            <a:r>
              <a:rPr lang="es-CR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s-CR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Reports</a:t>
            </a:r>
            <a:r>
              <a:rPr lang="es-CR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endParaRPr lang="es-CR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CR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Null</a:t>
            </a:r>
            <a:r>
              <a:rPr lang="es-CR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R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es-CR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s-CR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failed</a:t>
            </a:r>
            <a:r>
              <a:rPr lang="es-CR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R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experiments</a:t>
            </a:r>
            <a:r>
              <a:rPr lang="es-CR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s-CR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CR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Software </a:t>
            </a:r>
            <a:r>
              <a:rPr lang="es-CR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Reports</a:t>
            </a:r>
            <a:r>
              <a:rPr lang="es-CR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s-CR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CR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Data-</a:t>
            </a:r>
            <a:r>
              <a:rPr lang="es-CR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es-CR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R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Reports</a:t>
            </a:r>
            <a:r>
              <a:rPr lang="es-CR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s-CR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R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Opinion</a:t>
            </a:r>
            <a:r>
              <a:rPr lang="es-CR" b="1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R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articles</a:t>
            </a:r>
            <a:r>
              <a:rPr lang="es-CR" b="1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CR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reviews</a:t>
            </a:r>
            <a:endParaRPr lang="es-CR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R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CR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Special</a:t>
            </a:r>
            <a:r>
              <a:rPr lang="es-CR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Issues</a:t>
            </a:r>
            <a:r>
              <a:rPr lang="es-CR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br>
              <a:rPr lang="es-CR" dirty="0"/>
            </a:br>
            <a:endParaRPr lang="es-CR" dirty="0"/>
          </a:p>
          <a:p>
            <a:br>
              <a:rPr lang="es-CR" dirty="0"/>
            </a:br>
            <a:endParaRPr lang="es-CR" dirty="0"/>
          </a:p>
          <a:p>
            <a:br>
              <a:rPr lang="es-CR" dirty="0"/>
            </a:br>
            <a:endParaRPr lang="es-CR" dirty="0"/>
          </a:p>
          <a:p>
            <a:endParaRPr lang="es-CR" dirty="0"/>
          </a:p>
        </p:txBody>
      </p:sp>
      <p:pic>
        <p:nvPicPr>
          <p:cNvPr id="12" name="Picture 2" descr="&#9;&#9;&#9;&#9;&#9;View Vol. 2 No. 3: Special Issue: 2023 Türkiye/Syria earthquakes&#10;&#9;&#9;&#9;&#9;">
            <a:extLst>
              <a:ext uri="{FF2B5EF4-FFF2-40B4-BE49-F238E27FC236}">
                <a16:creationId xmlns:a16="http://schemas.microsoft.com/office/drawing/2014/main" id="{E00C4FF5-6E80-5931-6333-92FACE659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1615" y="4996392"/>
            <a:ext cx="1314329" cy="186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&#9;&#9;&#9;&#9;&#9;View Vol. 2 No. 1 (2023)&#10;&#9;&#9;&#9;&#9;">
            <a:extLst>
              <a:ext uri="{FF2B5EF4-FFF2-40B4-BE49-F238E27FC236}">
                <a16:creationId xmlns:a16="http://schemas.microsoft.com/office/drawing/2014/main" id="{9E7B193E-F82D-48DD-4CEB-39C9C6D21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9030" y="3076004"/>
            <a:ext cx="1316914" cy="186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&#9;&#9;&#9;&#9;&#9;View Vol. 1 No. 1 (2022)&#10;&#9;&#9;&#9;&#9;">
            <a:extLst>
              <a:ext uri="{FF2B5EF4-FFF2-40B4-BE49-F238E27FC236}">
                <a16:creationId xmlns:a16="http://schemas.microsoft.com/office/drawing/2014/main" id="{430D2D2A-B969-D2BF-4595-AF8217E7E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2650" y="1128756"/>
            <a:ext cx="1333294" cy="188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ángulo redondeado 14">
            <a:extLst>
              <a:ext uri="{FF2B5EF4-FFF2-40B4-BE49-F238E27FC236}">
                <a16:creationId xmlns:a16="http://schemas.microsoft.com/office/drawing/2014/main" id="{F890FA08-45B4-5D70-F5D1-4344CCF2589F}"/>
              </a:ext>
            </a:extLst>
          </p:cNvPr>
          <p:cNvSpPr/>
          <p:nvPr/>
        </p:nvSpPr>
        <p:spPr>
          <a:xfrm>
            <a:off x="356056" y="1425742"/>
            <a:ext cx="4305888" cy="2352174"/>
          </a:xfrm>
          <a:prstGeom prst="roundRect">
            <a:avLst/>
          </a:prstGeom>
          <a:solidFill>
            <a:schemeClr val="accent2">
              <a:alpha val="37004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42F6506B-97C4-32D4-39E1-EEE1F6A08AE4}"/>
              </a:ext>
            </a:extLst>
          </p:cNvPr>
          <p:cNvSpPr/>
          <p:nvPr/>
        </p:nvSpPr>
        <p:spPr>
          <a:xfrm>
            <a:off x="336730" y="4349993"/>
            <a:ext cx="4540512" cy="1431758"/>
          </a:xfrm>
          <a:prstGeom prst="ellipse">
            <a:avLst/>
          </a:prstGeom>
          <a:gradFill flip="none" rotWithShape="1">
            <a:gsLst>
              <a:gs pos="34000">
                <a:srgbClr val="FF0000">
                  <a:alpha val="10234"/>
                </a:srgbClr>
              </a:gs>
              <a:gs pos="96000">
                <a:schemeClr val="accent1">
                  <a:lumMod val="45000"/>
                  <a:lumOff val="55000"/>
                </a:schemeClr>
              </a:gs>
              <a:gs pos="9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AD0D114C-8F3A-D075-385E-B5B686C086D2}"/>
              </a:ext>
            </a:extLst>
          </p:cNvPr>
          <p:cNvSpPr/>
          <p:nvPr/>
        </p:nvSpPr>
        <p:spPr>
          <a:xfrm>
            <a:off x="5020518" y="1246641"/>
            <a:ext cx="5358181" cy="5304553"/>
          </a:xfrm>
          <a:prstGeom prst="ellipse">
            <a:avLst/>
          </a:prstGeom>
          <a:gradFill flip="none" rotWithShape="1">
            <a:gsLst>
              <a:gs pos="35000">
                <a:schemeClr val="accent4">
                  <a:lumMod val="40000"/>
                  <a:lumOff val="60000"/>
                  <a:alpha val="26031"/>
                </a:schemeClr>
              </a:gs>
              <a:gs pos="94000">
                <a:schemeClr val="accent1">
                  <a:lumMod val="45000"/>
                  <a:lumOff val="55000"/>
                </a:schemeClr>
              </a:gs>
              <a:gs pos="9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2669</TotalTime>
  <Words>149</Words>
  <Application>Microsoft Macintosh PowerPoint</Application>
  <PresentationFormat>Panorámica</PresentationFormat>
  <Paragraphs>20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JORGE PROTTI QUESADA</cp:lastModifiedBy>
  <cp:revision>22</cp:revision>
  <dcterms:created xsi:type="dcterms:W3CDTF">2023-04-18T13:25:54Z</dcterms:created>
  <dcterms:modified xsi:type="dcterms:W3CDTF">2023-06-11T20:58:19Z</dcterms:modified>
</cp:coreProperties>
</file>