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0" r:id="rId3"/>
  </p:sldMasterIdLst>
  <p:notesMasterIdLst>
    <p:notesMasterId r:id="rId6"/>
  </p:notesMasterIdLst>
  <p:handoutMasterIdLst>
    <p:handoutMasterId r:id="rId11"/>
  </p:handoutMasterIdLst>
  <p:sldIdLst>
    <p:sldId id="261" r:id="rId4"/>
    <p:sldId id="256" r:id="rId5"/>
    <p:sldId id="262" r:id="rId7"/>
    <p:sldId id="263" r:id="rId8"/>
    <p:sldId id="264" r:id="rId9"/>
    <p:sldId id="265" r:id="rId10"/>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23" d="100"/>
          <a:sy n="123"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gs" Target="tags/tag18.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p:cNvGrpSpPr>
            <a:grpSpLocks noChangeAspect="1"/>
          </p:cNvGrpSpPr>
          <p:nvPr userDrawn="1"/>
        </p:nvGrpSpPr>
        <p:grpSpPr bwMode="auto">
          <a:xfrm>
            <a:off x="11020425" y="5397498"/>
            <a:ext cx="1003300" cy="1219199"/>
            <a:chOff x="6942" y="3400"/>
            <a:chExt cx="632" cy="768"/>
          </a:xfrm>
        </p:grpSpPr>
        <p:sp>
          <p:nvSpPr>
            <p:cNvPr id="4" name="AutoShape 3"/>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7" name="Freeform 7"/>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8" name="Freeform 8"/>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5.emf"/><Relationship Id="rId8" Type="http://schemas.openxmlformats.org/officeDocument/2006/relationships/slide" Target="../slides/slide5.xml"/><Relationship Id="rId7" Type="http://schemas.openxmlformats.org/officeDocument/2006/relationships/image" Target="../media/image4.emf"/><Relationship Id="rId6" Type="http://schemas.openxmlformats.org/officeDocument/2006/relationships/slide" Target="../slides/slide4.xml"/><Relationship Id="rId5" Type="http://schemas.openxmlformats.org/officeDocument/2006/relationships/image" Target="../media/image3.emf"/><Relationship Id="rId4" Type="http://schemas.openxmlformats.org/officeDocument/2006/relationships/slide" Target="../slides/slide2.xml"/><Relationship Id="rId3" Type="http://schemas.openxmlformats.org/officeDocument/2006/relationships/image" Target="../media/image2.emf"/><Relationship Id="rId2" Type="http://schemas.openxmlformats.org/officeDocument/2006/relationships/image" Target="../media/image1.jpeg"/><Relationship Id="rId13" Type="http://schemas.openxmlformats.org/officeDocument/2006/relationships/theme" Target="../theme/theme1.xml"/><Relationship Id="rId12" Type="http://schemas.openxmlformats.org/officeDocument/2006/relationships/image" Target="../media/image7.emf"/><Relationship Id="rId11" Type="http://schemas.openxmlformats.org/officeDocument/2006/relationships/image" Target="../media/image6.emf"/><Relationship Id="rId10" Type="http://schemas.openxmlformats.org/officeDocument/2006/relationships/slide" Target="../slides/slide6.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6" Type="http://schemas.openxmlformats.org/officeDocument/2006/relationships/theme" Target="../theme/theme2.xml"/><Relationship Id="rId25" Type="http://schemas.openxmlformats.org/officeDocument/2006/relationships/image" Target="../media/image16.emf"/><Relationship Id="rId24" Type="http://schemas.openxmlformats.org/officeDocument/2006/relationships/slide" Target="../slides/slide6.xml"/><Relationship Id="rId23" Type="http://schemas.openxmlformats.org/officeDocument/2006/relationships/image" Target="../media/image15.emf"/><Relationship Id="rId22" Type="http://schemas.openxmlformats.org/officeDocument/2006/relationships/slide" Target="../slides/slide5.xml"/><Relationship Id="rId21" Type="http://schemas.openxmlformats.org/officeDocument/2006/relationships/image" Target="../media/image14.emf"/><Relationship Id="rId20" Type="http://schemas.openxmlformats.org/officeDocument/2006/relationships/slide" Target="../slides/slide4.xml"/><Relationship Id="rId2" Type="http://schemas.openxmlformats.org/officeDocument/2006/relationships/slideLayout" Target="../slideLayouts/slideLayout3.xml"/><Relationship Id="rId19" Type="http://schemas.openxmlformats.org/officeDocument/2006/relationships/image" Target="../media/image13.emf"/><Relationship Id="rId18" Type="http://schemas.openxmlformats.org/officeDocument/2006/relationships/slide" Target="../slides/slide3.xml"/><Relationship Id="rId17" Type="http://schemas.openxmlformats.org/officeDocument/2006/relationships/image" Target="../media/image12.emf"/><Relationship Id="rId16" Type="http://schemas.openxmlformats.org/officeDocument/2006/relationships/slide" Target="../slides/slide2.xml"/><Relationship Id="rId15" Type="http://schemas.openxmlformats.org/officeDocument/2006/relationships/image" Target="../media/image11.emf"/><Relationship Id="rId14" Type="http://schemas.openxmlformats.org/officeDocument/2006/relationships/image" Target="../media/image10.emf"/><Relationship Id="rId13" Type="http://schemas.openxmlformats.org/officeDocument/2006/relationships/image" Target="../media/image9.emf"/><Relationship Id="rId12" Type="http://schemas.openxmlformats.org/officeDocument/2006/relationships/image" Target="../media/image8.png"/><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stretch>
            <a:fillRect/>
          </a:stretch>
        </p:blipFill>
        <p:spPr>
          <a:xfrm>
            <a:off x="197124" y="400850"/>
            <a:ext cx="2039389" cy="1019695"/>
          </a:xfrm>
          <a:prstGeom prst="rect">
            <a:avLst/>
          </a:prstGeom>
        </p:spPr>
      </p:pic>
      <p:pic>
        <p:nvPicPr>
          <p:cNvPr id="14" name="Picture 13">
            <a:hlinkClick r:id="rId4" action="ppaction://hlinksldjump"/>
          </p:cNvPr>
          <p:cNvPicPr>
            <a:picLocks noChangeAspect="1"/>
          </p:cNvPicPr>
          <p:nvPr userDrawn="1"/>
        </p:nvPicPr>
        <p:blipFill>
          <a:blip r:embed="rId5"/>
          <a:stretch>
            <a:fillRect/>
          </a:stretch>
        </p:blipFill>
        <p:spPr>
          <a:xfrm>
            <a:off x="315118" y="1927567"/>
            <a:ext cx="1803400" cy="723900"/>
          </a:xfrm>
          <a:prstGeom prst="rect">
            <a:avLst/>
          </a:prstGeom>
        </p:spPr>
      </p:pic>
      <p:pic>
        <p:nvPicPr>
          <p:cNvPr id="17" name="Picture 16">
            <a:hlinkClick r:id="rId6" action="ppaction://hlinksldjump"/>
          </p:cNvPr>
          <p:cNvPicPr>
            <a:picLocks noChangeAspect="1"/>
          </p:cNvPicPr>
          <p:nvPr userDrawn="1"/>
        </p:nvPicPr>
        <p:blipFill>
          <a:blip r:embed="rId7"/>
          <a:stretch>
            <a:fillRect/>
          </a:stretch>
        </p:blipFill>
        <p:spPr>
          <a:xfrm>
            <a:off x="2819167" y="1927567"/>
            <a:ext cx="1803400" cy="723900"/>
          </a:xfrm>
          <a:prstGeom prst="rect">
            <a:avLst/>
          </a:prstGeom>
        </p:spPr>
      </p:pic>
      <p:pic>
        <p:nvPicPr>
          <p:cNvPr id="19" name="Picture 18">
            <a:hlinkClick r:id="rId8" action="ppaction://hlinksldjump"/>
          </p:cNvPr>
          <p:cNvPicPr>
            <a:picLocks noChangeAspect="1"/>
          </p:cNvPicPr>
          <p:nvPr userDrawn="1"/>
        </p:nvPicPr>
        <p:blipFill>
          <a:blip r:embed="rId9"/>
          <a:stretch>
            <a:fillRect/>
          </a:stretch>
        </p:blipFill>
        <p:spPr>
          <a:xfrm>
            <a:off x="7569433" y="1927567"/>
            <a:ext cx="1803400" cy="723900"/>
          </a:xfrm>
          <a:prstGeom prst="rect">
            <a:avLst/>
          </a:prstGeom>
        </p:spPr>
      </p:pic>
      <p:pic>
        <p:nvPicPr>
          <p:cNvPr id="20" name="Picture 19">
            <a:hlinkClick r:id="rId10" action="ppaction://hlinksldjump"/>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25" name="Picture 24">
            <a:hlinkClick r:id="" action="ppaction://hlinkshowjump?jump=nextslide"/>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p:cNvGrpSpPr>
            <a:grpSpLocks noChangeAspect="1"/>
          </p:cNvGrpSpPr>
          <p:nvPr userDrawn="1"/>
        </p:nvGrpSpPr>
        <p:grpSpPr bwMode="auto">
          <a:xfrm>
            <a:off x="2640003" y="2912198"/>
            <a:ext cx="2161727" cy="2160000"/>
            <a:chOff x="1720" y="1835"/>
            <a:chExt cx="1253" cy="1252"/>
          </a:xfrm>
        </p:grpSpPr>
        <p:sp>
          <p:nvSpPr>
            <p:cNvPr id="27"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28"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29"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30" name="Group 11"/>
          <p:cNvGrpSpPr>
            <a:grpSpLocks noChangeAspect="1"/>
          </p:cNvGrpSpPr>
          <p:nvPr userDrawn="1"/>
        </p:nvGrpSpPr>
        <p:grpSpPr bwMode="auto">
          <a:xfrm>
            <a:off x="7390269" y="2932111"/>
            <a:ext cx="2161727" cy="2160000"/>
            <a:chOff x="1720" y="1835"/>
            <a:chExt cx="1253" cy="1252"/>
          </a:xfrm>
        </p:grpSpPr>
        <p:sp>
          <p:nvSpPr>
            <p:cNvPr id="31"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32"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33"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34" name="Group 11"/>
          <p:cNvGrpSpPr>
            <a:grpSpLocks noChangeAspect="1"/>
          </p:cNvGrpSpPr>
          <p:nvPr userDrawn="1"/>
        </p:nvGrpSpPr>
        <p:grpSpPr bwMode="auto">
          <a:xfrm>
            <a:off x="9894318" y="2912198"/>
            <a:ext cx="2161727" cy="2160000"/>
            <a:chOff x="1720" y="1835"/>
            <a:chExt cx="1253" cy="1252"/>
          </a:xfrm>
        </p:grpSpPr>
        <p:sp>
          <p:nvSpPr>
            <p:cNvPr id="35"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36"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37"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38" name="Group 11"/>
          <p:cNvGrpSpPr>
            <a:grpSpLocks noChangeAspect="1"/>
          </p:cNvGrpSpPr>
          <p:nvPr userDrawn="1"/>
        </p:nvGrpSpPr>
        <p:grpSpPr bwMode="auto">
          <a:xfrm>
            <a:off x="135955" y="2932111"/>
            <a:ext cx="2161727" cy="2160000"/>
            <a:chOff x="1720" y="1835"/>
            <a:chExt cx="1253" cy="1252"/>
          </a:xfrm>
        </p:grpSpPr>
        <p:sp>
          <p:nvSpPr>
            <p:cNvPr id="39"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40"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41" name="Freeform 13"/>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dirty="0"/>
            </a:p>
          </p:txBody>
        </p:sp>
      </p:grpSp>
      <p:grpSp>
        <p:nvGrpSpPr>
          <p:cNvPr id="2" name="Group 4"/>
          <p:cNvGrpSpPr>
            <a:grpSpLocks noChangeAspect="1"/>
          </p:cNvGrpSpPr>
          <p:nvPr userDrawn="1"/>
        </p:nvGrpSpPr>
        <p:grpSpPr bwMode="auto">
          <a:xfrm>
            <a:off x="5162550" y="4986338"/>
            <a:ext cx="1866900" cy="1625600"/>
            <a:chOff x="3252" y="3141"/>
            <a:chExt cx="1176" cy="1024"/>
          </a:xfrm>
        </p:grpSpPr>
        <p:sp>
          <p:nvSpPr>
            <p:cNvPr id="3" name="AutoShape 3"/>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4" name="Freeform 5"/>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ln>
          </p:spPr>
          <p:txBody>
            <a:bodyPr vert="horz" wrap="square" lIns="91440" tIns="45720" rIns="91440" bIns="45720" numCol="1" anchor="t" anchorCtr="0" compatLnSpc="1"/>
            <a:lstStyle/>
            <a:p>
              <a:endParaRPr lang="en-GB"/>
            </a:p>
          </p:txBody>
        </p:sp>
        <p:sp>
          <p:nvSpPr>
            <p:cNvPr id="5" name="Freeform 6"/>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ln>
          </p:spPr>
          <p:txBody>
            <a:bodyPr vert="horz" wrap="square" lIns="91440" tIns="45720" rIns="91440" bIns="45720" numCol="1" anchor="t" anchorCtr="0" compatLnSpc="1"/>
            <a:lstStyle/>
            <a:p>
              <a:endParaRPr lang="en-GB" dirty="0"/>
            </a:p>
          </p:txBody>
        </p:sp>
      </p:gr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p:cNvPr>
          <p:cNvPicPr>
            <a:picLocks noChangeAspect="1"/>
          </p:cNvPicPr>
          <p:nvPr userDrawn="1"/>
        </p:nvPicPr>
        <p:blipFill>
          <a:blip r:embed="rId13"/>
          <a:stretch>
            <a:fillRect/>
          </a:stretch>
        </p:blipFill>
        <p:spPr>
          <a:xfrm>
            <a:off x="11416375" y="2263000"/>
            <a:ext cx="213360" cy="213360"/>
          </a:xfrm>
          <a:prstGeom prst="rect">
            <a:avLst/>
          </a:prstGeom>
        </p:spPr>
      </p:pic>
      <p:pic>
        <p:nvPicPr>
          <p:cNvPr id="16" name="Picture 15">
            <a:hlinkClick r:id="" action="ppaction://hlinkshowjump?jump=nextslide"/>
          </p:cNvPr>
          <p:cNvPicPr>
            <a:picLocks noChangeAspect="1"/>
          </p:cNvPicPr>
          <p:nvPr userDrawn="1"/>
        </p:nvPicPr>
        <p:blipFill>
          <a:blip r:embed="rId14"/>
          <a:stretch>
            <a:fillRect/>
          </a:stretch>
        </p:blipFill>
        <p:spPr>
          <a:xfrm>
            <a:off x="11629735" y="4211192"/>
            <a:ext cx="209550" cy="209550"/>
          </a:xfrm>
          <a:prstGeom prst="rect">
            <a:avLst/>
          </a:prstGeom>
        </p:spPr>
      </p:pic>
      <p:pic>
        <p:nvPicPr>
          <p:cNvPr id="17" name="Picture 16">
            <a:hlinkClick r:id="" action="ppaction://hlinkshowjump?jump=previousslide"/>
          </p:cNvPr>
          <p:cNvPicPr>
            <a:picLocks noChangeAspect="1"/>
          </p:cNvPicPr>
          <p:nvPr userDrawn="1"/>
        </p:nvPicPr>
        <p:blipFill>
          <a:blip r:embed="rId15"/>
          <a:stretch>
            <a:fillRect/>
          </a:stretch>
        </p:blipFill>
        <p:spPr>
          <a:xfrm>
            <a:off x="11206825" y="4216497"/>
            <a:ext cx="209550" cy="209550"/>
          </a:xfrm>
          <a:prstGeom prst="rect">
            <a:avLst/>
          </a:prstGeom>
        </p:spPr>
      </p:pic>
      <p:grpSp>
        <p:nvGrpSpPr>
          <p:cNvPr id="4" name="Group 4"/>
          <p:cNvGrpSpPr>
            <a:grpSpLocks noChangeAspect="1"/>
          </p:cNvGrpSpPr>
          <p:nvPr userDrawn="1"/>
        </p:nvGrpSpPr>
        <p:grpSpPr bwMode="auto">
          <a:xfrm>
            <a:off x="11020425" y="5402263"/>
            <a:ext cx="1003300" cy="1214437"/>
            <a:chOff x="6942" y="3403"/>
            <a:chExt cx="632" cy="765"/>
          </a:xfrm>
        </p:grpSpPr>
        <p:sp>
          <p:nvSpPr>
            <p:cNvPr id="9" name="AutoShape 3"/>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1" name="Freeform 5"/>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12" name="Freeform 6"/>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13" name="Freeform 7"/>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14" name="Freeform 8"/>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grpSp>
      <p:pic>
        <p:nvPicPr>
          <p:cNvPr id="3" name="Picture 2">
            <a:hlinkClick r:id="rId16" action="ppaction://hlinksldjump"/>
          </p:cNvPr>
          <p:cNvPicPr>
            <a:picLocks noChangeAspect="1"/>
          </p:cNvPicPr>
          <p:nvPr userDrawn="1"/>
        </p:nvPicPr>
        <p:blipFill>
          <a:blip r:embed="rId17"/>
          <a:stretch>
            <a:fillRect/>
          </a:stretch>
        </p:blipFill>
        <p:spPr>
          <a:xfrm>
            <a:off x="11060217" y="2647996"/>
            <a:ext cx="933450" cy="184150"/>
          </a:xfrm>
          <a:prstGeom prst="rect">
            <a:avLst/>
          </a:prstGeom>
        </p:spPr>
      </p:pic>
      <p:pic>
        <p:nvPicPr>
          <p:cNvPr id="7" name="Picture 6">
            <a:hlinkClick r:id="rId18" action="ppaction://hlinksldjump"/>
          </p:cNvPr>
          <p:cNvPicPr>
            <a:picLocks noChangeAspect="1"/>
          </p:cNvPicPr>
          <p:nvPr userDrawn="1"/>
        </p:nvPicPr>
        <p:blipFill>
          <a:blip r:embed="rId19"/>
          <a:stretch>
            <a:fillRect/>
          </a:stretch>
        </p:blipFill>
        <p:spPr>
          <a:xfrm>
            <a:off x="11060217" y="2954826"/>
            <a:ext cx="933450" cy="184150"/>
          </a:xfrm>
          <a:prstGeom prst="rect">
            <a:avLst/>
          </a:prstGeom>
        </p:spPr>
      </p:pic>
      <p:pic>
        <p:nvPicPr>
          <p:cNvPr id="18" name="Picture 17">
            <a:hlinkClick r:id="rId20" action="ppaction://hlinksldjump"/>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rId22" action="ppaction://hlinksldjump"/>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p:cNvPr>
          <p:cNvPicPr>
            <a:picLocks noChangeAspect="1"/>
          </p:cNvPicPr>
          <p:nvPr userDrawn="1"/>
        </p:nvPicPr>
        <p:blipFill>
          <a:blip r:embed="rId25"/>
          <a:stretch>
            <a:fillRect/>
          </a:stretch>
        </p:blipFill>
        <p:spPr>
          <a:xfrm>
            <a:off x="11060217" y="3872988"/>
            <a:ext cx="933450" cy="18415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jpeg"/><Relationship Id="rId3" Type="http://schemas.openxmlformats.org/officeDocument/2006/relationships/tags" Target="../tags/tag2.xml"/><Relationship Id="rId2" Type="http://schemas.openxmlformats.org/officeDocument/2006/relationships/image" Target="../media/image17.jpe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tags" Target="../tags/tag5.xml"/><Relationship Id="rId3" Type="http://schemas.openxmlformats.org/officeDocument/2006/relationships/image" Target="../media/image17.jpeg"/><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tags" Target="../tags/tag8.xml"/><Relationship Id="rId3" Type="http://schemas.openxmlformats.org/officeDocument/2006/relationships/image" Target="../media/image17.jpeg"/><Relationship Id="rId2" Type="http://schemas.openxmlformats.org/officeDocument/2006/relationships/tags" Target="../tags/tag7.xml"/><Relationship Id="rId10" Type="http://schemas.openxmlformats.org/officeDocument/2006/relationships/notesSlide" Target="../notesSlides/notesSlide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tags" Target="../tags/tag11.xml"/><Relationship Id="rId3" Type="http://schemas.openxmlformats.org/officeDocument/2006/relationships/image" Target="../media/image17.jpeg"/><Relationship Id="rId2" Type="http://schemas.openxmlformats.org/officeDocument/2006/relationships/tags" Target="../tags/tag10.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jpeg"/><Relationship Id="rId3" Type="http://schemas.openxmlformats.org/officeDocument/2006/relationships/tags" Target="../tags/tag13.xml"/><Relationship Id="rId2" Type="http://schemas.openxmlformats.org/officeDocument/2006/relationships/image" Target="../media/image17.jpeg"/><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7.xml"/><Relationship Id="rId5" Type="http://schemas.openxmlformats.org/officeDocument/2006/relationships/image" Target="../media/image18.jpeg"/><Relationship Id="rId4" Type="http://schemas.openxmlformats.org/officeDocument/2006/relationships/tags" Target="../tags/tag16.xml"/><Relationship Id="rId3" Type="http://schemas.openxmlformats.org/officeDocument/2006/relationships/image" Target="../media/image17.jpeg"/><Relationship Id="rId2" Type="http://schemas.openxmlformats.org/officeDocument/2006/relationships/tags" Target="../tags/tag15.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2932" y="278271"/>
            <a:ext cx="6826135" cy="1137285"/>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Make CTBT Education Sustainable </a:t>
            </a:r>
            <a:endParaRPr lang="en-US" b="1" dirty="0">
              <a:solidFill>
                <a:schemeClr val="bg1"/>
              </a:solidFill>
              <a:latin typeface="Arial" panose="020B0604020202020204" pitchFamily="34"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Huaping Liu &amp; Yiqing Ren</a:t>
            </a:r>
            <a:endParaRPr lang="en-US"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Beijing Language and Culture University &amp; King’s College London</a:t>
            </a:r>
            <a:endParaRPr lang="en-US" sz="1400" dirty="0">
              <a:solidFill>
                <a:schemeClr val="bg1"/>
              </a:solidFill>
              <a:latin typeface="Arial" panose="020B0604020202020204" pitchFamily="34" charset="0"/>
              <a:cs typeface="Arial" panose="020B0604020202020204" pitchFamily="34" charset="0"/>
            </a:endParaRPr>
          </a:p>
        </p:txBody>
      </p:sp>
      <p:sp>
        <p:nvSpPr>
          <p:cNvPr id="2" name="Title 1"/>
          <p:cNvSpPr txBox="1"/>
          <p:nvPr/>
        </p:nvSpPr>
        <p:spPr>
          <a:xfrm>
            <a:off x="178629" y="2958859"/>
            <a:ext cx="2086776"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sym typeface="+mn-ea"/>
              </a:rPr>
              <a:t>Make more efforts to educate the young people to raise their awareness and support for CTBT’s early ratification</a:t>
            </a:r>
            <a:endParaRPr lang="en-US" sz="1200" dirty="0">
              <a:latin typeface="Arial" panose="020B0604020202020204" pitchFamily="34" charset="0"/>
              <a:cs typeface="Arial" panose="020B0604020202020204" pitchFamily="34" charset="0"/>
            </a:endParaRPr>
          </a:p>
        </p:txBody>
      </p:sp>
      <p:sp>
        <p:nvSpPr>
          <p:cNvPr id="3" name="Title 1"/>
          <p:cNvSpPr txBox="1"/>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err="1">
                <a:solidFill>
                  <a:schemeClr val="bg1"/>
                </a:solidFill>
                <a:latin typeface="Arial" panose="020B0604020202020204" pitchFamily="34" charset="0"/>
                <a:cs typeface="Arial" panose="020B0604020202020204" pitchFamily="34" charset="0"/>
              </a:rPr>
              <a:t>P5.4-221</a:t>
            </a:r>
            <a:endParaRPr lang="en-US" sz="12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Increase contents and courses on CTBT for graduates and undergraduates in university</a:t>
            </a:r>
            <a:endParaRPr lang="en-US" sz="1200" dirty="0">
              <a:latin typeface="Arial" panose="020B0604020202020204" pitchFamily="34" charset="0"/>
              <a:cs typeface="Arial" panose="020B0604020202020204" pitchFamily="34" charset="0"/>
            </a:endParaRPr>
          </a:p>
        </p:txBody>
      </p:sp>
      <p:sp>
        <p:nvSpPr>
          <p:cNvPr id="6" name="Title 1"/>
          <p:cNvSpPr txBox="1"/>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Engage more young people  into discuss and research work on CTBT related issues</a:t>
            </a:r>
            <a:endParaRPr lang="en-US" sz="1200" dirty="0">
              <a:latin typeface="Arial" panose="020B0604020202020204" pitchFamily="34" charset="0"/>
              <a:cs typeface="Arial" panose="020B0604020202020204" pitchFamily="34" charset="0"/>
            </a:endParaRPr>
          </a:p>
        </p:txBody>
      </p:sp>
      <p:sp>
        <p:nvSpPr>
          <p:cNvPr id="7" name="Title 1"/>
          <p:cNvSpPr txBox="1"/>
          <p:nvPr/>
        </p:nvSpPr>
        <p:spPr>
          <a:xfrm>
            <a:off x="975768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It’s very urgent to take multiple approaches to lead the younger generation to persistently concern about CTBT</a:t>
            </a:r>
            <a:endParaRPr lang="en-US" sz="1200" dirty="0">
              <a:latin typeface="Arial" panose="020B0604020202020204" pitchFamily="34" charset="0"/>
              <a:cs typeface="Arial" panose="020B0604020202020204" pitchFamily="34" charset="0"/>
            </a:endParaRPr>
          </a:p>
        </p:txBody>
      </p:sp>
      <p:sp>
        <p:nvSpPr>
          <p:cNvPr id="8" name="Title 1"/>
          <p:cNvSpPr txBox="1"/>
          <p:nvPr/>
        </p:nvSpPr>
        <p:spPr>
          <a:xfrm>
            <a:off x="9509125" y="567055"/>
            <a:ext cx="1980565" cy="559435"/>
          </a:xfrm>
          <a:prstGeom prst="rect">
            <a:avLst/>
          </a:prstGeom>
          <a:ln>
            <a:no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solidFill>
                <a:srgbClr val="FF0000"/>
              </a:solidFill>
              <a:latin typeface="Arial" panose="020B0604020202020204" pitchFamily="34" charset="0"/>
              <a:cs typeface="Arial" panose="020B0604020202020204" pitchFamily="34" charset="0"/>
            </a:endParaRPr>
          </a:p>
        </p:txBody>
      </p:sp>
      <p:sp>
        <p:nvSpPr>
          <p:cNvPr id="9"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pic>
        <p:nvPicPr>
          <p:cNvPr id="21" name="图片 1" descr="logo"/>
          <p:cNvPicPr>
            <a:picLocks noChangeAspect="1"/>
          </p:cNvPicPr>
          <p:nvPr>
            <p:custDataLst>
              <p:tags r:id="rId1"/>
            </p:custDataLst>
          </p:nvPr>
        </p:nvPicPr>
        <p:blipFill>
          <a:blip r:embed="rId2"/>
          <a:stretch>
            <a:fillRect/>
          </a:stretch>
        </p:blipFill>
        <p:spPr>
          <a:xfrm>
            <a:off x="9757410" y="364490"/>
            <a:ext cx="919480" cy="831215"/>
          </a:xfrm>
          <a:prstGeom prst="rect">
            <a:avLst/>
          </a:prstGeom>
        </p:spPr>
      </p:pic>
      <p:pic>
        <p:nvPicPr>
          <p:cNvPr id="10" name="图片 2" descr="4a9b570937e23e6228c89b6b24af1d4"/>
          <p:cNvPicPr>
            <a:picLocks noChangeAspect="1"/>
          </p:cNvPicPr>
          <p:nvPr>
            <p:custDataLst>
              <p:tags r:id="rId3"/>
            </p:custDataLst>
          </p:nvPr>
        </p:nvPicPr>
        <p:blipFill>
          <a:blip r:embed="rId4"/>
          <a:stretch>
            <a:fillRect/>
          </a:stretch>
        </p:blipFill>
        <p:spPr>
          <a:xfrm>
            <a:off x="10676890" y="364490"/>
            <a:ext cx="867410" cy="831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222094" y="27268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r>
              <a:rPr lang="en-US" sz="18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Sustainable</a:t>
            </a:r>
            <a:r>
              <a:rPr lang="en-US" sz="2000" dirty="0">
                <a:solidFill>
                  <a:schemeClr val="bg1"/>
                </a:solidFill>
                <a:latin typeface="Arial" panose="020B0604020202020204" pitchFamily="34" charset="0"/>
                <a:cs typeface="Arial" panose="020B0604020202020204" pitchFamily="34" charset="0"/>
              </a:rPr>
              <a:t> education on CTBT</a:t>
            </a:r>
            <a:endParaRPr lang="en-US" sz="2000" dirty="0">
              <a:solidFill>
                <a:schemeClr val="bg1"/>
              </a:solidFill>
              <a:latin typeface="Arial" panose="020B0604020202020204" pitchFamily="34" charset="0"/>
              <a:cs typeface="Arial" panose="020B0604020202020204" pitchFamily="34" charset="0"/>
            </a:endParaRPr>
          </a:p>
        </p:txBody>
      </p:sp>
      <p:sp>
        <p:nvSpPr>
          <p:cNvPr id="3" name="Title 1"/>
          <p:cNvSpPr txBox="1"/>
          <p:nvPr/>
        </p:nvSpPr>
        <p:spPr>
          <a:xfrm>
            <a:off x="10300103" y="272465"/>
            <a:ext cx="1642946" cy="559293"/>
          </a:xfrm>
          <a:prstGeom prst="rect">
            <a:avLst/>
          </a:prstGeom>
          <a:ln>
            <a:no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000" b="1" dirty="0">
              <a:solidFill>
                <a:srgbClr val="FF0000"/>
              </a:solidFill>
              <a:latin typeface="Arial" panose="020B0604020202020204" pitchFamily="34" charset="0"/>
              <a:cs typeface="Arial" panose="020B0604020202020204" pitchFamily="34" charset="0"/>
            </a:endParaRPr>
          </a:p>
        </p:txBody>
      </p:sp>
      <p:sp>
        <p:nvSpPr>
          <p:cNvPr id="7" name="Title 1"/>
          <p:cNvSpPr txBox="1"/>
          <p:nvPr/>
        </p:nvSpPr>
        <p:spPr>
          <a:xfrm>
            <a:off x="11125514" y="6385300"/>
            <a:ext cx="817758" cy="234130"/>
          </a:xfrm>
          <a:prstGeom prst="rect">
            <a:avLst/>
          </a:prstGeom>
        </p:spPr>
        <p:txBody>
          <a:bodyPr anchor="ctr" anchorCtr="0">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P5.4</a:t>
            </a:r>
            <a:r>
              <a:rPr lang="en-US" altLang="zh-CN" sz="1000" b="1" dirty="0" err="1">
                <a:solidFill>
                  <a:schemeClr val="bg1"/>
                </a:solidFill>
                <a:latin typeface="Arial" panose="020B0604020202020204" pitchFamily="34" charset="0"/>
                <a:cs typeface="Arial" panose="020B0604020202020204" pitchFamily="34" charset="0"/>
              </a:rPr>
              <a:t>-221</a:t>
            </a:r>
            <a:endParaRPr lang="en-US" sz="2400" b="1" dirty="0">
              <a:solidFill>
                <a:schemeClr val="bg1"/>
              </a:solidFill>
              <a:latin typeface="Arial" panose="020B0604020202020204" pitchFamily="34" charset="0"/>
              <a:cs typeface="Arial" panose="020B0604020202020204" pitchFamily="34" charset="0"/>
            </a:endParaRPr>
          </a:p>
        </p:txBody>
      </p:sp>
      <p:sp>
        <p:nvSpPr>
          <p:cNvPr id="4"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5" name="文本框 4"/>
          <p:cNvSpPr txBox="1"/>
          <p:nvPr/>
        </p:nvSpPr>
        <p:spPr>
          <a:xfrm>
            <a:off x="645795" y="2029460"/>
            <a:ext cx="9455150" cy="4453890"/>
          </a:xfrm>
          <a:prstGeom prst="rect">
            <a:avLst/>
          </a:prstGeom>
          <a:noFill/>
          <a:ln w="9525">
            <a:noFill/>
          </a:ln>
        </p:spPr>
        <p:txBody>
          <a:bodyPr wrap="square">
            <a:noAutofit/>
          </a:bodyPr>
          <a:p>
            <a:pPr indent="0"/>
            <a:r>
              <a:rPr lang="en-US" dirty="0">
                <a:latin typeface="宋体" panose="02010600030101010101" pitchFamily="2" charset="-122"/>
                <a:ea typeface="宋体" panose="02010600030101010101" pitchFamily="2" charset="-122"/>
                <a:cs typeface="Arial" panose="020B0604020202020204" pitchFamily="34" charset="0"/>
                <a:sym typeface="+mn-ea"/>
              </a:rPr>
              <a:t>•</a:t>
            </a:r>
            <a:r>
              <a:rPr lang="en-US" b="0">
                <a:solidFill>
                  <a:srgbClr val="000000"/>
                </a:solidFill>
                <a:latin typeface="Arial" panose="020B0604020202020204" pitchFamily="34" charset="0"/>
                <a:ea typeface="宋体" panose="02010600030101010101" pitchFamily="2" charset="-122"/>
                <a:cs typeface="Arial" panose="020B0604020202020204" pitchFamily="34" charset="0"/>
              </a:rPr>
              <a:t>After more than 20 years of its opening for signature, CTBT is facing ever-decreasing attention from younger generation according to my observation while I have been teaching some related courses in my university, BLCU, China for more than ten years; </a:t>
            </a:r>
            <a:endParaRPr lang="en-US"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endParaRPr lang="en-US"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r>
              <a:rPr lang="en-US" dirty="0">
                <a:latin typeface="宋体" panose="02010600030101010101" pitchFamily="2" charset="-122"/>
                <a:ea typeface="宋体" panose="02010600030101010101" pitchFamily="2" charset="-122"/>
                <a:cs typeface="Arial" panose="020B0604020202020204" pitchFamily="34" charset="0"/>
                <a:sym typeface="+mn-ea"/>
              </a:rPr>
              <a:t>•</a:t>
            </a:r>
            <a:r>
              <a:rPr lang="en-US" b="0">
                <a:solidFill>
                  <a:srgbClr val="000000"/>
                </a:solidFill>
                <a:latin typeface="Arial" panose="020B0604020202020204" pitchFamily="34" charset="0"/>
                <a:ea typeface="宋体" panose="02010600030101010101" pitchFamily="2" charset="-122"/>
                <a:cs typeface="Arial" panose="020B0604020202020204" pitchFamily="34" charset="0"/>
              </a:rPr>
              <a:t>Nuclear weapons and nuclear proliferation still threat international security and even the existence of mankind. However it’s not predictable that when this key treaty will go into force;</a:t>
            </a:r>
            <a:endParaRPr lang="en-US"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endParaRPr lang="en-US"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r>
              <a:rPr lang="en-US" dirty="0">
                <a:latin typeface="宋体" panose="02010600030101010101" pitchFamily="2" charset="-122"/>
                <a:ea typeface="宋体" panose="02010600030101010101" pitchFamily="2" charset="-122"/>
                <a:cs typeface="Arial" panose="020B0604020202020204" pitchFamily="34" charset="0"/>
                <a:sym typeface="+mn-ea"/>
              </a:rPr>
              <a:t>•</a:t>
            </a:r>
            <a:r>
              <a:rPr lang="en-US" b="0">
                <a:solidFill>
                  <a:srgbClr val="000000"/>
                </a:solidFill>
                <a:latin typeface="Arial" panose="020B0604020202020204" pitchFamily="34" charset="0"/>
                <a:ea typeface="宋体" panose="02010600030101010101" pitchFamily="2" charset="-122"/>
                <a:cs typeface="Arial" panose="020B0604020202020204" pitchFamily="34" charset="0"/>
              </a:rPr>
              <a:t>Though CTBTO and international society has made countless efforts since 1996 in various aspects to push its ratification, with the passing of time, people especially younger generation are becoming less and less concerned about this issue;</a:t>
            </a:r>
            <a:endParaRPr lang="en-US"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endParaRPr lang="en-US"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r>
              <a:rPr lang="en-US" dirty="0">
                <a:latin typeface="宋体" panose="02010600030101010101" pitchFamily="2" charset="-122"/>
                <a:ea typeface="宋体" panose="02010600030101010101" pitchFamily="2" charset="-122"/>
                <a:cs typeface="Arial" panose="020B0604020202020204" pitchFamily="34" charset="0"/>
                <a:sym typeface="+mn-ea"/>
              </a:rPr>
              <a:t>•</a:t>
            </a:r>
            <a:r>
              <a:rPr lang="en-US" b="0">
                <a:solidFill>
                  <a:srgbClr val="000000"/>
                </a:solidFill>
                <a:latin typeface="Arial" panose="020B0604020202020204" pitchFamily="34" charset="0"/>
                <a:ea typeface="宋体" panose="02010600030101010101" pitchFamily="2" charset="-122"/>
                <a:cs typeface="Arial" panose="020B0604020202020204" pitchFamily="34" charset="0"/>
              </a:rPr>
              <a:t>Therefore, it’s very necessary to make more efforts to educate the young people to raise their awareness and support for CTBT’s early ratification. </a:t>
            </a:r>
            <a:endParaRPr lang="en-US"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endParaRPr lang="en-US" altLang="en-US" b="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8" name="Title 1"/>
          <p:cNvSpPr txBox="1"/>
          <p:nvPr>
            <p:custDataLst>
              <p:tags r:id="rId1"/>
            </p:custDataLst>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err="1">
                <a:solidFill>
                  <a:schemeClr val="bg1"/>
                </a:solidFill>
                <a:latin typeface="Arial" panose="020B0604020202020204" pitchFamily="34" charset="0"/>
                <a:cs typeface="Arial" panose="020B0604020202020204" pitchFamily="34" charset="0"/>
              </a:rPr>
              <a:t>P05.4-221</a:t>
            </a:r>
            <a:endParaRPr lang="en-US" sz="1200" b="1" dirty="0">
              <a:solidFill>
                <a:schemeClr val="bg1"/>
              </a:solidFill>
              <a:latin typeface="Arial" panose="020B0604020202020204" pitchFamily="34" charset="0"/>
              <a:cs typeface="Arial" panose="020B0604020202020204" pitchFamily="34" charset="0"/>
            </a:endParaRPr>
          </a:p>
        </p:txBody>
      </p:sp>
      <p:pic>
        <p:nvPicPr>
          <p:cNvPr id="6" name="图片 1" descr="logo"/>
          <p:cNvPicPr>
            <a:picLocks noChangeAspect="1"/>
          </p:cNvPicPr>
          <p:nvPr>
            <p:custDataLst>
              <p:tags r:id="rId2"/>
            </p:custDataLst>
          </p:nvPr>
        </p:nvPicPr>
        <p:blipFill>
          <a:blip r:embed="rId3"/>
          <a:stretch>
            <a:fillRect/>
          </a:stretch>
        </p:blipFill>
        <p:spPr>
          <a:xfrm>
            <a:off x="10205720" y="137795"/>
            <a:ext cx="919480" cy="831215"/>
          </a:xfrm>
          <a:prstGeom prst="rect">
            <a:avLst/>
          </a:prstGeom>
        </p:spPr>
      </p:pic>
      <p:pic>
        <p:nvPicPr>
          <p:cNvPr id="10" name="图片 2" descr="4a9b570937e23e6228c89b6b24af1d4"/>
          <p:cNvPicPr>
            <a:picLocks noChangeAspect="1"/>
          </p:cNvPicPr>
          <p:nvPr>
            <p:custDataLst>
              <p:tags r:id="rId4"/>
            </p:custDataLst>
          </p:nvPr>
        </p:nvPicPr>
        <p:blipFill>
          <a:blip r:embed="rId5"/>
          <a:stretch>
            <a:fillRect/>
          </a:stretch>
        </p:blipFill>
        <p:spPr>
          <a:xfrm>
            <a:off x="11103610" y="137795"/>
            <a:ext cx="867410" cy="8318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 of Sustainable Education on CTBT</a:t>
            </a:r>
            <a:endParaRPr lang="en-US" sz="2000" dirty="0">
              <a:solidFill>
                <a:schemeClr val="bg1"/>
              </a:solidFill>
              <a:latin typeface="Arial" panose="020B0604020202020204" pitchFamily="34" charset="0"/>
              <a:cs typeface="Arial" panose="020B0604020202020204" pitchFamily="34" charset="0"/>
            </a:endParaRPr>
          </a:p>
        </p:txBody>
      </p:sp>
      <p:sp>
        <p:nvSpPr>
          <p:cNvPr id="3" name="Title 1"/>
          <p:cNvSpPr txBox="1"/>
          <p:nvPr/>
        </p:nvSpPr>
        <p:spPr>
          <a:xfrm>
            <a:off x="10296293" y="272465"/>
            <a:ext cx="1642946" cy="559293"/>
          </a:xfrm>
          <a:prstGeom prst="rect">
            <a:avLst/>
          </a:prstGeom>
          <a:ln>
            <a:no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000" b="1" dirty="0">
              <a:solidFill>
                <a:srgbClr val="FF0000"/>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fontScale="3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4" name="文本框 3"/>
          <p:cNvSpPr txBox="1"/>
          <p:nvPr/>
        </p:nvSpPr>
        <p:spPr>
          <a:xfrm>
            <a:off x="226695" y="1532255"/>
            <a:ext cx="10222230" cy="5213985"/>
          </a:xfrm>
          <a:prstGeom prst="rect">
            <a:avLst/>
          </a:prstGeom>
          <a:noFill/>
        </p:spPr>
        <p:txBody>
          <a:bodyPr wrap="square" rtlCol="0">
            <a:noAutofit/>
          </a:bodyPr>
          <a:p>
            <a:r>
              <a:rPr lang="en-US" dirty="0">
                <a:latin typeface="宋体" panose="02010600030101010101" pitchFamily="2" charset="-122"/>
                <a:ea typeface="宋体" panose="02010600030101010101" pitchFamily="2" charset="-122"/>
                <a:cs typeface="Arial" panose="020B0604020202020204" pitchFamily="34" charset="0"/>
                <a:sym typeface="+mn-ea"/>
              </a:rPr>
              <a:t>•</a:t>
            </a:r>
            <a:r>
              <a:rPr lang="en-US" dirty="0">
                <a:latin typeface="Arial" panose="020B0604020202020204" pitchFamily="34" charset="0"/>
                <a:cs typeface="Arial" panose="020B0604020202020204" pitchFamily="34" charset="0"/>
                <a:sym typeface="+mn-ea"/>
              </a:rPr>
              <a:t>Guide more </a:t>
            </a:r>
            <a:r>
              <a:rPr lang="en-US" dirty="0">
                <a:latin typeface="Arial" panose="020B0604020202020204" pitchFamily="34" charset="0"/>
                <a:cs typeface="Arial" panose="020B0604020202020204" pitchFamily="34" charset="0"/>
                <a:sym typeface="+mn-ea"/>
              </a:rPr>
              <a:t>younger students to get involved in CTBT related discussion and research work;</a:t>
            </a:r>
            <a:endParaRPr lang="en-US" dirty="0">
              <a:latin typeface="Arial" panose="020B0604020202020204" pitchFamily="34" charset="0"/>
              <a:cs typeface="Arial" panose="020B0604020202020204" pitchFamily="34" charset="0"/>
              <a:sym typeface="+mn-ea"/>
            </a:endParaRPr>
          </a:p>
          <a:p>
            <a:endParaRPr lang="en-US" dirty="0">
              <a:latin typeface="Arial" panose="020B0604020202020204" pitchFamily="34" charset="0"/>
              <a:cs typeface="Arial" panose="020B0604020202020204" pitchFamily="34" charset="0"/>
              <a:sym typeface="+mn-ea"/>
            </a:endParaRPr>
          </a:p>
          <a:p>
            <a:r>
              <a:rPr lang="en-US" dirty="0">
                <a:latin typeface="宋体" panose="02010600030101010101" pitchFamily="2" charset="-122"/>
                <a:ea typeface="宋体" panose="02010600030101010101" pitchFamily="2" charset="-122"/>
                <a:cs typeface="Arial" panose="020B0604020202020204" pitchFamily="34" charset="0"/>
                <a:sym typeface="+mn-ea"/>
              </a:rPr>
              <a:t>•</a:t>
            </a:r>
            <a:r>
              <a:rPr lang="en-US" dirty="0">
                <a:latin typeface="Arial" panose="020B0604020202020204" pitchFamily="34" charset="0"/>
                <a:ea typeface="宋体" panose="02010600030101010101" pitchFamily="2" charset="-122"/>
                <a:cs typeface="Arial" panose="020B0604020202020204" pitchFamily="34" charset="0"/>
                <a:sym typeface="+mn-ea"/>
              </a:rPr>
              <a:t>Awake</a:t>
            </a:r>
            <a:r>
              <a:rPr lang="en-US" dirty="0">
                <a:latin typeface="宋体" panose="02010600030101010101" pitchFamily="2" charset="-122"/>
                <a:ea typeface="宋体" panose="02010600030101010101" pitchFamily="2" charset="-122"/>
                <a:cs typeface="Arial" panose="020B0604020202020204" pitchFamily="34" charset="0"/>
                <a:sym typeface="+mn-ea"/>
              </a:rPr>
              <a:t> </a:t>
            </a:r>
            <a:r>
              <a:rPr lang="en-US" dirty="0">
                <a:latin typeface="Arial" panose="020B0604020202020204" pitchFamily="34" charset="0"/>
                <a:cs typeface="Arial" panose="020B0604020202020204" pitchFamily="34" charset="0"/>
                <a:sym typeface="+mn-ea"/>
              </a:rPr>
              <a:t>the young, the public and the media to focus on CTBT issue and wide </a:t>
            </a:r>
            <a:r>
              <a:rPr lang="en-GB" dirty="0">
                <a:latin typeface="Arial" panose="020B0604020202020204" pitchFamily="34" charset="0"/>
                <a:cs typeface="Arial" panose="020B0604020202020204" pitchFamily="34" charset="0"/>
                <a:sym typeface="+mn-ea"/>
              </a:rPr>
              <a:t>application</a:t>
            </a:r>
            <a:r>
              <a:rPr lang="en-US" altLang="en-GB" dirty="0">
                <a:latin typeface="Arial" panose="020B0604020202020204" pitchFamily="34" charset="0"/>
                <a:cs typeface="Arial" panose="020B0604020202020204" pitchFamily="34" charset="0"/>
                <a:sym typeface="+mn-ea"/>
              </a:rPr>
              <a:t>s in both civil and scientific areas </a:t>
            </a:r>
            <a:r>
              <a:rPr lang="en-US" dirty="0">
                <a:latin typeface="Arial" panose="020B0604020202020204" pitchFamily="34" charset="0"/>
                <a:cs typeface="Arial" panose="020B0604020202020204" pitchFamily="34" charset="0"/>
                <a:sym typeface="+mn-ea"/>
              </a:rPr>
              <a:t>of verification technologies;</a:t>
            </a:r>
            <a:endParaRPr lang="en-US" dirty="0">
              <a:latin typeface="Arial" panose="020B0604020202020204" pitchFamily="34" charset="0"/>
              <a:cs typeface="Arial" panose="020B0604020202020204" pitchFamily="34" charset="0"/>
              <a:sym typeface="+mn-ea"/>
            </a:endParaRPr>
          </a:p>
          <a:p>
            <a:endParaRPr lang="en-US" dirty="0">
              <a:latin typeface="Arial" panose="020B0604020202020204" pitchFamily="34" charset="0"/>
              <a:cs typeface="Arial" panose="020B0604020202020204" pitchFamily="34" charset="0"/>
              <a:sym typeface="+mn-ea"/>
            </a:endParaRPr>
          </a:p>
          <a:p>
            <a:r>
              <a:rPr lang="en-US" dirty="0">
                <a:latin typeface="宋体" panose="02010600030101010101" pitchFamily="2" charset="-122"/>
                <a:ea typeface="宋体" panose="02010600030101010101" pitchFamily="2" charset="-122"/>
                <a:cs typeface="Arial" panose="020B0604020202020204" pitchFamily="34" charset="0"/>
                <a:sym typeface="+mn-ea"/>
              </a:rPr>
              <a:t>•</a:t>
            </a:r>
            <a:r>
              <a:rPr lang="en-US" dirty="0">
                <a:latin typeface="Arial" panose="020B0604020202020204" pitchFamily="34" charset="0"/>
                <a:cs typeface="Arial" panose="020B0604020202020204" pitchFamily="34" charset="0"/>
                <a:sym typeface="+mn-ea"/>
              </a:rPr>
              <a:t>Keep the decision makers’ alert on the importance of CTBT for nuclear disarmament, international security and human well-being as well.</a:t>
            </a:r>
            <a:endParaRPr lang="en-US" dirty="0">
              <a:latin typeface="Arial" panose="020B0604020202020204" pitchFamily="34" charset="0"/>
              <a:cs typeface="Arial" panose="020B0604020202020204" pitchFamily="34" charset="0"/>
              <a:sym typeface="+mn-ea"/>
            </a:endParaRPr>
          </a:p>
          <a:p>
            <a:endParaRPr lang="en-US" dirty="0">
              <a:latin typeface="Arial" panose="020B0604020202020204" pitchFamily="34" charset="0"/>
              <a:cs typeface="Arial" panose="020B0604020202020204" pitchFamily="34" charset="0"/>
              <a:sym typeface="+mn-ea"/>
            </a:endParaRPr>
          </a:p>
          <a:p>
            <a:endParaRPr lang="en-US" altLang="en-GB" dirty="0">
              <a:latin typeface="Arial" panose="020B0604020202020204" pitchFamily="34" charset="0"/>
              <a:cs typeface="Arial" panose="020B0604020202020204" pitchFamily="34" charset="0"/>
              <a:sym typeface="+mn-ea"/>
            </a:endParaRPr>
          </a:p>
          <a:p>
            <a:endParaRPr lang="en-US" altLang="en-US" dirty="0">
              <a:latin typeface="Arial" panose="020B0604020202020204" pitchFamily="34" charset="0"/>
              <a:cs typeface="Arial" panose="020B0604020202020204" pitchFamily="34" charset="0"/>
              <a:sym typeface="+mn-ea"/>
            </a:endParaRPr>
          </a:p>
          <a:p>
            <a:endParaRPr lang="en-US" altLang="en-GB" dirty="0">
              <a:latin typeface="Arial" panose="020B0604020202020204" pitchFamily="34" charset="0"/>
              <a:cs typeface="Arial" panose="020B0604020202020204" pitchFamily="34" charset="0"/>
              <a:sym typeface="+mn-ea"/>
            </a:endParaRPr>
          </a:p>
          <a:p>
            <a:endParaRPr lang="en-US" altLang="en-GB" dirty="0">
              <a:latin typeface="Arial" panose="020B0604020202020204" pitchFamily="34" charset="0"/>
              <a:cs typeface="Arial" panose="020B0604020202020204" pitchFamily="34" charset="0"/>
              <a:sym typeface="+mn-ea"/>
            </a:endParaRPr>
          </a:p>
        </p:txBody>
      </p:sp>
      <p:sp>
        <p:nvSpPr>
          <p:cNvPr id="8" name="Title 1"/>
          <p:cNvSpPr txBox="1"/>
          <p:nvPr>
            <p:custDataLst>
              <p:tags r:id="rId1"/>
            </p:custDataLst>
          </p:nvPr>
        </p:nvSpPr>
        <p:spPr>
          <a:xfrm>
            <a:off x="11252514" y="6512300"/>
            <a:ext cx="817758" cy="234130"/>
          </a:xfrm>
          <a:prstGeom prst="rect">
            <a:avLst/>
          </a:prstGeom>
        </p:spPr>
        <p:txBody>
          <a:bodyPr anchor="ctr" anchorCtr="0">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P5.4</a:t>
            </a:r>
            <a:r>
              <a:rPr lang="en-US" altLang="zh-CN" sz="1000" b="1" dirty="0" err="1">
                <a:solidFill>
                  <a:schemeClr val="bg1"/>
                </a:solidFill>
                <a:latin typeface="Arial" panose="020B0604020202020204" pitchFamily="34" charset="0"/>
                <a:cs typeface="Arial" panose="020B0604020202020204" pitchFamily="34" charset="0"/>
              </a:rPr>
              <a:t>-221</a:t>
            </a:r>
            <a:endParaRPr lang="en-US" sz="2400" b="1" dirty="0">
              <a:solidFill>
                <a:schemeClr val="bg1"/>
              </a:solidFill>
              <a:latin typeface="Arial" panose="020B0604020202020204" pitchFamily="34" charset="0"/>
              <a:cs typeface="Arial" panose="020B0604020202020204" pitchFamily="34" charset="0"/>
            </a:endParaRPr>
          </a:p>
        </p:txBody>
      </p:sp>
      <p:pic>
        <p:nvPicPr>
          <p:cNvPr id="7" name="图片 1" descr="logo"/>
          <p:cNvPicPr>
            <a:picLocks noChangeAspect="1"/>
          </p:cNvPicPr>
          <p:nvPr>
            <p:custDataLst>
              <p:tags r:id="rId2"/>
            </p:custDataLst>
          </p:nvPr>
        </p:nvPicPr>
        <p:blipFill>
          <a:blip r:embed="rId3"/>
          <a:stretch>
            <a:fillRect/>
          </a:stretch>
        </p:blipFill>
        <p:spPr>
          <a:xfrm>
            <a:off x="10184130" y="201930"/>
            <a:ext cx="919480" cy="831215"/>
          </a:xfrm>
          <a:prstGeom prst="rect">
            <a:avLst/>
          </a:prstGeom>
        </p:spPr>
      </p:pic>
      <p:pic>
        <p:nvPicPr>
          <p:cNvPr id="10" name="图片 2" descr="4a9b570937e23e6228c89b6b24af1d4"/>
          <p:cNvPicPr>
            <a:picLocks noChangeAspect="1"/>
          </p:cNvPicPr>
          <p:nvPr>
            <p:custDataLst>
              <p:tags r:id="rId4"/>
            </p:custDataLst>
          </p:nvPr>
        </p:nvPicPr>
        <p:blipFill>
          <a:blip r:embed="rId5"/>
          <a:stretch>
            <a:fillRect/>
          </a:stretch>
        </p:blipFill>
        <p:spPr>
          <a:xfrm>
            <a:off x="11103610" y="201930"/>
            <a:ext cx="867410" cy="831850"/>
          </a:xfrm>
          <a:prstGeom prst="rect">
            <a:avLst/>
          </a:prstGeom>
        </p:spPr>
      </p:pic>
      <p:pic>
        <p:nvPicPr>
          <p:cNvPr id="12" name="图片 11"/>
          <p:cNvPicPr>
            <a:picLocks noChangeAspect="1"/>
          </p:cNvPicPr>
          <p:nvPr/>
        </p:nvPicPr>
        <p:blipFill>
          <a:blip r:embed="rId6"/>
          <a:stretch>
            <a:fillRect/>
          </a:stretch>
        </p:blipFill>
        <p:spPr>
          <a:xfrm>
            <a:off x="463550" y="3735705"/>
            <a:ext cx="2767965" cy="2538730"/>
          </a:xfrm>
          <a:prstGeom prst="rect">
            <a:avLst/>
          </a:prstGeom>
        </p:spPr>
      </p:pic>
      <p:pic>
        <p:nvPicPr>
          <p:cNvPr id="14" name="图片 13"/>
          <p:cNvPicPr>
            <a:picLocks noChangeAspect="1"/>
          </p:cNvPicPr>
          <p:nvPr/>
        </p:nvPicPr>
        <p:blipFill>
          <a:blip r:embed="rId7"/>
          <a:stretch>
            <a:fillRect/>
          </a:stretch>
        </p:blipFill>
        <p:spPr>
          <a:xfrm>
            <a:off x="3921760" y="3735705"/>
            <a:ext cx="2607945" cy="2546985"/>
          </a:xfrm>
          <a:prstGeom prst="rect">
            <a:avLst/>
          </a:prstGeom>
        </p:spPr>
      </p:pic>
      <p:pic>
        <p:nvPicPr>
          <p:cNvPr id="15" name="图片 14"/>
          <p:cNvPicPr>
            <a:picLocks noChangeAspect="1"/>
          </p:cNvPicPr>
          <p:nvPr/>
        </p:nvPicPr>
        <p:blipFill>
          <a:blip r:embed="rId8"/>
          <a:stretch>
            <a:fillRect/>
          </a:stretch>
        </p:blipFill>
        <p:spPr>
          <a:xfrm>
            <a:off x="7220585" y="3705860"/>
            <a:ext cx="2760980" cy="25685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 for Sustainable Education on CTBT</a:t>
            </a:r>
            <a:endParaRPr lang="en-US" sz="4800" dirty="0">
              <a:solidFill>
                <a:schemeClr val="bg1"/>
              </a:solidFill>
              <a:latin typeface="Arial" panose="020B0604020202020204" pitchFamily="34" charset="0"/>
              <a:cs typeface="Arial" panose="020B0604020202020204" pitchFamily="34" charset="0"/>
            </a:endParaRPr>
          </a:p>
        </p:txBody>
      </p:sp>
      <p:sp>
        <p:nvSpPr>
          <p:cNvPr id="3" name="Title 1"/>
          <p:cNvSpPr txBox="1"/>
          <p:nvPr/>
        </p:nvSpPr>
        <p:spPr>
          <a:xfrm>
            <a:off x="10296293" y="272465"/>
            <a:ext cx="1642946" cy="559293"/>
          </a:xfrm>
          <a:prstGeom prst="rect">
            <a:avLst/>
          </a:prstGeom>
          <a:ln>
            <a:no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000" b="1" dirty="0">
              <a:solidFill>
                <a:srgbClr val="FF0000"/>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fontScale="3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7" name="Title 1"/>
          <p:cNvSpPr txBox="1"/>
          <p:nvPr>
            <p:custDataLst>
              <p:tags r:id="rId1"/>
            </p:custDataLst>
          </p:nvPr>
        </p:nvSpPr>
        <p:spPr>
          <a:xfrm>
            <a:off x="11252514" y="6512300"/>
            <a:ext cx="817758" cy="234130"/>
          </a:xfrm>
          <a:prstGeom prst="rect">
            <a:avLst/>
          </a:prstGeom>
        </p:spPr>
        <p:txBody>
          <a:bodyPr anchor="ctr" anchorCtr="0">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P5.4</a:t>
            </a:r>
            <a:r>
              <a:rPr lang="en-US" altLang="zh-CN" sz="1000" b="1" dirty="0" err="1">
                <a:solidFill>
                  <a:schemeClr val="bg1"/>
                </a:solidFill>
                <a:latin typeface="Arial" panose="020B0604020202020204" pitchFamily="34" charset="0"/>
                <a:cs typeface="Arial" panose="020B0604020202020204" pitchFamily="34" charset="0"/>
              </a:rPr>
              <a:t>-221</a:t>
            </a:r>
            <a:endParaRPr lang="en-US" sz="2400" b="1" dirty="0">
              <a:solidFill>
                <a:schemeClr val="bg1"/>
              </a:solidFill>
              <a:latin typeface="Arial" panose="020B0604020202020204" pitchFamily="34" charset="0"/>
              <a:cs typeface="Arial" panose="020B0604020202020204" pitchFamily="34" charset="0"/>
            </a:endParaRPr>
          </a:p>
        </p:txBody>
      </p:sp>
      <p:sp>
        <p:nvSpPr>
          <p:cNvPr id="100" name="文本框 99"/>
          <p:cNvSpPr txBox="1"/>
          <p:nvPr/>
        </p:nvSpPr>
        <p:spPr>
          <a:xfrm>
            <a:off x="643890" y="1701800"/>
            <a:ext cx="9853930" cy="4493260"/>
          </a:xfrm>
          <a:prstGeom prst="rect">
            <a:avLst/>
          </a:prstGeom>
          <a:noFill/>
          <a:ln w="9525">
            <a:noFill/>
          </a:ln>
        </p:spPr>
        <p:txBody>
          <a:bodyPr>
            <a:noAutofit/>
          </a:bodyPr>
          <a:p>
            <a:pPr indent="0"/>
            <a:r>
              <a:rPr lang="en-US" dirty="0">
                <a:latin typeface="宋体" panose="02010600030101010101" pitchFamily="2" charset="-122"/>
                <a:ea typeface="宋体" panose="02010600030101010101" pitchFamily="2" charset="-122"/>
                <a:cs typeface="Arial" panose="020B0604020202020204" pitchFamily="34" charset="0"/>
                <a:sym typeface="+mn-ea"/>
              </a:rPr>
              <a:t>•</a:t>
            </a:r>
            <a:r>
              <a:rPr lang="en-US" b="0">
                <a:solidFill>
                  <a:srgbClr val="000000"/>
                </a:solidFill>
                <a:latin typeface="Arial" panose="020B0604020202020204" pitchFamily="34" charset="0"/>
                <a:ea typeface="宋体" panose="02010600030101010101" pitchFamily="2" charset="-122"/>
                <a:cs typeface="Arial" panose="020B0604020202020204" pitchFamily="34" charset="0"/>
              </a:rPr>
              <a:t>Increase contents on CTBT in my courses for graduates and undergraduates. Vast valuable materials and information on CTBT’s history, progress and challenges which block its entry into force from the website of CTBTO are much helpful for </a:t>
            </a:r>
            <a:r>
              <a:rPr lang="en-US" b="0">
                <a:solidFill>
                  <a:srgbClr val="000000"/>
                </a:solidFill>
                <a:latin typeface="Arial" panose="020B0604020202020204" pitchFamily="34" charset="0"/>
                <a:ea typeface="宋体" panose="02010600030101010101" pitchFamily="2" charset="-122"/>
                <a:cs typeface="Arial" panose="020B0604020202020204" pitchFamily="34" charset="0"/>
              </a:rPr>
              <a:t>teaching and discussion in class. </a:t>
            </a:r>
            <a:endParaRPr lang="en-US"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endParaRPr lang="en-US"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r>
              <a:rPr lang="en-US" dirty="0">
                <a:latin typeface="宋体" panose="02010600030101010101" pitchFamily="2" charset="-122"/>
                <a:ea typeface="宋体" panose="02010600030101010101" pitchFamily="2" charset="-122"/>
                <a:cs typeface="Arial" panose="020B0604020202020204" pitchFamily="34" charset="0"/>
                <a:sym typeface="+mn-ea"/>
              </a:rPr>
              <a:t>•</a:t>
            </a:r>
            <a:r>
              <a:rPr lang="en-US" altLang="en-US" b="0">
                <a:solidFill>
                  <a:srgbClr val="000000"/>
                </a:solidFill>
                <a:latin typeface="Arial" panose="020B0604020202020204" pitchFamily="34" charset="0"/>
                <a:ea typeface="宋体" panose="02010600030101010101" pitchFamily="2" charset="-122"/>
                <a:cs typeface="Arial" panose="020B0604020202020204" pitchFamily="34" charset="0"/>
              </a:rPr>
              <a:t>Promote students to keep their attention and enthusiasm on any new developments of verification technologies in CTBT related field</a:t>
            </a:r>
            <a:r>
              <a:rPr lang="en-US" altLang="en-US" b="0">
                <a:solidFill>
                  <a:srgbClr val="000000"/>
                </a:solidFill>
                <a:latin typeface="Arial" panose="020B0604020202020204" pitchFamily="34" charset="0"/>
                <a:ea typeface="宋体" panose="02010600030101010101" pitchFamily="2" charset="-122"/>
                <a:cs typeface="Arial" panose="020B0604020202020204" pitchFamily="34" charset="0"/>
              </a:rPr>
              <a:t> and its civil &amp; scientific applications. </a:t>
            </a:r>
            <a:endParaRPr lang="en-US" altLang="en-US"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endParaRPr lang="en-US" altLang="en-US"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r>
              <a:rPr lang="en-US" dirty="0">
                <a:latin typeface="宋体" panose="02010600030101010101" pitchFamily="2" charset="-122"/>
                <a:ea typeface="宋体" panose="02010600030101010101" pitchFamily="2" charset="-122"/>
                <a:cs typeface="Arial" panose="020B0604020202020204" pitchFamily="34" charset="0"/>
                <a:sym typeface="+mn-ea"/>
              </a:rPr>
              <a:t>•</a:t>
            </a:r>
            <a:r>
              <a:rPr lang="en-US" altLang="en-US" b="0">
                <a:solidFill>
                  <a:srgbClr val="000000"/>
                </a:solidFill>
                <a:latin typeface="Arial" panose="020B0604020202020204" pitchFamily="34" charset="0"/>
                <a:ea typeface="宋体" panose="02010600030101010101" pitchFamily="2" charset="-122"/>
                <a:cs typeface="Arial" panose="020B0604020202020204" pitchFamily="34" charset="0"/>
              </a:rPr>
              <a:t>Encourage young people to join teachers’ daily research work. Some students may choose topics related to CTBT for their theses and continue paying attention to this issue afterwards.</a:t>
            </a:r>
            <a:endParaRPr lang="en-US" altLang="en-US"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endParaRPr lang="en-US" altLang="en-US"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r>
              <a:rPr lang="en-US" dirty="0">
                <a:latin typeface="宋体" panose="02010600030101010101" pitchFamily="2" charset="-122"/>
                <a:ea typeface="宋体" panose="02010600030101010101" pitchFamily="2" charset="-122"/>
                <a:cs typeface="Arial" panose="020B0604020202020204" pitchFamily="34" charset="0"/>
                <a:sym typeface="+mn-ea"/>
              </a:rPr>
              <a:t>•</a:t>
            </a:r>
            <a:r>
              <a:rPr lang="en-US" altLang="en-US" b="0">
                <a:solidFill>
                  <a:srgbClr val="000000"/>
                </a:solidFill>
                <a:latin typeface="Arial" panose="020B0604020202020204" pitchFamily="34" charset="0"/>
                <a:ea typeface="宋体" panose="02010600030101010101" pitchFamily="2" charset="-122"/>
                <a:cs typeface="Arial" panose="020B0604020202020204" pitchFamily="34" charset="0"/>
              </a:rPr>
              <a:t>Continue to guide and organize students to participate in CTBTO’s events such as online courses, and any other related activities.</a:t>
            </a:r>
            <a:endParaRPr lang="en-US" altLang="en-US" b="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pic>
        <p:nvPicPr>
          <p:cNvPr id="4" name="图片 1" descr="logo"/>
          <p:cNvPicPr>
            <a:picLocks noChangeAspect="1"/>
          </p:cNvPicPr>
          <p:nvPr>
            <p:custDataLst>
              <p:tags r:id="rId2"/>
            </p:custDataLst>
          </p:nvPr>
        </p:nvPicPr>
        <p:blipFill>
          <a:blip r:embed="rId3"/>
          <a:stretch>
            <a:fillRect/>
          </a:stretch>
        </p:blipFill>
        <p:spPr>
          <a:xfrm>
            <a:off x="10184130" y="136525"/>
            <a:ext cx="919480" cy="831215"/>
          </a:xfrm>
          <a:prstGeom prst="rect">
            <a:avLst/>
          </a:prstGeom>
        </p:spPr>
      </p:pic>
      <p:pic>
        <p:nvPicPr>
          <p:cNvPr id="10" name="图片 2" descr="4a9b570937e23e6228c89b6b24af1d4"/>
          <p:cNvPicPr>
            <a:picLocks noChangeAspect="1"/>
          </p:cNvPicPr>
          <p:nvPr>
            <p:custDataLst>
              <p:tags r:id="rId4"/>
            </p:custDataLst>
          </p:nvPr>
        </p:nvPicPr>
        <p:blipFill>
          <a:blip r:embed="rId5"/>
          <a:stretch>
            <a:fillRect/>
          </a:stretch>
        </p:blipFill>
        <p:spPr>
          <a:xfrm>
            <a:off x="11103610" y="136525"/>
            <a:ext cx="867410" cy="8318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of Sustainable Education on CTBT</a:t>
            </a:r>
            <a:endParaRPr lang="en-US" sz="4800" dirty="0">
              <a:solidFill>
                <a:schemeClr val="bg1"/>
              </a:solidFill>
              <a:latin typeface="Arial" panose="020B0604020202020204" pitchFamily="34" charset="0"/>
              <a:cs typeface="Arial" panose="020B0604020202020204" pitchFamily="34" charset="0"/>
            </a:endParaRPr>
          </a:p>
        </p:txBody>
      </p:sp>
      <p:sp>
        <p:nvSpPr>
          <p:cNvPr id="3" name="Title 1"/>
          <p:cNvSpPr txBox="1"/>
          <p:nvPr/>
        </p:nvSpPr>
        <p:spPr>
          <a:xfrm>
            <a:off x="10296293" y="272465"/>
            <a:ext cx="1642946" cy="559293"/>
          </a:xfrm>
          <a:prstGeom prst="rect">
            <a:avLst/>
          </a:prstGeom>
          <a:ln>
            <a:no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000" b="1" dirty="0">
              <a:solidFill>
                <a:srgbClr val="FF0000"/>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P5.4-221</a:t>
            </a:r>
            <a:endParaRPr lang="en-US" sz="1000" b="1" dirty="0" err="1">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9" name="文本框 8"/>
          <p:cNvSpPr txBox="1"/>
          <p:nvPr/>
        </p:nvSpPr>
        <p:spPr>
          <a:xfrm>
            <a:off x="954405" y="1289050"/>
            <a:ext cx="9463405" cy="4759325"/>
          </a:xfrm>
          <a:prstGeom prst="rect">
            <a:avLst/>
          </a:prstGeom>
          <a:noFill/>
        </p:spPr>
        <p:txBody>
          <a:bodyPr wrap="square" rtlCol="0">
            <a:noAutofit/>
          </a:bodyPr>
          <a:p>
            <a:r>
              <a:rPr lang="en-US" dirty="0">
                <a:latin typeface="宋体" panose="02010600030101010101" pitchFamily="2" charset="-122"/>
                <a:ea typeface="宋体" panose="02010600030101010101" pitchFamily="2" charset="-122"/>
                <a:cs typeface="Arial" panose="020B0604020202020204" pitchFamily="34" charset="0"/>
                <a:sym typeface="+mn-ea"/>
              </a:rPr>
              <a:t>•</a:t>
            </a:r>
            <a:r>
              <a:rPr lang="en-US" altLang="zh-CN">
                <a:latin typeface="Arial" panose="020B0604020202020204" pitchFamily="34" charset="0"/>
                <a:cs typeface="Arial" panose="020B0604020202020204" pitchFamily="34" charset="0"/>
              </a:rPr>
              <a:t>CTBTO online resources have been purposefully integrated into the regular courses in BLCU. Three major approaches to teaching the CTBT have emerged:</a:t>
            </a:r>
            <a:endParaRPr lang="en-US" altLang="zh-CN">
              <a:latin typeface="Arial" panose="020B0604020202020204" pitchFamily="34" charset="0"/>
              <a:cs typeface="Arial" panose="020B0604020202020204" pitchFamily="34" charset="0"/>
            </a:endParaRPr>
          </a:p>
          <a:p>
            <a:endParaRPr lang="en-US" altLang="zh-CN">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 three-week period introducing the background, history, achievements of, and obstacles facing the CTBT, while students are required to read broadly about the CTBT verification regime, mainly using materials from the CTBTO website; </a:t>
            </a:r>
            <a:endParaRPr lang="en-US" altLang="zh-CN">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-Wide and open discussion and debate on specific questions in class; </a:t>
            </a:r>
            <a:endParaRPr lang="en-US" altLang="zh-CN">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-Students are encourage to take part in CTBTO online courses. </a:t>
            </a:r>
            <a:endParaRPr lang="en-US" altLang="zh-CN">
              <a:latin typeface="Arial" panose="020B0604020202020204" pitchFamily="34" charset="0"/>
              <a:cs typeface="Arial" panose="020B0604020202020204" pitchFamily="34" charset="0"/>
            </a:endParaRPr>
          </a:p>
          <a:p>
            <a:endParaRPr lang="en-US" dirty="0">
              <a:latin typeface="宋体" panose="02010600030101010101" pitchFamily="2" charset="-122"/>
              <a:ea typeface="宋体" panose="02010600030101010101" pitchFamily="2" charset="-122"/>
              <a:cs typeface="Arial" panose="020B0604020202020204" pitchFamily="34" charset="0"/>
              <a:sym typeface="+mn-ea"/>
            </a:endParaRPr>
          </a:p>
          <a:p>
            <a:r>
              <a:rPr lang="en-US" dirty="0">
                <a:latin typeface="宋体" panose="02010600030101010101" pitchFamily="2" charset="-122"/>
                <a:ea typeface="宋体" panose="02010600030101010101" pitchFamily="2" charset="-122"/>
                <a:cs typeface="Arial" panose="020B0604020202020204" pitchFamily="34" charset="0"/>
                <a:sym typeface="+mn-ea"/>
              </a:rPr>
              <a:t>•</a:t>
            </a:r>
            <a:r>
              <a:rPr lang="en-US" altLang="zh-CN">
                <a:latin typeface="Arial" panose="020B0604020202020204" pitchFamily="34" charset="0"/>
                <a:cs typeface="Arial" panose="020B0604020202020204" pitchFamily="34" charset="0"/>
              </a:rPr>
              <a:t>Through diversified teaching </a:t>
            </a:r>
            <a:r>
              <a:rPr lang="en-US" altLang="zh-CN">
                <a:latin typeface="Arial" panose="020B0604020202020204" pitchFamily="34" charset="0"/>
                <a:cs typeface="Arial" panose="020B0604020202020204" pitchFamily="34" charset="0"/>
              </a:rPr>
              <a:t>and training, nearly one hundred students, 80% of the total number in the classes, once registered for the CTBTO online courses and most of them obtained their final certificates. </a:t>
            </a:r>
            <a:endParaRPr lang="en-US" altLang="zh-CN">
              <a:latin typeface="Arial" panose="020B0604020202020204" pitchFamily="34" charset="0"/>
              <a:cs typeface="Arial" panose="020B0604020202020204" pitchFamily="34" charset="0"/>
            </a:endParaRPr>
          </a:p>
          <a:p>
            <a:endParaRPr lang="en-US" altLang="zh-CN">
              <a:latin typeface="Arial" panose="020B0604020202020204" pitchFamily="34" charset="0"/>
              <a:cs typeface="Arial" panose="020B0604020202020204" pitchFamily="34" charset="0"/>
            </a:endParaRPr>
          </a:p>
          <a:p>
            <a:r>
              <a:rPr lang="en-US" dirty="0">
                <a:latin typeface="宋体" panose="02010600030101010101" pitchFamily="2" charset="-122"/>
                <a:ea typeface="宋体" panose="02010600030101010101" pitchFamily="2" charset="-122"/>
                <a:cs typeface="Arial" panose="020B0604020202020204" pitchFamily="34" charset="0"/>
                <a:sym typeface="+mn-ea"/>
              </a:rPr>
              <a:t>•</a:t>
            </a:r>
            <a:r>
              <a:rPr lang="en-US" dirty="0">
                <a:latin typeface="Arial" panose="020B0604020202020204" pitchFamily="34" charset="0"/>
                <a:ea typeface="宋体" panose="02010600030101010101" pitchFamily="2" charset="-122"/>
                <a:cs typeface="Arial" panose="020B0604020202020204" pitchFamily="34" charset="0"/>
                <a:sym typeface="+mn-ea"/>
              </a:rPr>
              <a:t>Some </a:t>
            </a:r>
            <a:r>
              <a:rPr lang="en-US" altLang="zh-CN">
                <a:latin typeface="Arial" panose="020B0604020202020204" pitchFamily="34" charset="0"/>
                <a:cs typeface="Arial" panose="020B0604020202020204" pitchFamily="34" charset="0"/>
              </a:rPr>
              <a:t>students become interested in CTBT or related issues and finish their theses in such areas each year. Some among them continue to further study or work in CTBT related field after graduation.</a:t>
            </a:r>
            <a:endParaRPr lang="en-US" altLang="zh-CN">
              <a:latin typeface="Arial" panose="020B0604020202020204" pitchFamily="34" charset="0"/>
              <a:cs typeface="Arial" panose="020B0604020202020204" pitchFamily="34" charset="0"/>
            </a:endParaRPr>
          </a:p>
          <a:p>
            <a:endParaRPr lang="en-US" altLang="zh-CN">
              <a:latin typeface="Arial" panose="020B0604020202020204" pitchFamily="34" charset="0"/>
              <a:cs typeface="Arial" panose="020B0604020202020204" pitchFamily="34" charset="0"/>
            </a:endParaRPr>
          </a:p>
        </p:txBody>
      </p:sp>
      <p:pic>
        <p:nvPicPr>
          <p:cNvPr id="4" name="图片 1" descr="logo"/>
          <p:cNvPicPr>
            <a:picLocks noChangeAspect="1"/>
          </p:cNvPicPr>
          <p:nvPr>
            <p:custDataLst>
              <p:tags r:id="rId1"/>
            </p:custDataLst>
          </p:nvPr>
        </p:nvPicPr>
        <p:blipFill>
          <a:blip r:embed="rId2"/>
          <a:stretch>
            <a:fillRect/>
          </a:stretch>
        </p:blipFill>
        <p:spPr>
          <a:xfrm>
            <a:off x="10205720" y="136525"/>
            <a:ext cx="919480" cy="831215"/>
          </a:xfrm>
          <a:prstGeom prst="rect">
            <a:avLst/>
          </a:prstGeom>
        </p:spPr>
      </p:pic>
      <p:pic>
        <p:nvPicPr>
          <p:cNvPr id="10" name="图片 2" descr="4a9b570937e23e6228c89b6b24af1d4"/>
          <p:cNvPicPr>
            <a:picLocks noChangeAspect="1"/>
          </p:cNvPicPr>
          <p:nvPr>
            <p:custDataLst>
              <p:tags r:id="rId3"/>
            </p:custDataLst>
          </p:nvPr>
        </p:nvPicPr>
        <p:blipFill>
          <a:blip r:embed="rId4"/>
          <a:stretch>
            <a:fillRect/>
          </a:stretch>
        </p:blipFill>
        <p:spPr>
          <a:xfrm>
            <a:off x="11125200" y="135890"/>
            <a:ext cx="867410" cy="8318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 of Sustainable Education on CTBT</a:t>
            </a:r>
            <a:endParaRPr lang="en-US" sz="4800" dirty="0">
              <a:solidFill>
                <a:schemeClr val="bg1"/>
              </a:solidFill>
              <a:latin typeface="Arial" panose="020B0604020202020204" pitchFamily="34" charset="0"/>
              <a:cs typeface="Arial" panose="020B0604020202020204" pitchFamily="34" charset="0"/>
            </a:endParaRPr>
          </a:p>
        </p:txBody>
      </p:sp>
      <p:sp>
        <p:nvSpPr>
          <p:cNvPr id="3" name="Title 1"/>
          <p:cNvSpPr txBox="1"/>
          <p:nvPr/>
        </p:nvSpPr>
        <p:spPr>
          <a:xfrm>
            <a:off x="10296293" y="272465"/>
            <a:ext cx="1642946" cy="559293"/>
          </a:xfrm>
          <a:prstGeom prst="rect">
            <a:avLst/>
          </a:prstGeom>
          <a:ln>
            <a:no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000" b="1" dirty="0">
              <a:solidFill>
                <a:srgbClr val="FF0000"/>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fontScale="3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7" name="Title 1"/>
          <p:cNvSpPr txBox="1"/>
          <p:nvPr>
            <p:custDataLst>
              <p:tags r:id="rId1"/>
            </p:custDataLst>
          </p:nvPr>
        </p:nvSpPr>
        <p:spPr>
          <a:xfrm>
            <a:off x="11252514" y="6512300"/>
            <a:ext cx="817758" cy="234130"/>
          </a:xfrm>
          <a:prstGeom prst="rect">
            <a:avLst/>
          </a:prstGeom>
        </p:spPr>
        <p:txBody>
          <a:bodyPr anchor="ctr" anchorCtr="0">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P5.4</a:t>
            </a:r>
            <a:r>
              <a:rPr lang="en-US" altLang="zh-CN" sz="1000" b="1" dirty="0" err="1">
                <a:solidFill>
                  <a:schemeClr val="bg1"/>
                </a:solidFill>
                <a:latin typeface="Arial" panose="020B0604020202020204" pitchFamily="34" charset="0"/>
                <a:cs typeface="Arial" panose="020B0604020202020204" pitchFamily="34" charset="0"/>
              </a:rPr>
              <a:t>-221</a:t>
            </a:r>
            <a:endParaRPr lang="en-US" sz="2400" b="1" dirty="0">
              <a:solidFill>
                <a:schemeClr val="bg1"/>
              </a:solidFill>
              <a:latin typeface="Arial" panose="020B0604020202020204" pitchFamily="34" charset="0"/>
              <a:cs typeface="Arial" panose="020B0604020202020204" pitchFamily="34" charset="0"/>
            </a:endParaRPr>
          </a:p>
        </p:txBody>
      </p:sp>
      <p:sp>
        <p:nvSpPr>
          <p:cNvPr id="100" name="文本框 99"/>
          <p:cNvSpPr txBox="1"/>
          <p:nvPr/>
        </p:nvSpPr>
        <p:spPr>
          <a:xfrm>
            <a:off x="610235" y="1612900"/>
            <a:ext cx="9604375" cy="4580890"/>
          </a:xfrm>
          <a:prstGeom prst="rect">
            <a:avLst/>
          </a:prstGeom>
          <a:noFill/>
          <a:ln w="9525">
            <a:noFill/>
          </a:ln>
        </p:spPr>
        <p:txBody>
          <a:bodyPr>
            <a:noAutofit/>
          </a:bodyPr>
          <a:p>
            <a:pPr indent="0"/>
            <a:r>
              <a:rPr lang="en-US" b="0">
                <a:latin typeface="宋体" panose="02010600030101010101" pitchFamily="2" charset="-122"/>
                <a:ea typeface="宋体" panose="02010600030101010101" pitchFamily="2" charset="-122"/>
                <a:cs typeface="Arial" panose="020B0604020202020204" pitchFamily="34" charset="0"/>
              </a:rPr>
              <a:t>•</a:t>
            </a:r>
            <a:r>
              <a:rPr lang="en-US" b="0">
                <a:latin typeface="Arial" panose="020B0604020202020204" pitchFamily="34" charset="0"/>
                <a:cs typeface="Arial" panose="020B0604020202020204" pitchFamily="34" charset="0"/>
              </a:rPr>
              <a:t>Educating the younger generation about CTBT with the new techniques are equally important to the technical advancements themselves;</a:t>
            </a:r>
            <a:endParaRPr lang="en-US" b="0">
              <a:latin typeface="Arial" panose="020B0604020202020204" pitchFamily="34" charset="0"/>
              <a:cs typeface="Arial" panose="020B0604020202020204" pitchFamily="34" charset="0"/>
            </a:endParaRPr>
          </a:p>
          <a:p>
            <a:pPr indent="0"/>
            <a:endParaRPr lang="en-US" altLang="en-US" b="0">
              <a:latin typeface="Arial" panose="020B0604020202020204" pitchFamily="34" charset="0"/>
              <a:cs typeface="Arial" panose="020B0604020202020204" pitchFamily="34" charset="0"/>
            </a:endParaRPr>
          </a:p>
          <a:p>
            <a:pPr indent="0"/>
            <a:r>
              <a:rPr lang="en-US" altLang="en-US" b="0">
                <a:latin typeface="宋体" panose="02010600030101010101" pitchFamily="2" charset="-122"/>
                <a:ea typeface="宋体" panose="02010600030101010101" pitchFamily="2" charset="-122"/>
                <a:cs typeface="Arial" panose="020B0604020202020204" pitchFamily="34" charset="0"/>
              </a:rPr>
              <a:t>•</a:t>
            </a:r>
            <a:r>
              <a:rPr lang="en-US" altLang="en-US" b="0">
                <a:latin typeface="Arial" panose="020B0604020202020204" pitchFamily="34" charset="0"/>
                <a:cs typeface="Arial" panose="020B0604020202020204" pitchFamily="34" charset="0"/>
              </a:rPr>
              <a:t>Widely civil and scientic applications of variety of verification technologies should be known to the young and the public, in return attract more people to involve in such fields;</a:t>
            </a:r>
            <a:endParaRPr lang="en-US" altLang="en-US" b="0">
              <a:latin typeface="Arial" panose="020B0604020202020204" pitchFamily="34" charset="0"/>
              <a:cs typeface="Arial" panose="020B0604020202020204" pitchFamily="34" charset="0"/>
            </a:endParaRPr>
          </a:p>
          <a:p>
            <a:pPr indent="0"/>
            <a:endParaRPr lang="en-US" altLang="en-US" b="0">
              <a:latin typeface="Arial" panose="020B0604020202020204" pitchFamily="34" charset="0"/>
              <a:cs typeface="Arial" panose="020B0604020202020204" pitchFamily="34" charset="0"/>
            </a:endParaRPr>
          </a:p>
          <a:p>
            <a:pPr indent="0"/>
            <a:r>
              <a:rPr lang="en-US">
                <a:latin typeface="宋体" panose="02010600030101010101" pitchFamily="2" charset="-122"/>
                <a:ea typeface="宋体" panose="02010600030101010101" pitchFamily="2" charset="-122"/>
                <a:cs typeface="Arial" panose="020B0604020202020204" pitchFamily="34" charset="0"/>
                <a:sym typeface="+mn-ea"/>
              </a:rPr>
              <a:t>•</a:t>
            </a:r>
            <a:r>
              <a:rPr lang="en-US">
                <a:latin typeface="Arial" panose="020B0604020202020204" pitchFamily="34" charset="0"/>
                <a:cs typeface="Arial" panose="020B0604020202020204" pitchFamily="34" charset="0"/>
                <a:sym typeface="+mn-ea"/>
              </a:rPr>
              <a:t>Scientists and educators should speak louder to make the advancements of technologies known to the others far beyond the experts’ circle.  Wider &amp; deeper awareness of CTBT by the young and public can hopefully make the decision-makers alert on it. </a:t>
            </a:r>
            <a:endParaRPr lang="en-US" b="0">
              <a:latin typeface="Arial" panose="020B0604020202020204" pitchFamily="34" charset="0"/>
              <a:cs typeface="Arial" panose="020B0604020202020204" pitchFamily="34" charset="0"/>
              <a:sym typeface="+mn-ea"/>
            </a:endParaRPr>
          </a:p>
          <a:p>
            <a:pPr indent="0"/>
            <a:endParaRPr lang="en-US" b="0">
              <a:latin typeface="Arial" panose="020B0604020202020204" pitchFamily="34" charset="0"/>
              <a:cs typeface="Arial" panose="020B0604020202020204" pitchFamily="34" charset="0"/>
            </a:endParaRPr>
          </a:p>
          <a:p>
            <a:pPr indent="0" algn="r"/>
            <a:r>
              <a:rPr lang="en-US" altLang="en-US" b="0">
                <a:latin typeface="Arial" panose="020B0604020202020204" pitchFamily="34" charset="0"/>
                <a:cs typeface="Arial" panose="020B0604020202020204" pitchFamily="34" charset="0"/>
              </a:rPr>
              <a:t>  </a:t>
            </a:r>
            <a:endParaRPr lang="en-US" altLang="en-US" b="0">
              <a:latin typeface="Arial" panose="020B0604020202020204" pitchFamily="34" charset="0"/>
              <a:cs typeface="Arial" panose="020B0604020202020204" pitchFamily="34" charset="0"/>
            </a:endParaRPr>
          </a:p>
          <a:p>
            <a:pPr indent="0" algn="r"/>
            <a:endParaRPr lang="en-US" altLang="en-US">
              <a:latin typeface="Arial" panose="020B0604020202020204" pitchFamily="34" charset="0"/>
              <a:cs typeface="Arial" panose="020B0604020202020204" pitchFamily="34" charset="0"/>
              <a:sym typeface="+mn-ea"/>
            </a:endParaRPr>
          </a:p>
          <a:p>
            <a:pPr indent="0" algn="r"/>
            <a:endParaRPr lang="en-US" altLang="en-US">
              <a:latin typeface="Arial" panose="020B0604020202020204" pitchFamily="34" charset="0"/>
              <a:cs typeface="Arial" panose="020B0604020202020204" pitchFamily="34" charset="0"/>
              <a:sym typeface="+mn-ea"/>
            </a:endParaRPr>
          </a:p>
          <a:p>
            <a:pPr indent="0" algn="r"/>
            <a:endParaRPr lang="en-US" altLang="en-US">
              <a:latin typeface="Arial" panose="020B0604020202020204" pitchFamily="34" charset="0"/>
              <a:cs typeface="Arial" panose="020B0604020202020204" pitchFamily="34" charset="0"/>
              <a:sym typeface="+mn-ea"/>
            </a:endParaRPr>
          </a:p>
          <a:p>
            <a:pPr algn="l"/>
            <a:r>
              <a:rPr lang="en-US" altLang="en-US">
                <a:latin typeface="Arial" panose="020B0604020202020204" pitchFamily="34" charset="0"/>
                <a:cs typeface="Arial" panose="020B0604020202020204" pitchFamily="34" charset="0"/>
                <a:sym typeface="+mn-ea"/>
              </a:rPr>
              <a:t>                       hp_liu@hotmail.com    </a:t>
            </a:r>
            <a:r>
              <a:rPr lang="en-US" altLang="en-US" dirty="0">
                <a:latin typeface="Arial" panose="020B0604020202020204" pitchFamily="34" charset="0"/>
                <a:cs typeface="Arial" panose="020B0604020202020204" pitchFamily="34" charset="0"/>
                <a:sym typeface="+mn-ea"/>
              </a:rPr>
              <a:t> yqing.1.ren@kcl.ac.uk</a:t>
            </a:r>
            <a:endParaRPr lang="en-US" altLang="en-US" b="0">
              <a:latin typeface="Arial" panose="020B0604020202020204" pitchFamily="34" charset="0"/>
              <a:cs typeface="Arial" panose="020B0604020202020204" pitchFamily="34" charset="0"/>
            </a:endParaRPr>
          </a:p>
        </p:txBody>
      </p:sp>
      <p:pic>
        <p:nvPicPr>
          <p:cNvPr id="21" name="图片 1" descr="logo"/>
          <p:cNvPicPr>
            <a:picLocks noChangeAspect="1"/>
          </p:cNvPicPr>
          <p:nvPr>
            <p:custDataLst>
              <p:tags r:id="rId2"/>
            </p:custDataLst>
          </p:nvPr>
        </p:nvPicPr>
        <p:blipFill>
          <a:blip r:embed="rId3"/>
          <a:stretch>
            <a:fillRect/>
          </a:stretch>
        </p:blipFill>
        <p:spPr>
          <a:xfrm>
            <a:off x="10184130" y="136525"/>
            <a:ext cx="919480" cy="831215"/>
          </a:xfrm>
          <a:prstGeom prst="rect">
            <a:avLst/>
          </a:prstGeom>
        </p:spPr>
      </p:pic>
      <p:pic>
        <p:nvPicPr>
          <p:cNvPr id="10" name="图片 2" descr="4a9b570937e23e6228c89b6b24af1d4"/>
          <p:cNvPicPr>
            <a:picLocks noChangeAspect="1"/>
          </p:cNvPicPr>
          <p:nvPr>
            <p:custDataLst>
              <p:tags r:id="rId4"/>
            </p:custDataLst>
          </p:nvPr>
        </p:nvPicPr>
        <p:blipFill>
          <a:blip r:embed="rId5"/>
          <a:stretch>
            <a:fillRect/>
          </a:stretch>
        </p:blipFill>
        <p:spPr>
          <a:xfrm>
            <a:off x="4979035" y="4693920"/>
            <a:ext cx="867410" cy="861060"/>
          </a:xfrm>
          <a:prstGeom prst="rect">
            <a:avLst/>
          </a:prstGeom>
        </p:spPr>
      </p:pic>
      <p:pic>
        <p:nvPicPr>
          <p:cNvPr id="4" name="图片 1" descr="logo"/>
          <p:cNvPicPr>
            <a:picLocks noChangeAspect="1"/>
          </p:cNvPicPr>
          <p:nvPr>
            <p:custDataLst>
              <p:tags r:id="rId6"/>
            </p:custDataLst>
          </p:nvPr>
        </p:nvPicPr>
        <p:blipFill>
          <a:blip r:embed="rId3"/>
          <a:stretch>
            <a:fillRect/>
          </a:stretch>
        </p:blipFill>
        <p:spPr>
          <a:xfrm>
            <a:off x="2931795" y="4693285"/>
            <a:ext cx="919480" cy="86169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PP_MARK_KEY" val="5a14c6bd-279a-4c33-9a76-9919d9232037"/>
  <p:tag name="COMMONDATA" val="eyJoZGlkIjoiZmQxNDdkNGQyODRlODNlZjk2NTE2YmJiM2FhN2QwMTE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4727</Words>
  <Application>WPS 演示</Application>
  <PresentationFormat>Widescreen</PresentationFormat>
  <Paragraphs>101</Paragraphs>
  <Slides>6</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6</vt:i4>
      </vt:variant>
    </vt:vector>
  </HeadingPairs>
  <TitlesOfParts>
    <vt:vector size="17" baseType="lpstr">
      <vt:lpstr>Arial</vt:lpstr>
      <vt:lpstr>宋体</vt:lpstr>
      <vt:lpstr>Wingdings</vt:lpstr>
      <vt:lpstr>微软雅黑</vt:lpstr>
      <vt:lpstr>Arial Unicode MS</vt:lpstr>
      <vt:lpstr>Calibri</vt:lpstr>
      <vt:lpstr>Calibri Light</vt:lpstr>
      <vt:lpstr>等线 Light</vt:lpstr>
      <vt:lpstr>等线</vt:lpstr>
      <vt:lpstr>Custom Design</vt:lpstr>
      <vt:lpstr>Office Theme</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Joy</cp:lastModifiedBy>
  <cp:revision>42</cp:revision>
  <dcterms:created xsi:type="dcterms:W3CDTF">2023-04-18T13:25:00Z</dcterms:created>
  <dcterms:modified xsi:type="dcterms:W3CDTF">2023-06-04T00:22:48Z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1EE997DDA39B4E24B05848EF51D03542_13</vt:lpwstr>
  </property>
  <property fmtid="{D5CDD505-2E9C-101B-9397-08002B2CF9AE}" pid="3" name="KSOProductBuildVer">
    <vt:lpwstr>2052-11.1.0.14036</vt:lpwstr>
  </property>
</Properties>
</file>