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5"/>
  </p:notesMasterIdLst>
  <p:sldIdLst>
    <p:sldId id="261" r:id="rId3"/>
    <p:sldId id="256" r:id="rId4"/>
    <p:sldId id="270" r:id="rId5"/>
    <p:sldId id="262" r:id="rId6"/>
    <p:sldId id="263" r:id="rId7"/>
    <p:sldId id="264" r:id="rId8"/>
    <p:sldId id="267" r:id="rId9"/>
    <p:sldId id="268" r:id="rId10"/>
    <p:sldId id="265" r:id="rId11"/>
    <p:sldId id="266" r:id="rId12"/>
    <p:sldId id="269" r:id="rId13"/>
    <p:sldId id="271" r:id="rId14"/>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70"/>
            <p14:sldId id="262"/>
            <p14:sldId id="263"/>
            <p14:sldId id="264"/>
            <p14:sldId id="267"/>
            <p14:sldId id="268"/>
            <p14:sldId id="265"/>
            <p14:sldId id="266"/>
            <p14:sldId id="269"/>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varScale="1">
        <p:scale>
          <a:sx n="58" d="100"/>
          <a:sy n="58" d="100"/>
        </p:scale>
        <p:origin x="13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ankshi sonker" userId="3e1029e30c06bdc1" providerId="LiveId" clId="{BFCAD723-1DA5-46AB-BD55-92F51F8B515F}"/>
    <pc:docChg chg="custSel addSld modSld modSection">
      <pc:chgData name="shubhankshi sonker" userId="3e1029e30c06bdc1" providerId="LiveId" clId="{BFCAD723-1DA5-46AB-BD55-92F51F8B515F}" dt="2023-06-04T15:54:24.049" v="125" actId="20577"/>
      <pc:docMkLst>
        <pc:docMk/>
      </pc:docMkLst>
      <pc:sldChg chg="modSp mod">
        <pc:chgData name="shubhankshi sonker" userId="3e1029e30c06bdc1" providerId="LiveId" clId="{BFCAD723-1DA5-46AB-BD55-92F51F8B515F}" dt="2023-06-04T15:54:24.049" v="125" actId="20577"/>
        <pc:sldMkLst>
          <pc:docMk/>
          <pc:sldMk cId="607453612" sldId="256"/>
        </pc:sldMkLst>
        <pc:spChg chg="mod">
          <ac:chgData name="shubhankshi sonker" userId="3e1029e30c06bdc1" providerId="LiveId" clId="{BFCAD723-1DA5-46AB-BD55-92F51F8B515F}" dt="2023-06-04T15:54:24.049" v="125" actId="20577"/>
          <ac:spMkLst>
            <pc:docMk/>
            <pc:sldMk cId="607453612" sldId="256"/>
            <ac:spMk id="6" creationId="{66C4459D-E4AA-D0F0-CCC3-BF6B9CEA8ED6}"/>
          </ac:spMkLst>
        </pc:spChg>
      </pc:sldChg>
      <pc:sldChg chg="modSp mod">
        <pc:chgData name="shubhankshi sonker" userId="3e1029e30c06bdc1" providerId="LiveId" clId="{BFCAD723-1DA5-46AB-BD55-92F51F8B515F}" dt="2023-06-04T15:51:52.590" v="100" actId="20577"/>
        <pc:sldMkLst>
          <pc:docMk/>
          <pc:sldMk cId="448056080" sldId="266"/>
        </pc:sldMkLst>
        <pc:spChg chg="mod">
          <ac:chgData name="shubhankshi sonker" userId="3e1029e30c06bdc1" providerId="LiveId" clId="{BFCAD723-1DA5-46AB-BD55-92F51F8B515F}" dt="2023-06-04T15:51:52.590" v="100" actId="20577"/>
          <ac:spMkLst>
            <pc:docMk/>
            <pc:sldMk cId="448056080" sldId="266"/>
            <ac:spMk id="8" creationId="{CF0D80F3-6B8F-DC3E-7A22-25E9A30B00DD}"/>
          </ac:spMkLst>
        </pc:spChg>
      </pc:sldChg>
      <pc:sldChg chg="modSp mod">
        <pc:chgData name="shubhankshi sonker" userId="3e1029e30c06bdc1" providerId="LiveId" clId="{BFCAD723-1DA5-46AB-BD55-92F51F8B515F}" dt="2023-06-04T15:52:33.364" v="108" actId="20577"/>
        <pc:sldMkLst>
          <pc:docMk/>
          <pc:sldMk cId="1166377597" sldId="269"/>
        </pc:sldMkLst>
        <pc:spChg chg="mod">
          <ac:chgData name="shubhankshi sonker" userId="3e1029e30c06bdc1" providerId="LiveId" clId="{BFCAD723-1DA5-46AB-BD55-92F51F8B515F}" dt="2023-06-04T15:52:33.364" v="108" actId="20577"/>
          <ac:spMkLst>
            <pc:docMk/>
            <pc:sldMk cId="1166377597" sldId="269"/>
            <ac:spMk id="8" creationId="{CF0D80F3-6B8F-DC3E-7A22-25E9A30B00DD}"/>
          </ac:spMkLst>
        </pc:spChg>
      </pc:sldChg>
      <pc:sldChg chg="modSp add mod">
        <pc:chgData name="shubhankshi sonker" userId="3e1029e30c06bdc1" providerId="LiveId" clId="{BFCAD723-1DA5-46AB-BD55-92F51F8B515F}" dt="2023-06-04T15:45:02.713" v="66" actId="20577"/>
        <pc:sldMkLst>
          <pc:docMk/>
          <pc:sldMk cId="1700349780" sldId="270"/>
        </pc:sldMkLst>
        <pc:spChg chg="mod">
          <ac:chgData name="shubhankshi sonker" userId="3e1029e30c06bdc1" providerId="LiveId" clId="{BFCAD723-1DA5-46AB-BD55-92F51F8B515F}" dt="2023-06-04T15:45:02.713" v="66" actId="20577"/>
          <ac:spMkLst>
            <pc:docMk/>
            <pc:sldMk cId="1700349780" sldId="270"/>
            <ac:spMk id="6" creationId="{66C4459D-E4AA-D0F0-CCC3-BF6B9CEA8ED6}"/>
          </ac:spMkLst>
        </pc:spChg>
      </pc:sldChg>
      <pc:sldChg chg="modSp add mod">
        <pc:chgData name="shubhankshi sonker" userId="3e1029e30c06bdc1" providerId="LiveId" clId="{BFCAD723-1DA5-46AB-BD55-92F51F8B515F}" dt="2023-06-04T15:52:53.860" v="113" actId="20577"/>
        <pc:sldMkLst>
          <pc:docMk/>
          <pc:sldMk cId="2526752259" sldId="271"/>
        </pc:sldMkLst>
        <pc:spChg chg="mod">
          <ac:chgData name="shubhankshi sonker" userId="3e1029e30c06bdc1" providerId="LiveId" clId="{BFCAD723-1DA5-46AB-BD55-92F51F8B515F}" dt="2023-06-04T15:52:53.860" v="113" actId="20577"/>
          <ac:spMkLst>
            <pc:docMk/>
            <pc:sldMk cId="2526752259" sldId="271"/>
            <ac:spMk id="8" creationId="{CF0D80F3-6B8F-DC3E-7A22-25E9A30B00DD}"/>
          </ac:spMkLst>
        </pc:spChg>
      </pc:sldChg>
    </pc:docChg>
  </pc:docChgLst>
  <pc:docChgLst>
    <pc:chgData name="shubhankshi sonker" userId="3e1029e30c06bdc1" providerId="LiveId" clId="{572ECFE3-7222-4355-B6EC-379EC9BB46B5}"/>
    <pc:docChg chg="modSld">
      <pc:chgData name="shubhankshi sonker" userId="3e1029e30c06bdc1" providerId="LiveId" clId="{572ECFE3-7222-4355-B6EC-379EC9BB46B5}" dt="2023-06-04T16:19:46.854" v="1" actId="14100"/>
      <pc:docMkLst>
        <pc:docMk/>
      </pc:docMkLst>
      <pc:sldChg chg="modSp mod">
        <pc:chgData name="shubhankshi sonker" userId="3e1029e30c06bdc1" providerId="LiveId" clId="{572ECFE3-7222-4355-B6EC-379EC9BB46B5}" dt="2023-06-04T16:19:46.854" v="1" actId="14100"/>
        <pc:sldMkLst>
          <pc:docMk/>
          <pc:sldMk cId="2229705584" sldId="262"/>
        </pc:sldMkLst>
        <pc:spChg chg="mod">
          <ac:chgData name="shubhankshi sonker" userId="3e1029e30c06bdc1" providerId="LiveId" clId="{572ECFE3-7222-4355-B6EC-379EC9BB46B5}" dt="2023-06-04T16:19:46.854" v="1" actId="14100"/>
          <ac:spMkLst>
            <pc:docMk/>
            <pc:sldMk cId="2229705584" sldId="262"/>
            <ac:spMk id="6" creationId="{0EE6463D-C745-9B54-4D33-67949EA3BB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624EB-530A-431E-911A-44B64C1A734B}"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A4E25-35B8-4B88-81E6-B1F2FD28E311}" type="slidenum">
              <a:rPr lang="en-US" smtClean="0"/>
              <a:t>‹#›</a:t>
            </a:fld>
            <a:endParaRPr lang="en-US"/>
          </a:p>
        </p:txBody>
      </p:sp>
    </p:spTree>
    <p:extLst>
      <p:ext uri="{BB962C8B-B14F-4D97-AF65-F5344CB8AC3E}">
        <p14:creationId xmlns:p14="http://schemas.microsoft.com/office/powerpoint/2010/main" val="282685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A4E25-35B8-4B88-81E6-B1F2FD28E311}" type="slidenum">
              <a:rPr lang="en-US" smtClean="0"/>
              <a:t>9</a:t>
            </a:fld>
            <a:endParaRPr lang="en-US"/>
          </a:p>
        </p:txBody>
      </p:sp>
    </p:spTree>
    <p:extLst>
      <p:ext uri="{BB962C8B-B14F-4D97-AF65-F5344CB8AC3E}">
        <p14:creationId xmlns:p14="http://schemas.microsoft.com/office/powerpoint/2010/main" val="383301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06/04/2023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rchive.pib.gov.in/archive/releases98/lyr2003/rjan2003/04012003/r040120033.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Reshaping of Nuclear Discourse in India</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AT" dirty="0">
                <a:solidFill>
                  <a:schemeClr val="bg1"/>
                </a:solidFill>
                <a:latin typeface="Arial" panose="020B0604020202020204" pitchFamily="34" charset="0"/>
                <a:cs typeface="Arial" panose="020B0604020202020204" pitchFamily="34" charset="0"/>
              </a:rPr>
              <a:t>[</a:t>
            </a:r>
            <a:r>
              <a:rPr lang="en-US" dirty="0">
                <a:solidFill>
                  <a:schemeClr val="bg1"/>
                </a:solidFill>
                <a:latin typeface="Arial" panose="020B0604020202020204" pitchFamily="34" charset="0"/>
                <a:cs typeface="Arial" panose="020B0604020202020204" pitchFamily="34" charset="0"/>
              </a:rPr>
              <a:t>Prof. Bandana Gaur</a:t>
            </a:r>
            <a:r>
              <a:rPr lang="en-AT" dirty="0">
                <a:solidFill>
                  <a:schemeClr val="bg1"/>
                </a:solidFill>
                <a:latin typeface="Arial" panose="020B0604020202020204" pitchFamily="34" charset="0"/>
                <a:cs typeface="Arial" panose="020B0604020202020204" pitchFamily="34" charset="0"/>
              </a:rPr>
              <a:t>]</a:t>
            </a:r>
          </a:p>
          <a:p>
            <a:pPr algn="ctr"/>
            <a:r>
              <a:rPr lang="en-US" sz="1400" dirty="0" err="1">
                <a:solidFill>
                  <a:schemeClr val="bg1"/>
                </a:solidFill>
                <a:latin typeface="Arial" panose="020B0604020202020204" pitchFamily="34" charset="0"/>
                <a:cs typeface="Arial" panose="020B0604020202020204" pitchFamily="34" charset="0"/>
              </a:rPr>
              <a:t>Dayalbagh</a:t>
            </a:r>
            <a:r>
              <a:rPr lang="en-US" sz="1400" dirty="0">
                <a:solidFill>
                  <a:schemeClr val="bg1"/>
                </a:solidFill>
                <a:latin typeface="Arial" panose="020B0604020202020204" pitchFamily="34" charset="0"/>
                <a:cs typeface="Arial" panose="020B0604020202020204" pitchFamily="34" charset="0"/>
              </a:rPr>
              <a:t> Educational </a:t>
            </a:r>
            <a:r>
              <a:rPr lang="en-AT" sz="1400" dirty="0">
                <a:solidFill>
                  <a:schemeClr val="bg1"/>
                </a:solidFill>
                <a:latin typeface="Arial" panose="020B0604020202020204" pitchFamily="34" charset="0"/>
                <a:cs typeface="Arial" panose="020B0604020202020204" pitchFamily="34" charset="0"/>
              </a:rPr>
              <a:t>Institute </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1200" dirty="0">
                <a:effectLst/>
                <a:latin typeface="Arial" panose="020B0604020202020204" pitchFamily="34" charset="0"/>
                <a:ea typeface="Calibri" panose="020F0502020204030204" pitchFamily="34" charset="0"/>
                <a:cs typeface="Arial" panose="020B0604020202020204" pitchFamily="34" charset="0"/>
              </a:rPr>
              <a:t>National leadership often bypass the sociological hindrance on the notion of national interests. Humanitarian based arguments often neglected under diplomatic justification</a:t>
            </a:r>
            <a:r>
              <a:rPr lang="en-IN" sz="800" dirty="0">
                <a:effectLst/>
                <a:latin typeface="Arial" panose="020B0604020202020204" pitchFamily="34" charset="0"/>
                <a:ea typeface="Calibri" panose="020F050202020403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P5.4-418</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algn="just">
              <a:lnSpc>
                <a:spcPct val="150000"/>
              </a:lnSpc>
              <a:spcAft>
                <a:spcPts val="1000"/>
              </a:spcAft>
            </a:pPr>
            <a:r>
              <a:rPr lang="en-IN" sz="800" dirty="0">
                <a:effectLst/>
                <a:latin typeface="Arial" panose="020B0604020202020204" pitchFamily="34" charset="0"/>
                <a:ea typeface="Calibri" panose="020F0502020204030204" pitchFamily="34" charset="0"/>
                <a:cs typeface="Arial" panose="020B0604020202020204" pitchFamily="34" charset="0"/>
              </a:rPr>
              <a:t>The </a:t>
            </a:r>
            <a:r>
              <a:rPr lang="en-IN" sz="800" dirty="0">
                <a:latin typeface="Arial" panose="020B0604020202020204" pitchFamily="34" charset="0"/>
                <a:ea typeface="Calibri" panose="020F0502020204030204" pitchFamily="34" charset="0"/>
                <a:cs typeface="Arial" panose="020B0604020202020204" pitchFamily="34" charset="0"/>
              </a:rPr>
              <a:t>current</a:t>
            </a:r>
            <a:r>
              <a:rPr lang="en-IN" sz="800" dirty="0">
                <a:effectLst/>
                <a:latin typeface="Arial" panose="020B0604020202020204" pitchFamily="34" charset="0"/>
                <a:ea typeface="Calibri" panose="020F0502020204030204" pitchFamily="34" charset="0"/>
                <a:cs typeface="Arial" panose="020B0604020202020204" pitchFamily="34" charset="0"/>
              </a:rPr>
              <a:t> study relied on the use of quantitative and qualitative data analysis method. Data for the quantitative analysis </a:t>
            </a:r>
            <a:r>
              <a:rPr lang="en-IN" sz="800" dirty="0">
                <a:latin typeface="Arial" panose="020B0604020202020204" pitchFamily="34" charset="0"/>
                <a:ea typeface="Calibri" panose="020F0502020204030204" pitchFamily="34" charset="0"/>
                <a:cs typeface="Arial" panose="020B0604020202020204" pitchFamily="34" charset="0"/>
              </a:rPr>
              <a:t>was </a:t>
            </a:r>
            <a:r>
              <a:rPr lang="en-IN" sz="800" dirty="0">
                <a:effectLst/>
                <a:latin typeface="Arial" panose="020B0604020202020204" pitchFamily="34" charset="0"/>
                <a:ea typeface="Calibri" panose="020F0502020204030204" pitchFamily="34" charset="0"/>
                <a:cs typeface="Arial" panose="020B0604020202020204" pitchFamily="34" charset="0"/>
              </a:rPr>
              <a:t>collected through personally visiting the areas residing with displaced people. Questionaries were prepared for profound data analysis. Various government reports, rehabilitation acts, International NGOs report on nuclear stockpile, Annual reports of Departments of Atomic Energy, and minutes of Atomic energy regulatory board were also accessed for data analysis. </a:t>
            </a:r>
            <a:endParaRPr lang="en-US" sz="800" dirty="0">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800" dirty="0">
                <a:latin typeface="Arial" panose="020B0604020202020204" pitchFamily="34" charset="0"/>
                <a:ea typeface="Calibri" panose="020F0502020204030204" pitchFamily="34" charset="0"/>
                <a:cs typeface="Arial" panose="020B0604020202020204" pitchFamily="34" charset="0"/>
              </a:rPr>
              <a:t>Cl</a:t>
            </a:r>
            <a:r>
              <a:rPr lang="en-IN" sz="800" dirty="0">
                <a:effectLst/>
                <a:latin typeface="Arial" panose="020B0604020202020204" pitchFamily="34" charset="0"/>
                <a:ea typeface="Calibri" panose="020F0502020204030204" pitchFamily="34" charset="0"/>
                <a:cs typeface="Arial" panose="020B0604020202020204" pitchFamily="34" charset="0"/>
              </a:rPr>
              <a:t>ean energy theory propagated by government to set up more nuclear power plants is not feasible on various technological and sociological aspects. Agricultural lands to be procured from small farmers for establishment of large nuclear reactors. The study findings says that majority of people displaced from their inherited land fall in the chronic poverty in due course of time. Media is also playing the dormant role to bring out the problems of people affected due to India’s nuclear ambitions. Most of the media house biased in the favour of government stands of nuclear issues. Pseudo-nationalism and hyper-nationalism fervours of present government are suppressing the real cause of common people including nuclear victims. Research finding shows that anti-nuclear protests are getting very less space in print and news media at all levels.</a:t>
            </a:r>
            <a:endParaRPr lang="en-US" sz="800" dirty="0">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algn="just">
              <a:lnSpc>
                <a:spcPct val="150000"/>
              </a:lnSpc>
              <a:spcAft>
                <a:spcPts val="1000"/>
              </a:spcAft>
            </a:pPr>
            <a:r>
              <a:rPr lang="en-IN" sz="900" dirty="0">
                <a:effectLst/>
                <a:latin typeface="Arial" panose="020B0604020202020204" pitchFamily="34" charset="0"/>
                <a:ea typeface="Calibri" panose="020F0502020204030204" pitchFamily="34" charset="0"/>
                <a:cs typeface="Arial" panose="020B0604020202020204" pitchFamily="34" charset="0"/>
              </a:rPr>
              <a:t>On accounts of various projection of research study, it can be concluded that nuclear discourse is reshaping in India which is now has a bent towards denuclearisation and shutting down of various ill-conceived nuclear programmes. Independent Rehabilitation commission need to be set up for taking up the cause of affected people to the appropriate agencies. NFHS and census data should include the status of nuclear displaced people in its questionnaires. Masculine and political dooms approach of national government regarding active nuclear proliferation needs to be checked through active involvement of people and other social organisations. Last but not the least; active involvement of media in setting up agenda for the new nuclear discourse of India for the overall progress of community at large.</a:t>
            </a:r>
            <a:endParaRPr lang="en-US" sz="9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2A0112A-DD74-C918-5EE9-E39D97B30798}"/>
              </a:ext>
            </a:extLst>
          </p:cNvPr>
          <p:cNvSpPr txBox="1">
            <a:spLocks/>
          </p:cNvSpPr>
          <p:nvPr/>
        </p:nvSpPr>
        <p:spPr>
          <a:xfrm>
            <a:off x="10162829" y="520534"/>
            <a:ext cx="1642946" cy="559293"/>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AT"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descr="A picture containing circle, text, emblem, font&#10;&#10;Description automatically generated">
            <a:extLst>
              <a:ext uri="{FF2B5EF4-FFF2-40B4-BE49-F238E27FC236}">
                <a16:creationId xmlns:a16="http://schemas.microsoft.com/office/drawing/2014/main" id="{06FE1B8C-688E-FF76-F7D7-CB65B85F23E7}"/>
              </a:ext>
            </a:extLst>
          </p:cNvPr>
          <p:cNvPicPr>
            <a:picLocks noChangeAspect="1"/>
          </p:cNvPicPr>
          <p:nvPr/>
        </p:nvPicPr>
        <p:blipFill>
          <a:blip r:embed="rId2"/>
          <a:stretch>
            <a:fillRect/>
          </a:stretch>
        </p:blipFill>
        <p:spPr>
          <a:xfrm>
            <a:off x="9981057" y="421240"/>
            <a:ext cx="1824718" cy="658587"/>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P5.4-418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circle, text, emblem, font&#10;&#10;Description automatically generated">
            <a:extLst>
              <a:ext uri="{FF2B5EF4-FFF2-40B4-BE49-F238E27FC236}">
                <a16:creationId xmlns:a16="http://schemas.microsoft.com/office/drawing/2014/main" id="{FBD75FE2-FAAF-918C-3D65-F2FE98210C4C}"/>
              </a:ext>
            </a:extLst>
          </p:cNvPr>
          <p:cNvPicPr>
            <a:picLocks noChangeAspect="1"/>
          </p:cNvPicPr>
          <p:nvPr/>
        </p:nvPicPr>
        <p:blipFill>
          <a:blip r:embed="rId2"/>
          <a:stretch>
            <a:fillRect/>
          </a:stretch>
        </p:blipFill>
        <p:spPr>
          <a:xfrm>
            <a:off x="10296293" y="221094"/>
            <a:ext cx="1642946" cy="611113"/>
          </a:xfrm>
          <a:prstGeom prst="rect">
            <a:avLst/>
          </a:prstGeom>
        </p:spPr>
      </p:pic>
      <p:sp>
        <p:nvSpPr>
          <p:cNvPr id="8" name="TextBox 7">
            <a:extLst>
              <a:ext uri="{FF2B5EF4-FFF2-40B4-BE49-F238E27FC236}">
                <a16:creationId xmlns:a16="http://schemas.microsoft.com/office/drawing/2014/main" id="{CF0D80F3-6B8F-DC3E-7A22-25E9A30B00DD}"/>
              </a:ext>
            </a:extLst>
          </p:cNvPr>
          <p:cNvSpPr txBox="1"/>
          <p:nvPr/>
        </p:nvSpPr>
        <p:spPr>
          <a:xfrm>
            <a:off x="133564" y="1150706"/>
            <a:ext cx="10417996" cy="5740033"/>
          </a:xfrm>
          <a:prstGeom prst="rect">
            <a:avLst/>
          </a:prstGeom>
          <a:noFill/>
        </p:spPr>
        <p:txBody>
          <a:bodyPr wrap="square">
            <a:spAutoFit/>
          </a:bodyPr>
          <a:lstStyle/>
          <a:p>
            <a:pPr marL="342900" indent="-342900" algn="just">
              <a:lnSpc>
                <a:spcPct val="150000"/>
              </a:lnSpc>
              <a:spcBef>
                <a:spcPts val="1200"/>
              </a:spcBef>
              <a:spcAft>
                <a:spcPts val="100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Mangal" panose="00000400000000000000" pitchFamily="2"/>
              </a:rPr>
              <a:t>Das, R. (2003). Postcolonial (In) securities, the BJP and the politics of </a:t>
            </a:r>
            <a:r>
              <a:rPr lang="en-IN" sz="1800" dirty="0" err="1">
                <a:effectLst/>
                <a:latin typeface="Arial" panose="020B0604020202020204" pitchFamily="34" charset="0"/>
                <a:ea typeface="Calibri" panose="020F0502020204030204" pitchFamily="34" charset="0"/>
                <a:cs typeface="Mangal" panose="00000400000000000000" pitchFamily="2"/>
              </a:rPr>
              <a:t>hindutva</a:t>
            </a:r>
            <a:r>
              <a:rPr lang="en-IN" sz="1800" dirty="0">
                <a:effectLst/>
                <a:latin typeface="Arial" panose="020B0604020202020204" pitchFamily="34" charset="0"/>
                <a:ea typeface="Calibri" panose="020F0502020204030204" pitchFamily="34" charset="0"/>
                <a:cs typeface="Mangal" panose="00000400000000000000" pitchFamily="2"/>
              </a:rPr>
              <a:t>: Broadening the security paradigm between the realist and anti-nuclear/peace groups in India. </a:t>
            </a:r>
            <a:r>
              <a:rPr lang="en-IN" sz="1800" i="1" dirty="0">
                <a:effectLst/>
                <a:latin typeface="Arial" panose="020B0604020202020204" pitchFamily="34" charset="0"/>
                <a:ea typeface="Calibri" panose="020F0502020204030204" pitchFamily="34" charset="0"/>
                <a:cs typeface="Mangal" panose="00000400000000000000" pitchFamily="2"/>
              </a:rPr>
              <a:t>Third World Quarterly</a:t>
            </a:r>
            <a:r>
              <a:rPr lang="en-IN" sz="1800" dirty="0">
                <a:effectLst/>
                <a:latin typeface="Arial" panose="020B0604020202020204" pitchFamily="34" charset="0"/>
                <a:ea typeface="Calibri" panose="020F0502020204030204" pitchFamily="34" charset="0"/>
                <a:cs typeface="Mangal" panose="00000400000000000000" pitchFamily="2"/>
              </a:rPr>
              <a:t>, </a:t>
            </a:r>
            <a:r>
              <a:rPr lang="en-IN" sz="1800" i="1" dirty="0">
                <a:effectLst/>
                <a:latin typeface="Arial" panose="020B0604020202020204" pitchFamily="34" charset="0"/>
                <a:ea typeface="Calibri" panose="020F0502020204030204" pitchFamily="34" charset="0"/>
                <a:cs typeface="Mangal" panose="00000400000000000000" pitchFamily="2"/>
              </a:rPr>
              <a:t>24</a:t>
            </a:r>
            <a:r>
              <a:rPr lang="en-IN" sz="1800" dirty="0">
                <a:effectLst/>
                <a:latin typeface="Arial" panose="020B0604020202020204" pitchFamily="34" charset="0"/>
                <a:ea typeface="Calibri" panose="020F0502020204030204" pitchFamily="34" charset="0"/>
                <a:cs typeface="Mangal" panose="00000400000000000000" pitchFamily="2"/>
              </a:rPr>
              <a:t>(1), pp.  77-96.</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1000"/>
              </a:spcAft>
              <a:buFont typeface="Symbol" panose="05050102010706020507" pitchFamily="18" charset="2"/>
              <a:buChar char=""/>
            </a:pPr>
            <a:r>
              <a:rPr lang="en-US" dirty="0" err="1">
                <a:effectLst/>
                <a:latin typeface="Arial" panose="020B0604020202020204" pitchFamily="34" charset="0"/>
                <a:ea typeface="Calibri" panose="020F0502020204030204" pitchFamily="34" charset="0"/>
                <a:cs typeface="Arial" panose="020B0604020202020204" pitchFamily="34" charset="0"/>
              </a:rPr>
              <a:t>Gamson</a:t>
            </a:r>
            <a:r>
              <a:rPr lang="en-US" dirty="0">
                <a:effectLst/>
                <a:latin typeface="Arial" panose="020B0604020202020204" pitchFamily="34" charset="0"/>
                <a:ea typeface="Calibri" panose="020F0502020204030204" pitchFamily="34" charset="0"/>
                <a:cs typeface="Arial" panose="020B0604020202020204" pitchFamily="34" charset="0"/>
              </a:rPr>
              <a:t>, A. &amp; Modigliani, A. (1989). Media discourse and public opinion on nuclear power: A constructionist approach. </a:t>
            </a:r>
            <a:r>
              <a:rPr lang="en-US" i="1" dirty="0">
                <a:effectLst/>
                <a:latin typeface="Arial" panose="020B0604020202020204" pitchFamily="34" charset="0"/>
                <a:ea typeface="Calibri" panose="020F0502020204030204" pitchFamily="34" charset="0"/>
                <a:cs typeface="Arial" panose="020B0604020202020204" pitchFamily="34" charset="0"/>
              </a:rPr>
              <a:t>American journal of sociology, 95/1, </a:t>
            </a:r>
            <a:r>
              <a:rPr lang="en-US" dirty="0">
                <a:effectLst/>
                <a:latin typeface="Arial" panose="020B0604020202020204" pitchFamily="34" charset="0"/>
                <a:ea typeface="Calibri" panose="020F0502020204030204" pitchFamily="34" charset="0"/>
                <a:cs typeface="Arial" panose="020B0604020202020204" pitchFamily="34" charset="0"/>
              </a:rPr>
              <a:t>1-37</a:t>
            </a:r>
            <a:r>
              <a:rPr lang="en-US" dirty="0">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10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Johnson, R. (2014). The humanitarian impact of nuclear weapons: an imperative for achieving disarmament. </a:t>
            </a:r>
            <a:r>
              <a:rPr lang="en-US" i="1" dirty="0">
                <a:effectLst/>
                <a:latin typeface="Arial" panose="020B0604020202020204" pitchFamily="34" charset="0"/>
                <a:ea typeface="Calibri" panose="020F0502020204030204" pitchFamily="34" charset="0"/>
                <a:cs typeface="Arial" panose="020B0604020202020204" pitchFamily="34" charset="0"/>
              </a:rPr>
              <a:t>Irish studies of international affairs, 22/14</a:t>
            </a:r>
            <a:r>
              <a:rPr lang="en-US" dirty="0">
                <a:effectLst/>
                <a:latin typeface="Arial" panose="020B0604020202020204" pitchFamily="34" charset="0"/>
                <a:ea typeface="Calibri" panose="020F0502020204030204" pitchFamily="34" charset="0"/>
                <a:cs typeface="Arial" panose="020B0604020202020204" pitchFamily="34" charset="0"/>
              </a:rPr>
              <a:t>, 59-72.  </a:t>
            </a:r>
          </a:p>
          <a:p>
            <a:pPr marL="342900" lvl="0" indent="-342900" algn="just">
              <a:lnSpc>
                <a:spcPct val="150000"/>
              </a:lnSpc>
              <a:spcBef>
                <a:spcPts val="1200"/>
              </a:spcBef>
              <a:spcAft>
                <a:spcPts val="10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Kirby, D.K. &amp; </a:t>
            </a:r>
            <a:r>
              <a:rPr lang="en-US" dirty="0" err="1">
                <a:effectLst/>
                <a:latin typeface="Arial" panose="020B0604020202020204" pitchFamily="34" charset="0"/>
                <a:ea typeface="Calibri" panose="020F0502020204030204" pitchFamily="34" charset="0"/>
                <a:cs typeface="Arial" panose="020B0604020202020204" pitchFamily="34" charset="0"/>
              </a:rPr>
              <a:t>Lovering</a:t>
            </a:r>
            <a:r>
              <a:rPr lang="en-US" dirty="0">
                <a:effectLst/>
                <a:latin typeface="Arial" panose="020B0604020202020204" pitchFamily="34" charset="0"/>
                <a:ea typeface="Calibri" panose="020F0502020204030204" pitchFamily="34" charset="0"/>
                <a:cs typeface="Arial" panose="020B0604020202020204" pitchFamily="34" charset="0"/>
              </a:rPr>
              <a:t>, T. (2021). A socially sustainable future for nuclear energy in emerging market: why anti-nuclear activism in emerging markets isn’t anti-nuclear. </a:t>
            </a:r>
            <a:r>
              <a:rPr lang="en-US" i="1" dirty="0">
                <a:effectLst/>
                <a:latin typeface="Arial" panose="020B0604020202020204" pitchFamily="34" charset="0"/>
                <a:ea typeface="Calibri" panose="020F0502020204030204" pitchFamily="34" charset="0"/>
                <a:cs typeface="Arial" panose="020B0604020202020204" pitchFamily="34" charset="0"/>
              </a:rPr>
              <a:t>The breakthrough Institute, </a:t>
            </a:r>
            <a:r>
              <a:rPr lang="en-US" dirty="0">
                <a:effectLst/>
                <a:latin typeface="Arial" panose="020B0604020202020204" pitchFamily="34" charset="0"/>
                <a:ea typeface="Calibri" panose="020F0502020204030204" pitchFamily="34" charset="0"/>
                <a:cs typeface="Arial" panose="020B0604020202020204" pitchFamily="34" charset="0"/>
              </a:rPr>
              <a:t>12-26.</a:t>
            </a:r>
          </a:p>
          <a:p>
            <a:pPr marL="342900" lvl="0" indent="-342900" algn="just">
              <a:lnSpc>
                <a:spcPct val="150000"/>
              </a:lnSpc>
              <a:spcBef>
                <a:spcPts val="1200"/>
              </a:spcBef>
              <a:spcAft>
                <a:spcPts val="1000"/>
              </a:spcAft>
              <a:buFont typeface="Symbol" panose="05050102010706020507" pitchFamily="18" charset="2"/>
              <a:buChar char=""/>
            </a:pPr>
            <a:r>
              <a:rPr lang="en-IN" sz="1800" kern="1800" spc="75" dirty="0">
                <a:effectLst/>
                <a:latin typeface="Arial" panose="020B0604020202020204" pitchFamily="34" charset="0"/>
                <a:ea typeface="Times New Roman" panose="02020603050405020304" pitchFamily="18" charset="0"/>
              </a:rPr>
              <a:t>Mohan, P. (2018).India’s nuclear dilemma</a:t>
            </a:r>
            <a:r>
              <a:rPr lang="en-IN" sz="1800" i="1" kern="1800" spc="75" dirty="0">
                <a:effectLst/>
                <a:latin typeface="Arial" panose="020B0604020202020204" pitchFamily="34" charset="0"/>
                <a:ea typeface="Times New Roman" panose="02020603050405020304" pitchFamily="18" charset="0"/>
              </a:rPr>
              <a:t>. Observer Research Foundation.</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P5.4-418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circle, text, emblem, font&#10;&#10;Description automatically generated">
            <a:extLst>
              <a:ext uri="{FF2B5EF4-FFF2-40B4-BE49-F238E27FC236}">
                <a16:creationId xmlns:a16="http://schemas.microsoft.com/office/drawing/2014/main" id="{FBD75FE2-FAAF-918C-3D65-F2FE98210C4C}"/>
              </a:ext>
            </a:extLst>
          </p:cNvPr>
          <p:cNvPicPr>
            <a:picLocks noChangeAspect="1"/>
          </p:cNvPicPr>
          <p:nvPr/>
        </p:nvPicPr>
        <p:blipFill>
          <a:blip r:embed="rId2"/>
          <a:stretch>
            <a:fillRect/>
          </a:stretch>
        </p:blipFill>
        <p:spPr>
          <a:xfrm>
            <a:off x="10296293" y="221094"/>
            <a:ext cx="1642946" cy="611113"/>
          </a:xfrm>
          <a:prstGeom prst="rect">
            <a:avLst/>
          </a:prstGeom>
        </p:spPr>
      </p:pic>
      <p:sp>
        <p:nvSpPr>
          <p:cNvPr id="8" name="TextBox 7">
            <a:extLst>
              <a:ext uri="{FF2B5EF4-FFF2-40B4-BE49-F238E27FC236}">
                <a16:creationId xmlns:a16="http://schemas.microsoft.com/office/drawing/2014/main" id="{CF0D80F3-6B8F-DC3E-7A22-25E9A30B00DD}"/>
              </a:ext>
            </a:extLst>
          </p:cNvPr>
          <p:cNvSpPr txBox="1"/>
          <p:nvPr/>
        </p:nvSpPr>
        <p:spPr>
          <a:xfrm>
            <a:off x="133564" y="1150706"/>
            <a:ext cx="10417996" cy="5740033"/>
          </a:xfrm>
          <a:prstGeom prst="rect">
            <a:avLst/>
          </a:prstGeom>
          <a:noFill/>
        </p:spPr>
        <p:txBody>
          <a:bodyPr wrap="square">
            <a:spAutoFit/>
          </a:bodyPr>
          <a:lstStyle/>
          <a:p>
            <a:pPr marL="342900" lvl="0" indent="-342900" algn="just">
              <a:lnSpc>
                <a:spcPct val="150000"/>
              </a:lnSpc>
              <a:spcBef>
                <a:spcPts val="1200"/>
              </a:spcBef>
              <a:spcAft>
                <a:spcPts val="10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Mishra, S. (2019). Revision of India’s nuclear doctrine: Repercussions on South Asian crisis stability. </a:t>
            </a:r>
            <a:r>
              <a:rPr lang="en-US" i="1" dirty="0">
                <a:effectLst/>
                <a:latin typeface="Arial" panose="020B0604020202020204" pitchFamily="34" charset="0"/>
                <a:ea typeface="Calibri" panose="020F0502020204030204" pitchFamily="34" charset="0"/>
                <a:cs typeface="Arial" panose="020B0604020202020204" pitchFamily="34" charset="0"/>
              </a:rPr>
              <a:t>Journal of Indo-Pacific affairs, 2/4,  </a:t>
            </a:r>
            <a:r>
              <a:rPr lang="en-US" dirty="0">
                <a:effectLst/>
                <a:latin typeface="Arial" panose="020B0604020202020204" pitchFamily="34" charset="0"/>
                <a:ea typeface="Calibri" panose="020F0502020204030204" pitchFamily="34" charset="0"/>
                <a:cs typeface="Arial" panose="020B0604020202020204" pitchFamily="34" charset="0"/>
              </a:rPr>
              <a:t>88-106.   </a:t>
            </a:r>
          </a:p>
          <a:p>
            <a:pPr marL="342900" lvl="0" indent="-342900" algn="just">
              <a:lnSpc>
                <a:spcPct val="150000"/>
              </a:lnSpc>
              <a:spcBef>
                <a:spcPts val="1200"/>
              </a:spcBef>
              <a:spcAft>
                <a:spcPts val="10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Press Information Bureau, GOI. (2003, January 4). Cabinet committee on security reviews progress in operationalizing India’s nuclear doctrine. </a:t>
            </a: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https://archive.pib.gov.in/archive/releases98/lyr2003/rjan2003/04012003/r040120033.html</a:t>
            </a:r>
            <a:r>
              <a:rPr lang="en-US"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50000"/>
              </a:lnSpc>
              <a:spcBef>
                <a:spcPts val="1200"/>
              </a:spcBef>
              <a:spcAft>
                <a:spcPts val="1000"/>
              </a:spcAft>
              <a:buFont typeface="Symbol" panose="05050102010706020507" pitchFamily="18" charset="2"/>
              <a:buChar char=""/>
            </a:pPr>
            <a:r>
              <a:rPr lang="en-IN" sz="1800" dirty="0">
                <a:effectLst/>
                <a:latin typeface="Arial" panose="020B0604020202020204" pitchFamily="34" charset="0"/>
                <a:ea typeface="Times New Roman" panose="02020603050405020304" pitchFamily="18" charset="0"/>
              </a:rPr>
              <a:t>Rajagopalan, R. (2016). India’s nuclear doctrine debate. </a:t>
            </a:r>
            <a:r>
              <a:rPr lang="en-IN" sz="1800" i="1" dirty="0" err="1">
                <a:effectLst/>
                <a:latin typeface="Arial" panose="020B0604020202020204" pitchFamily="34" charset="0"/>
                <a:ea typeface="Times New Roman" panose="02020603050405020304" pitchFamily="18" charset="0"/>
              </a:rPr>
              <a:t>Carngine</a:t>
            </a:r>
            <a:r>
              <a:rPr lang="en-IN" sz="1800" i="1" dirty="0">
                <a:effectLst/>
                <a:latin typeface="Arial" panose="020B0604020202020204" pitchFamily="34" charset="0"/>
                <a:ea typeface="Times New Roman" panose="02020603050405020304" pitchFamily="18" charset="0"/>
              </a:rPr>
              <a:t> endowment for international peace</a:t>
            </a:r>
            <a:r>
              <a:rPr lang="en-US" sz="1800" i="1" dirty="0">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1000"/>
              </a:spcAft>
              <a:buFont typeface="Symbol" panose="05050102010706020507" pitchFamily="18" charset="2"/>
              <a:buChar char=""/>
            </a:pP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SIPRI, (2015). </a:t>
            </a:r>
            <a:r>
              <a:rPr lang="en-IN"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Yearbook: Armament, disarmament and international security</a:t>
            </a: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London: Oxford University Press.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1000"/>
              </a:spcAft>
              <a:buFont typeface="Symbol" panose="05050102010706020507" pitchFamily="18" charset="2"/>
              <a:buChar char=""/>
            </a:pP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SIPRI, (2022). </a:t>
            </a:r>
            <a:r>
              <a:rPr lang="en-IN"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Yearbook: Armament, disarmament and international security</a:t>
            </a: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London: Oxford University Press.</a:t>
            </a:r>
            <a:r>
              <a:rPr lang="en-US"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16637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P5.4-418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circle, text, emblem, font&#10;&#10;Description automatically generated">
            <a:extLst>
              <a:ext uri="{FF2B5EF4-FFF2-40B4-BE49-F238E27FC236}">
                <a16:creationId xmlns:a16="http://schemas.microsoft.com/office/drawing/2014/main" id="{FBD75FE2-FAAF-918C-3D65-F2FE98210C4C}"/>
              </a:ext>
            </a:extLst>
          </p:cNvPr>
          <p:cNvPicPr>
            <a:picLocks noChangeAspect="1"/>
          </p:cNvPicPr>
          <p:nvPr/>
        </p:nvPicPr>
        <p:blipFill>
          <a:blip r:embed="rId2"/>
          <a:stretch>
            <a:fillRect/>
          </a:stretch>
        </p:blipFill>
        <p:spPr>
          <a:xfrm>
            <a:off x="10296293" y="221094"/>
            <a:ext cx="1642946" cy="611113"/>
          </a:xfrm>
          <a:prstGeom prst="rect">
            <a:avLst/>
          </a:prstGeom>
        </p:spPr>
      </p:pic>
      <p:sp>
        <p:nvSpPr>
          <p:cNvPr id="8" name="TextBox 7">
            <a:extLst>
              <a:ext uri="{FF2B5EF4-FFF2-40B4-BE49-F238E27FC236}">
                <a16:creationId xmlns:a16="http://schemas.microsoft.com/office/drawing/2014/main" id="{CF0D80F3-6B8F-DC3E-7A22-25E9A30B00DD}"/>
              </a:ext>
            </a:extLst>
          </p:cNvPr>
          <p:cNvSpPr txBox="1"/>
          <p:nvPr/>
        </p:nvSpPr>
        <p:spPr>
          <a:xfrm>
            <a:off x="133564" y="1150706"/>
            <a:ext cx="10417996" cy="2400657"/>
          </a:xfrm>
          <a:prstGeom prst="rect">
            <a:avLst/>
          </a:prstGeom>
          <a:noFill/>
        </p:spPr>
        <p:txBody>
          <a:bodyPr wrap="square">
            <a:spAutoFit/>
          </a:bodyPr>
          <a:lstStyle/>
          <a:p>
            <a:pPr marL="342900" lvl="0" indent="-342900" algn="just">
              <a:lnSpc>
                <a:spcPct val="150000"/>
              </a:lnSpc>
              <a:spcBef>
                <a:spcPts val="1200"/>
              </a:spcBef>
              <a:spcAft>
                <a:spcPts val="10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Taylor, B.P. (2013). Thinking about nuclear power. </a:t>
            </a:r>
            <a:r>
              <a:rPr lang="en-US" i="1" dirty="0">
                <a:effectLst/>
                <a:latin typeface="Arial" panose="020B0604020202020204" pitchFamily="34" charset="0"/>
                <a:ea typeface="Calibri" panose="020F0502020204030204" pitchFamily="34" charset="0"/>
                <a:cs typeface="Arial" panose="020B0604020202020204" pitchFamily="34" charset="0"/>
              </a:rPr>
              <a:t>Polity, 45/2, </a:t>
            </a:r>
            <a:r>
              <a:rPr lang="en-US" dirty="0">
                <a:effectLst/>
                <a:latin typeface="Arial" panose="020B0604020202020204" pitchFamily="34" charset="0"/>
                <a:ea typeface="Calibri" panose="020F0502020204030204" pitchFamily="34" charset="0"/>
                <a:cs typeface="Arial" panose="020B0604020202020204" pitchFamily="34" charset="0"/>
              </a:rPr>
              <a:t>297-311. Thakur, R. (2011). Nuclear nonproliferation and disarmament: can the power of ideas tame the power of the state?. </a:t>
            </a:r>
            <a:r>
              <a:rPr lang="en-US" i="1" dirty="0">
                <a:effectLst/>
                <a:latin typeface="Arial" panose="020B0604020202020204" pitchFamily="34" charset="0"/>
                <a:ea typeface="Calibri" panose="020F0502020204030204" pitchFamily="34" charset="0"/>
                <a:cs typeface="Arial" panose="020B0604020202020204" pitchFamily="34" charset="0"/>
              </a:rPr>
              <a:t>International studies review, 13/1, </a:t>
            </a:r>
            <a:r>
              <a:rPr lang="en-US" dirty="0">
                <a:effectLst/>
                <a:latin typeface="Arial" panose="020B0604020202020204" pitchFamily="34" charset="0"/>
                <a:ea typeface="Calibri" panose="020F0502020204030204" pitchFamily="34" charset="0"/>
                <a:cs typeface="Arial" panose="020B0604020202020204" pitchFamily="34" charset="0"/>
              </a:rPr>
              <a:t>34-45. </a:t>
            </a:r>
          </a:p>
          <a:p>
            <a:pPr marL="342900" lvl="0" indent="-342900" algn="just">
              <a:lnSpc>
                <a:spcPct val="150000"/>
              </a:lnSpc>
              <a:spcBef>
                <a:spcPts val="1200"/>
              </a:spcBef>
              <a:spcAft>
                <a:spcPts val="1000"/>
              </a:spcAft>
              <a:buFont typeface="Symbol" panose="05050102010706020507" pitchFamily="18" charset="2"/>
              <a:buChar char=""/>
            </a:pPr>
            <a:r>
              <a:rPr lang="en-US" dirty="0" err="1">
                <a:effectLst/>
                <a:latin typeface="Arial" panose="020B0604020202020204" pitchFamily="34" charset="0"/>
                <a:ea typeface="Calibri" panose="020F0502020204030204" pitchFamily="34" charset="0"/>
                <a:cs typeface="Arial" panose="020B0604020202020204" pitchFamily="34" charset="0"/>
              </a:rPr>
              <a:t>Vonik</a:t>
            </a:r>
            <a:r>
              <a:rPr lang="en-US" dirty="0">
                <a:effectLst/>
                <a:latin typeface="Arial" panose="020B0604020202020204" pitchFamily="34" charset="0"/>
                <a:ea typeface="Calibri" panose="020F0502020204030204" pitchFamily="34" charset="0"/>
                <a:cs typeface="Arial" panose="020B0604020202020204" pitchFamily="34" charset="0"/>
              </a:rPr>
              <a:t>, A. (2001). Developing the anti-nuclear movement. </a:t>
            </a:r>
            <a:r>
              <a:rPr lang="en-US" i="1" dirty="0">
                <a:effectLst/>
                <a:latin typeface="Arial" panose="020B0604020202020204" pitchFamily="34" charset="0"/>
                <a:ea typeface="Calibri" panose="020F0502020204030204" pitchFamily="34" charset="0"/>
                <a:cs typeface="Arial" panose="020B0604020202020204" pitchFamily="34" charset="0"/>
              </a:rPr>
              <a:t>Economic and Political weekly, 36/18</a:t>
            </a:r>
            <a:r>
              <a:rPr lang="en-US" dirty="0">
                <a:effectLst/>
                <a:latin typeface="Arial" panose="020B0604020202020204" pitchFamily="34" charset="0"/>
                <a:ea typeface="Calibri" panose="020F0502020204030204" pitchFamily="34" charset="0"/>
                <a:cs typeface="Arial" panose="020B0604020202020204" pitchFamily="34" charset="0"/>
              </a:rPr>
              <a:t>, 1494-1497. </a:t>
            </a:r>
            <a:r>
              <a:rPr lang="en-I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675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P5.4-418</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C4459D-E4AA-D0F0-CCC3-BF6B9CEA8ED6}"/>
              </a:ext>
            </a:extLst>
          </p:cNvPr>
          <p:cNvSpPr txBox="1"/>
          <p:nvPr/>
        </p:nvSpPr>
        <p:spPr>
          <a:xfrm>
            <a:off x="92467" y="1222624"/>
            <a:ext cx="10520737" cy="5827236"/>
          </a:xfrm>
          <a:prstGeom prst="rect">
            <a:avLst/>
          </a:prstGeom>
          <a:noFill/>
        </p:spPr>
        <p:txBody>
          <a:bodyPr wrap="square">
            <a:spAutoFit/>
          </a:bodyPr>
          <a:lstStyle/>
          <a:p>
            <a:pPr marL="285750" indent="-285750" algn="just">
              <a:lnSpc>
                <a:spcPct val="150000"/>
              </a:lnSpc>
              <a:spcAft>
                <a:spcPts val="1000"/>
              </a:spcAft>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Despite being </a:t>
            </a:r>
            <a:r>
              <a:rPr lang="en-IN">
                <a:effectLst/>
                <a:latin typeface="Arial" panose="020B0604020202020204" pitchFamily="34" charset="0"/>
                <a:ea typeface="Calibri" panose="020F0502020204030204" pitchFamily="34" charset="0"/>
                <a:cs typeface="Arial" panose="020B0604020202020204" pitchFamily="34" charset="0"/>
              </a:rPr>
              <a:t>the </a:t>
            </a:r>
            <a:r>
              <a:rPr lang="en-IN">
                <a:latin typeface="Arial" panose="020B0604020202020204" pitchFamily="34" charset="0"/>
                <a:ea typeface="Calibri" panose="020F0502020204030204" pitchFamily="34" charset="0"/>
                <a:cs typeface="Arial" panose="020B0604020202020204" pitchFamily="34" charset="0"/>
              </a:rPr>
              <a:t>strong</a:t>
            </a:r>
            <a:r>
              <a:rPr lang="en-IN">
                <a:effectLst/>
                <a:latin typeface="Arial" panose="020B0604020202020204" pitchFamily="34" charset="0"/>
                <a:ea typeface="Calibri" panose="020F0502020204030204" pitchFamily="34" charset="0"/>
                <a:cs typeface="Arial" panose="020B0604020202020204" pitchFamily="34" charset="0"/>
              </a:rPr>
              <a:t> </a:t>
            </a:r>
            <a:r>
              <a:rPr lang="en-IN" dirty="0">
                <a:effectLst/>
                <a:latin typeface="Arial" panose="020B0604020202020204" pitchFamily="34" charset="0"/>
                <a:ea typeface="Calibri" panose="020F0502020204030204" pitchFamily="34" charset="0"/>
                <a:cs typeface="Arial" panose="020B0604020202020204" pitchFamily="34" charset="0"/>
              </a:rPr>
              <a:t>vocalist of nuclear non-proliferation India has conducted two nuclear tests </a:t>
            </a:r>
            <a:r>
              <a:rPr lang="en-IN" i="1" dirty="0">
                <a:effectLst/>
                <a:latin typeface="Arial" panose="020B0604020202020204" pitchFamily="34" charset="0"/>
                <a:ea typeface="Calibri" panose="020F0502020204030204" pitchFamily="34" charset="0"/>
                <a:cs typeface="Arial" panose="020B0604020202020204" pitchFamily="34" charset="0"/>
              </a:rPr>
              <a:t>vis-a-vis</a:t>
            </a:r>
            <a:r>
              <a:rPr lang="en-IN" dirty="0">
                <a:effectLst/>
                <a:latin typeface="Arial" panose="020B0604020202020204" pitchFamily="34" charset="0"/>
                <a:ea typeface="Calibri" panose="020F0502020204030204" pitchFamily="34" charset="0"/>
                <a:cs typeface="Arial" panose="020B0604020202020204" pitchFamily="34" charset="0"/>
              </a:rPr>
              <a:t> disapproving NPT/CTBT, and categorically become Nuclear Weapon State (NWS) itself in 1998. These moves are the clear indications about illusionary vision of India’s political leadership about nuclear non-proliferation on many international forums</a:t>
            </a:r>
            <a:r>
              <a:rPr lang="en-IN" dirty="0">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spcAft>
                <a:spcPts val="1000"/>
              </a:spcAft>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The major bone of contention with regards to nuclear discourse is social and national cognitive psychology. National leadership often bypass the sociological hindrance on the notion of national interests. Humanitarian based arguments often neglected under diplomatic justification. India has a long history of antinuclear activism, but in the recent past it gained its momentum. Strong and stiffed antinuclear resistance have been faced by the Indian government such as </a:t>
            </a:r>
            <a:r>
              <a:rPr lang="en-IN" dirty="0" err="1">
                <a:effectLst/>
                <a:latin typeface="Arial" panose="020B0604020202020204" pitchFamily="34" charset="0"/>
                <a:ea typeface="Calibri" panose="020F0502020204030204" pitchFamily="34" charset="0"/>
                <a:cs typeface="Arial" panose="020B0604020202020204" pitchFamily="34" charset="0"/>
              </a:rPr>
              <a:t>Nallamala</a:t>
            </a:r>
            <a:r>
              <a:rPr lang="en-IN" dirty="0">
                <a:effectLst/>
                <a:latin typeface="Arial" panose="020B0604020202020204" pitchFamily="34" charset="0"/>
                <a:ea typeface="Calibri" panose="020F0502020204030204" pitchFamily="34" charset="0"/>
                <a:cs typeface="Arial" panose="020B0604020202020204" pitchFamily="34" charset="0"/>
              </a:rPr>
              <a:t> tiger sanctuary for uranium prospects in 2019, </a:t>
            </a:r>
            <a:r>
              <a:rPr lang="en-IN" dirty="0" err="1">
                <a:effectLst/>
                <a:latin typeface="Arial" panose="020B0604020202020204" pitchFamily="34" charset="0"/>
                <a:ea typeface="Calibri" panose="020F0502020204030204" pitchFamily="34" charset="0"/>
                <a:cs typeface="Arial" panose="020B0604020202020204" pitchFamily="34" charset="0"/>
              </a:rPr>
              <a:t>Kudankulam</a:t>
            </a:r>
            <a:r>
              <a:rPr lang="en-IN" dirty="0">
                <a:effectLst/>
                <a:latin typeface="Arial" panose="020B0604020202020204" pitchFamily="34" charset="0"/>
                <a:ea typeface="Calibri" panose="020F0502020204030204" pitchFamily="34" charset="0"/>
                <a:cs typeface="Arial" panose="020B0604020202020204" pitchFamily="34" charset="0"/>
              </a:rPr>
              <a:t> antinuclear struggle since 1989, and protest by Bhopal gas tragedy victims since 1986. </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endParaRPr lang="en-IN"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1000"/>
              </a:spcAft>
              <a:buFont typeface="Arial" panose="020B0604020202020204" pitchFamily="34" charset="0"/>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A picture containing circle, text, emblem, font&#10;&#10;Description automatically generated">
            <a:extLst>
              <a:ext uri="{FF2B5EF4-FFF2-40B4-BE49-F238E27FC236}">
                <a16:creationId xmlns:a16="http://schemas.microsoft.com/office/drawing/2014/main" id="{91A8D6CC-943A-73DF-D851-CF522A2C6E2B}"/>
              </a:ext>
            </a:extLst>
          </p:cNvPr>
          <p:cNvPicPr>
            <a:picLocks noChangeAspect="1"/>
          </p:cNvPicPr>
          <p:nvPr/>
        </p:nvPicPr>
        <p:blipFill>
          <a:blip r:embed="rId2"/>
          <a:stretch>
            <a:fillRect/>
          </a:stretch>
        </p:blipFill>
        <p:spPr>
          <a:xfrm>
            <a:off x="10296293" y="272866"/>
            <a:ext cx="1642946" cy="552757"/>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P5.4-418</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C4459D-E4AA-D0F0-CCC3-BF6B9CEA8ED6}"/>
              </a:ext>
            </a:extLst>
          </p:cNvPr>
          <p:cNvSpPr txBox="1"/>
          <p:nvPr/>
        </p:nvSpPr>
        <p:spPr>
          <a:xfrm>
            <a:off x="92467" y="1222624"/>
            <a:ext cx="10520737" cy="5698996"/>
          </a:xfrm>
          <a:prstGeom prst="rect">
            <a:avLst/>
          </a:prstGeom>
          <a:noFill/>
        </p:spPr>
        <p:txBody>
          <a:bodyPr wrap="square">
            <a:spAutoFit/>
          </a:bodyPr>
          <a:lstStyle/>
          <a:p>
            <a:pPr marL="285750" indent="-285750" algn="just">
              <a:lnSpc>
                <a:spcPct val="150000"/>
              </a:lnSpc>
              <a:spcAft>
                <a:spcPts val="1000"/>
              </a:spcAft>
              <a:buFont typeface="Arial" panose="020B0604020202020204" pitchFamily="34" charset="0"/>
              <a:buChar char="•"/>
            </a:pPr>
            <a:r>
              <a:rPr lang="en-IN" sz="1800" kern="1800" dirty="0">
                <a:effectLst/>
                <a:latin typeface="Arial" panose="020B0604020202020204" pitchFamily="34" charset="0"/>
                <a:ea typeface="Times New Roman" panose="02020603050405020304" pitchFamily="18" charset="0"/>
              </a:rPr>
              <a:t>Indian strategists have debated India’s nuclear doctrine for well over decades, as any indication of change in the doctrine can be a cause for concern. Such an indication of change happened in 2014, when the </a:t>
            </a:r>
            <a:r>
              <a:rPr lang="en-IN" sz="1800" kern="1800" dirty="0" err="1">
                <a:effectLst/>
                <a:latin typeface="Arial" panose="020B0604020202020204" pitchFamily="34" charset="0"/>
                <a:ea typeface="Times New Roman" panose="02020603050405020304" pitchFamily="18" charset="0"/>
              </a:rPr>
              <a:t>Bharatiya</a:t>
            </a:r>
            <a:r>
              <a:rPr lang="en-IN" sz="1800" kern="1800" dirty="0">
                <a:effectLst/>
                <a:latin typeface="Arial" panose="020B0604020202020204" pitchFamily="34" charset="0"/>
                <a:ea typeface="Times New Roman" panose="02020603050405020304" pitchFamily="18" charset="0"/>
              </a:rPr>
              <a:t> Janata Party (BJP) the current government (support by the national ideology of </a:t>
            </a:r>
            <a:r>
              <a:rPr lang="en-IN" sz="1800" kern="1800" dirty="0" err="1">
                <a:effectLst/>
                <a:latin typeface="Arial" panose="020B0604020202020204" pitchFamily="34" charset="0"/>
                <a:ea typeface="Times New Roman" panose="02020603050405020304" pitchFamily="18" charset="0"/>
              </a:rPr>
              <a:t>hindutva</a:t>
            </a:r>
            <a:r>
              <a:rPr lang="en-IN" sz="1800" kern="1800" dirty="0">
                <a:effectLst/>
                <a:latin typeface="Arial" panose="020B0604020202020204" pitchFamily="34" charset="0"/>
                <a:ea typeface="Times New Roman" panose="02020603050405020304" pitchFamily="18" charset="0"/>
              </a:rPr>
              <a:t>) came into power. The manifesto of BJP has further aggravated the problem, as BJP believes that the strategic gains acquired by India during the Atal Bihari Vajpayee regime on the nuclear programme have been frittered away by the Congress. </a:t>
            </a:r>
          </a:p>
          <a:p>
            <a:pPr marL="285750" indent="-285750" algn="just">
              <a:lnSpc>
                <a:spcPct val="150000"/>
              </a:lnSpc>
              <a:spcAft>
                <a:spcPts val="1000"/>
              </a:spcAft>
              <a:buFont typeface="Arial" panose="020B0604020202020204" pitchFamily="34" charset="0"/>
              <a:buChar char="•"/>
            </a:pPr>
            <a:r>
              <a:rPr lang="en-IN" sz="1800" kern="1800" dirty="0">
                <a:effectLst/>
                <a:latin typeface="Arial" panose="020B0604020202020204" pitchFamily="34" charset="0"/>
                <a:ea typeface="Times New Roman" panose="02020603050405020304" pitchFamily="18" charset="0"/>
              </a:rPr>
              <a:t>Their emphasis was, and remains on, beginning of a new thrust on framing policies that would serve India's national interest in the 21st century, for which they promised to “revise and update” India’s nuclear doctrine to “make it relevant to challenges of current time.” BJP believes that India might need to shift its massive retaliation nuclear strategy to some form of modulated retaliation to deal with this challenge. This has led to some speculation that a key element of India’s nuclear doctrine, India’s no-first-use commitment (NFU) for nuclear weapons, might be altered.</a:t>
            </a:r>
            <a:r>
              <a:rPr lang="en-IN" sz="1800" kern="1800" baseline="30000" dirty="0">
                <a:effectLst/>
                <a:latin typeface="Arial" panose="020B0604020202020204" pitchFamily="34" charset="0"/>
                <a:ea typeface="Times New Roman" panose="02020603050405020304" pitchFamily="18" charset="0"/>
              </a:rPr>
              <a:t> </a:t>
            </a:r>
            <a:endParaRPr lang="en-IN"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1000"/>
              </a:spcAft>
              <a:buFont typeface="Arial" panose="020B0604020202020204" pitchFamily="34" charset="0"/>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A picture containing circle, text, emblem, font&#10;&#10;Description automatically generated">
            <a:extLst>
              <a:ext uri="{FF2B5EF4-FFF2-40B4-BE49-F238E27FC236}">
                <a16:creationId xmlns:a16="http://schemas.microsoft.com/office/drawing/2014/main" id="{91A8D6CC-943A-73DF-D851-CF522A2C6E2B}"/>
              </a:ext>
            </a:extLst>
          </p:cNvPr>
          <p:cNvPicPr>
            <a:picLocks noChangeAspect="1"/>
          </p:cNvPicPr>
          <p:nvPr/>
        </p:nvPicPr>
        <p:blipFill>
          <a:blip r:embed="rId2"/>
          <a:stretch>
            <a:fillRect/>
          </a:stretch>
        </p:blipFill>
        <p:spPr>
          <a:xfrm>
            <a:off x="10296293" y="272866"/>
            <a:ext cx="1642946" cy="552757"/>
          </a:xfrm>
          <a:prstGeom prst="rect">
            <a:avLst/>
          </a:prstGeom>
        </p:spPr>
      </p:pic>
    </p:spTree>
    <p:extLst>
      <p:ext uri="{BB962C8B-B14F-4D97-AF65-F5344CB8AC3E}">
        <p14:creationId xmlns:p14="http://schemas.microsoft.com/office/powerpoint/2010/main" val="170034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21094"/>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03778" y="6400799"/>
            <a:ext cx="817758" cy="184735"/>
          </a:xfrm>
          <a:prstGeom prst="rect">
            <a:avLst/>
          </a:prstGeom>
        </p:spPr>
        <p:txBody>
          <a:bodyPr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chemeClr val="bg1"/>
              </a:solidFill>
              <a:latin typeface="Arial" panose="020B0604020202020204" pitchFamily="34" charset="0"/>
              <a:cs typeface="Arial" panose="020B0604020202020204" pitchFamily="34" charset="0"/>
            </a:endParaRPr>
          </a:p>
          <a:p>
            <a:r>
              <a:rPr lang="en-US" sz="1000" b="1" dirty="0">
                <a:solidFill>
                  <a:schemeClr val="bg1"/>
                </a:solidFill>
                <a:latin typeface="Arial" panose="020B0604020202020204" pitchFamily="34" charset="0"/>
                <a:cs typeface="Arial" panose="020B0604020202020204" pitchFamily="34" charset="0"/>
              </a:rPr>
              <a:t> P5.4-418</a:t>
            </a:r>
            <a:endParaRPr lang="en-AT" sz="1000" b="1" dirty="0">
              <a:solidFill>
                <a:schemeClr val="bg1"/>
              </a:solidFill>
              <a:latin typeface="Arial" panose="020B0604020202020204" pitchFamily="34" charset="0"/>
              <a:cs typeface="Arial" panose="020B0604020202020204" pitchFamily="34" charset="0"/>
            </a:endParaRPr>
          </a:p>
          <a:p>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4A86354-B43C-9F27-138E-5232A6ED6C0C}"/>
              </a:ext>
            </a:extLst>
          </p:cNvPr>
          <p:cNvSpPr txBox="1"/>
          <p:nvPr/>
        </p:nvSpPr>
        <p:spPr>
          <a:xfrm>
            <a:off x="123289" y="1284270"/>
            <a:ext cx="10397447" cy="2669129"/>
          </a:xfrm>
          <a:prstGeom prst="rect">
            <a:avLst/>
          </a:prstGeom>
          <a:noFill/>
        </p:spPr>
        <p:txBody>
          <a:bodyPr wrap="square">
            <a:spAutoFit/>
          </a:bodyPr>
          <a:lstStyle/>
          <a:p>
            <a:pPr marL="285750" indent="-285750" algn="just">
              <a:lnSpc>
                <a:spcPct val="150000"/>
              </a:lnSpc>
              <a:spcAft>
                <a:spcPts val="10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Mangal" panose="00000400000000000000" pitchFamily="2"/>
              </a:rPr>
              <a:t>The </a:t>
            </a:r>
            <a:r>
              <a:rPr lang="en-IN" dirty="0">
                <a:latin typeface="Times New Roman" panose="02020603050405020304" pitchFamily="18" charset="0"/>
                <a:ea typeface="Calibri" panose="020F0502020204030204" pitchFamily="34" charset="0"/>
                <a:cs typeface="Mangal" panose="00000400000000000000" pitchFamily="2"/>
              </a:rPr>
              <a:t>current</a:t>
            </a:r>
            <a:r>
              <a:rPr lang="en-IN" sz="1800" dirty="0">
                <a:effectLst/>
                <a:latin typeface="Times New Roman" panose="02020603050405020304" pitchFamily="18" charset="0"/>
                <a:ea typeface="Calibri" panose="020F0502020204030204" pitchFamily="34" charset="0"/>
                <a:cs typeface="Mangal" panose="00000400000000000000" pitchFamily="2"/>
              </a:rPr>
              <a:t> study has the following objectives:-</a:t>
            </a:r>
            <a:endParaRPr lang="en-US" sz="1400" dirty="0">
              <a:effectLst/>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buFont typeface="+mj-lt"/>
              <a:buAutoNum type="alphaLcParenBoth"/>
            </a:pPr>
            <a:r>
              <a:rPr lang="en-IN" sz="1800" dirty="0">
                <a:effectLst/>
                <a:latin typeface="Times New Roman" panose="02020603050405020304" pitchFamily="18" charset="0"/>
                <a:ea typeface="Calibri" panose="020F0502020204030204" pitchFamily="34" charset="0"/>
                <a:cs typeface="Mangal" panose="00000400000000000000" pitchFamily="2"/>
              </a:rPr>
              <a:t>To study the sociological impacts of government run nuclear projects.</a:t>
            </a:r>
          </a:p>
          <a:p>
            <a:pPr marL="342900" lvl="0" indent="-342900" algn="just">
              <a:lnSpc>
                <a:spcPct val="150000"/>
              </a:lnSpc>
              <a:buFont typeface="+mj-lt"/>
              <a:buAutoNum type="alphaLcParenBoth"/>
            </a:pPr>
            <a:r>
              <a:rPr lang="en-IN" dirty="0">
                <a:latin typeface="Times New Roman" panose="02020603050405020304" pitchFamily="18" charset="0"/>
                <a:ea typeface="Calibri" panose="020F0502020204030204" pitchFamily="34" charset="0"/>
                <a:cs typeface="Mangal" panose="00000400000000000000" pitchFamily="2"/>
              </a:rPr>
              <a:t>To study the impact of populist decision making on nuclear order.</a:t>
            </a:r>
            <a:endParaRPr lang="en-US" sz="1400" dirty="0">
              <a:effectLst/>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buFont typeface="+mj-lt"/>
              <a:buAutoNum type="alphaLcParenBoth"/>
            </a:pPr>
            <a:r>
              <a:rPr lang="en-IN" sz="1800" dirty="0">
                <a:effectLst/>
                <a:latin typeface="Times New Roman" panose="02020603050405020304" pitchFamily="18" charset="0"/>
                <a:ea typeface="Calibri" panose="020F0502020204030204" pitchFamily="34" charset="0"/>
                <a:cs typeface="Mangal" panose="00000400000000000000" pitchFamily="2"/>
              </a:rPr>
              <a:t>To study the socio-economic condition of people displaced due to government nuclear programmes. </a:t>
            </a:r>
            <a:endParaRPr lang="en-US" sz="1400" dirty="0">
              <a:effectLst/>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buFont typeface="+mj-lt"/>
              <a:buAutoNum type="alphaLcParenBoth"/>
            </a:pPr>
            <a:r>
              <a:rPr lang="en-IN" sz="1800" dirty="0">
                <a:effectLst/>
                <a:latin typeface="Times New Roman" panose="02020603050405020304" pitchFamily="18" charset="0"/>
                <a:ea typeface="Calibri" panose="020F0502020204030204" pitchFamily="34" charset="0"/>
                <a:cs typeface="Mangal" panose="00000400000000000000" pitchFamily="2"/>
              </a:rPr>
              <a:t>To study the role of media in information dissemination with regards to nuclear complexities. </a:t>
            </a:r>
            <a:endParaRPr lang="en-US" sz="1400" dirty="0">
              <a:effectLst/>
              <a:latin typeface="Calibri" panose="020F0502020204030204" pitchFamily="34" charset="0"/>
              <a:ea typeface="Calibri" panose="020F0502020204030204" pitchFamily="34" charset="0"/>
              <a:cs typeface="Mangal" panose="00000400000000000000" pitchFamily="2"/>
            </a:endParaRPr>
          </a:p>
          <a:p>
            <a:pPr marL="342900" lvl="0" indent="-342900" algn="just">
              <a:lnSpc>
                <a:spcPct val="150000"/>
              </a:lnSpc>
              <a:spcAft>
                <a:spcPts val="1000"/>
              </a:spcAft>
              <a:buFont typeface="+mj-lt"/>
              <a:buAutoNum type="alphaLcParenBoth"/>
            </a:pPr>
            <a:r>
              <a:rPr lang="en-IN" sz="1800" dirty="0">
                <a:effectLst/>
                <a:latin typeface="Times New Roman" panose="02020603050405020304" pitchFamily="18" charset="0"/>
                <a:ea typeface="Calibri" panose="020F0502020204030204" pitchFamily="34" charset="0"/>
                <a:cs typeface="Mangal" panose="00000400000000000000" pitchFamily="2"/>
              </a:rPr>
              <a:t>To study the consequences of India’s No first use policy on common people. </a:t>
            </a:r>
            <a:endParaRPr lang="en-US" sz="1400" dirty="0">
              <a:effectLst/>
              <a:latin typeface="Calibri" panose="020F0502020204030204" pitchFamily="34" charset="0"/>
              <a:ea typeface="Calibri" panose="020F0502020204030204" pitchFamily="34" charset="0"/>
              <a:cs typeface="Mangal" panose="00000400000000000000" pitchFamily="2"/>
            </a:endParaRPr>
          </a:p>
        </p:txBody>
      </p:sp>
      <p:pic>
        <p:nvPicPr>
          <p:cNvPr id="8" name="Picture 7" descr="A picture containing circle, text, emblem, font&#10;&#10;Description automatically generated">
            <a:extLst>
              <a:ext uri="{FF2B5EF4-FFF2-40B4-BE49-F238E27FC236}">
                <a16:creationId xmlns:a16="http://schemas.microsoft.com/office/drawing/2014/main" id="{5A512BAD-A83B-D85D-7714-EE3438DE1E5E}"/>
              </a:ext>
            </a:extLst>
          </p:cNvPr>
          <p:cNvPicPr>
            <a:picLocks noChangeAspect="1"/>
          </p:cNvPicPr>
          <p:nvPr/>
        </p:nvPicPr>
        <p:blipFill>
          <a:blip r:embed="rId2"/>
          <a:stretch>
            <a:fillRect/>
          </a:stretch>
        </p:blipFill>
        <p:spPr>
          <a:xfrm>
            <a:off x="10296293" y="221094"/>
            <a:ext cx="1642946" cy="604529"/>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1481" y="6351405"/>
            <a:ext cx="817758" cy="234130"/>
          </a:xfrm>
          <a:prstGeom prst="rect">
            <a:avLst/>
          </a:prstGeom>
        </p:spPr>
        <p:txBody>
          <a:bodyPr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chemeClr val="bg1"/>
              </a:solidFill>
              <a:latin typeface="Arial" panose="020B0604020202020204" pitchFamily="34" charset="0"/>
              <a:cs typeface="Arial" panose="020B0604020202020204" pitchFamily="34" charset="0"/>
            </a:endParaRPr>
          </a:p>
          <a:p>
            <a:r>
              <a:rPr lang="en-US" sz="1000" b="1" dirty="0">
                <a:solidFill>
                  <a:schemeClr val="bg1"/>
                </a:solidFill>
                <a:latin typeface="Arial" panose="020B0604020202020204" pitchFamily="34" charset="0"/>
                <a:cs typeface="Arial" panose="020B0604020202020204" pitchFamily="34" charset="0"/>
              </a:rPr>
              <a:t>P5.4-418</a:t>
            </a:r>
            <a:endParaRPr lang="en-AT" sz="1000" b="1" dirty="0">
              <a:solidFill>
                <a:schemeClr val="bg1"/>
              </a:solidFill>
              <a:latin typeface="Arial" panose="020B0604020202020204" pitchFamily="34" charset="0"/>
              <a:cs typeface="Arial" panose="020B0604020202020204" pitchFamily="34" charset="0"/>
            </a:endParaRPr>
          </a:p>
          <a:p>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F00CB9A-2881-7E3A-BDC7-69D810F24057}"/>
              </a:ext>
            </a:extLst>
          </p:cNvPr>
          <p:cNvSpPr txBox="1"/>
          <p:nvPr/>
        </p:nvSpPr>
        <p:spPr>
          <a:xfrm>
            <a:off x="-421240" y="1017142"/>
            <a:ext cx="11116638" cy="3621504"/>
          </a:xfrm>
          <a:prstGeom prst="rect">
            <a:avLst/>
          </a:prstGeom>
          <a:noFill/>
        </p:spPr>
        <p:txBody>
          <a:bodyPr wrap="square">
            <a:spAutoFit/>
          </a:bodyPr>
          <a:lstStyle/>
          <a:p>
            <a:pPr marL="742950" indent="-285750" algn="just">
              <a:lnSpc>
                <a:spcPct val="150000"/>
              </a:lnSpc>
              <a:spcAft>
                <a:spcPts val="1000"/>
              </a:spcAft>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The </a:t>
            </a:r>
            <a:r>
              <a:rPr lang="en-IN" dirty="0">
                <a:latin typeface="Arial" panose="020B0604020202020204" pitchFamily="34" charset="0"/>
                <a:ea typeface="Calibri" panose="020F0502020204030204" pitchFamily="34" charset="0"/>
                <a:cs typeface="Arial" panose="020B0604020202020204" pitchFamily="34" charset="0"/>
              </a:rPr>
              <a:t>current</a:t>
            </a:r>
            <a:r>
              <a:rPr lang="en-IN" dirty="0">
                <a:effectLst/>
                <a:latin typeface="Arial" panose="020B0604020202020204" pitchFamily="34" charset="0"/>
                <a:ea typeface="Calibri" panose="020F0502020204030204" pitchFamily="34" charset="0"/>
                <a:cs typeface="Arial" panose="020B0604020202020204" pitchFamily="34" charset="0"/>
              </a:rPr>
              <a:t> study relied on the use of quantitative and qualitative data analysis method. Data for the quantitative analysis </a:t>
            </a:r>
            <a:r>
              <a:rPr lang="en-IN" dirty="0">
                <a:latin typeface="Arial" panose="020B0604020202020204" pitchFamily="34" charset="0"/>
                <a:ea typeface="Calibri" panose="020F0502020204030204" pitchFamily="34" charset="0"/>
                <a:cs typeface="Arial" panose="020B0604020202020204" pitchFamily="34" charset="0"/>
              </a:rPr>
              <a:t>was </a:t>
            </a:r>
            <a:r>
              <a:rPr lang="en-IN" dirty="0">
                <a:effectLst/>
                <a:latin typeface="Arial" panose="020B0604020202020204" pitchFamily="34" charset="0"/>
                <a:ea typeface="Calibri" panose="020F0502020204030204" pitchFamily="34" charset="0"/>
                <a:cs typeface="Arial" panose="020B0604020202020204" pitchFamily="34" charset="0"/>
              </a:rPr>
              <a:t>collected through personally visiting the areas residing with displaced people.</a:t>
            </a:r>
          </a:p>
          <a:p>
            <a:pPr marL="742950" indent="-285750" algn="just">
              <a:lnSpc>
                <a:spcPct val="150000"/>
              </a:lnSpc>
              <a:spcAft>
                <a:spcPts val="1000"/>
              </a:spcAft>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Questionaries were prepared for profound data analysis. Various government reports, rehabilitation acts, International NGOs report on nuclear stockpile, Annual reports of Departments of Atomic Energy, and minutes of Atomic energy regulatory board were also accessed for data analysis. </a:t>
            </a:r>
            <a:endParaRPr lang="en-US" dirty="0">
              <a:latin typeface="Arial" panose="020B0604020202020204" pitchFamily="34" charset="0"/>
              <a:ea typeface="Calibri" panose="020F0502020204030204" pitchFamily="34" charset="0"/>
              <a:cs typeface="Arial" panose="020B0604020202020204" pitchFamily="34" charset="0"/>
            </a:endParaRPr>
          </a:p>
          <a:p>
            <a:pPr marL="742950" indent="-285750" algn="just">
              <a:lnSpc>
                <a:spcPct val="150000"/>
              </a:lnSpc>
              <a:spcAft>
                <a:spcPts val="1000"/>
              </a:spcAft>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At the later stage of the study, correlational analysis was made for comparative analysis between actual scenario on ground and government claims with regards to their welfare policies. </a:t>
            </a:r>
            <a:endParaRPr lang="en-US" dirty="0">
              <a:latin typeface="Arial" panose="020B0604020202020204" pitchFamily="34" charset="0"/>
              <a:cs typeface="Arial" panose="020B0604020202020204" pitchFamily="34" charset="0"/>
            </a:endParaRPr>
          </a:p>
        </p:txBody>
      </p:sp>
      <p:pic>
        <p:nvPicPr>
          <p:cNvPr id="10" name="Picture 9" descr="A picture containing circle, text, emblem, font&#10;&#10;Description automatically generated">
            <a:extLst>
              <a:ext uri="{FF2B5EF4-FFF2-40B4-BE49-F238E27FC236}">
                <a16:creationId xmlns:a16="http://schemas.microsoft.com/office/drawing/2014/main" id="{3DD12977-C92F-A3B0-17B3-C1BE02DFF91B}"/>
              </a:ext>
            </a:extLst>
          </p:cNvPr>
          <p:cNvPicPr>
            <a:picLocks noChangeAspect="1"/>
          </p:cNvPicPr>
          <p:nvPr/>
        </p:nvPicPr>
        <p:blipFill>
          <a:blip r:embed="rId2"/>
          <a:stretch>
            <a:fillRect/>
          </a:stretch>
        </p:blipFill>
        <p:spPr>
          <a:xfrm>
            <a:off x="10296293" y="221094"/>
            <a:ext cx="1642946" cy="639064"/>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chemeClr val="bg1"/>
              </a:solidFill>
              <a:latin typeface="Arial" panose="020B0604020202020204" pitchFamily="34" charset="0"/>
              <a:cs typeface="Arial" panose="020B0604020202020204" pitchFamily="34" charset="0"/>
            </a:endParaRPr>
          </a:p>
          <a:p>
            <a:r>
              <a:rPr lang="en-US" sz="1000" b="1" dirty="0">
                <a:solidFill>
                  <a:schemeClr val="bg1"/>
                </a:solidFill>
                <a:latin typeface="Arial" panose="020B0604020202020204" pitchFamily="34" charset="0"/>
                <a:cs typeface="Arial" panose="020B0604020202020204" pitchFamily="34" charset="0"/>
              </a:rPr>
              <a:t>P5.4-418</a:t>
            </a:r>
            <a:endParaRPr lang="en-AT" sz="1000" b="1" dirty="0">
              <a:solidFill>
                <a:schemeClr val="bg1"/>
              </a:solidFill>
              <a:latin typeface="Arial" panose="020B0604020202020204" pitchFamily="34" charset="0"/>
              <a:cs typeface="Arial" panose="020B0604020202020204" pitchFamily="34" charset="0"/>
            </a:endParaRPr>
          </a:p>
          <a:p>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circle, text, emblem, font&#10;&#10;Description automatically generated">
            <a:extLst>
              <a:ext uri="{FF2B5EF4-FFF2-40B4-BE49-F238E27FC236}">
                <a16:creationId xmlns:a16="http://schemas.microsoft.com/office/drawing/2014/main" id="{ECCC5170-9CB4-6211-E548-B6CEB7DFBA57}"/>
              </a:ext>
            </a:extLst>
          </p:cNvPr>
          <p:cNvPicPr>
            <a:picLocks noChangeAspect="1"/>
          </p:cNvPicPr>
          <p:nvPr/>
        </p:nvPicPr>
        <p:blipFill>
          <a:blip r:embed="rId2"/>
          <a:stretch>
            <a:fillRect/>
          </a:stretch>
        </p:blipFill>
        <p:spPr>
          <a:xfrm>
            <a:off x="10296293" y="221095"/>
            <a:ext cx="1642946" cy="604528"/>
          </a:xfrm>
          <a:prstGeom prst="rect">
            <a:avLst/>
          </a:prstGeom>
        </p:spPr>
      </p:pic>
      <p:sp>
        <p:nvSpPr>
          <p:cNvPr id="8" name="TextBox 7">
            <a:extLst>
              <a:ext uri="{FF2B5EF4-FFF2-40B4-BE49-F238E27FC236}">
                <a16:creationId xmlns:a16="http://schemas.microsoft.com/office/drawing/2014/main" id="{64B500EF-EB01-3716-B8E4-413A6DD87A85}"/>
              </a:ext>
            </a:extLst>
          </p:cNvPr>
          <p:cNvSpPr txBox="1"/>
          <p:nvPr/>
        </p:nvSpPr>
        <p:spPr>
          <a:xfrm>
            <a:off x="-154112" y="1181527"/>
            <a:ext cx="10602930" cy="5033879"/>
          </a:xfrm>
          <a:prstGeom prst="rect">
            <a:avLst/>
          </a:prstGeom>
          <a:noFill/>
        </p:spPr>
        <p:txBody>
          <a:bodyPr wrap="square">
            <a:spAutoFit/>
          </a:bodyPr>
          <a:lstStyle/>
          <a:p>
            <a:pPr marL="742950" indent="-285750" algn="just">
              <a:lnSpc>
                <a:spcPct val="150000"/>
              </a:lnSpc>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Taking the cumulative account of total civil nuclear capabilities, India’s seven nuclear power plants generate less than 3 per cent of its energy needs. Uranium, enriched to the extent of at least 60 per cent, is required for the production of electricity. Hence, clean energy theory propagated by government to set up more nuclear power plants is not feasible on various technological and sociological aspects. Agricultural lands to be procured from small farmers for establishment of large nuclear reactors. The study findings says that majority of people displaced from their inherited land fall in the chronic poverty in due course of time.  </a:t>
            </a:r>
            <a:endParaRPr lang="en-US" dirty="0">
              <a:latin typeface="Arial" panose="020B0604020202020204" pitchFamily="34" charset="0"/>
              <a:ea typeface="Calibri" panose="020F0502020204030204" pitchFamily="34" charset="0"/>
              <a:cs typeface="Arial" panose="020B0604020202020204" pitchFamily="34" charset="0"/>
            </a:endParaRPr>
          </a:p>
          <a:p>
            <a:pPr marL="742950" indent="-285750" algn="just">
              <a:lnSpc>
                <a:spcPct val="150000"/>
              </a:lnSpc>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During the course of research, victims of Bhopal gas strategy has been interviewed and a sample survey was also carried out to find out their socio-economic conditions. It has been highlighted that most of the people are suffering from various kinds of chronic diseases. Most of the people disapproved government efforts to support them. According to data analysis, whatever measures have been taken by the government agencies was insufficient in nature.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chemeClr val="bg1"/>
              </a:solidFill>
              <a:latin typeface="Arial" panose="020B0604020202020204" pitchFamily="34" charset="0"/>
              <a:cs typeface="Arial" panose="020B0604020202020204" pitchFamily="34" charset="0"/>
            </a:endParaRPr>
          </a:p>
          <a:p>
            <a:r>
              <a:rPr lang="en-US" sz="1000" b="1" dirty="0">
                <a:solidFill>
                  <a:schemeClr val="bg1"/>
                </a:solidFill>
                <a:latin typeface="Arial" panose="020B0604020202020204" pitchFamily="34" charset="0"/>
                <a:cs typeface="Arial" panose="020B0604020202020204" pitchFamily="34" charset="0"/>
              </a:rPr>
              <a:t>P5.4-418</a:t>
            </a:r>
            <a:endParaRPr lang="en-AT" sz="1000" b="1" dirty="0">
              <a:solidFill>
                <a:schemeClr val="bg1"/>
              </a:solidFill>
              <a:latin typeface="Arial" panose="020B0604020202020204" pitchFamily="34" charset="0"/>
              <a:cs typeface="Arial" panose="020B0604020202020204" pitchFamily="34" charset="0"/>
            </a:endParaRPr>
          </a:p>
          <a:p>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circle, text, emblem, font&#10;&#10;Description automatically generated">
            <a:extLst>
              <a:ext uri="{FF2B5EF4-FFF2-40B4-BE49-F238E27FC236}">
                <a16:creationId xmlns:a16="http://schemas.microsoft.com/office/drawing/2014/main" id="{ECCC5170-9CB4-6211-E548-B6CEB7DFBA57}"/>
              </a:ext>
            </a:extLst>
          </p:cNvPr>
          <p:cNvPicPr>
            <a:picLocks noChangeAspect="1"/>
          </p:cNvPicPr>
          <p:nvPr/>
        </p:nvPicPr>
        <p:blipFill>
          <a:blip r:embed="rId2"/>
          <a:stretch>
            <a:fillRect/>
          </a:stretch>
        </p:blipFill>
        <p:spPr>
          <a:xfrm>
            <a:off x="10296293" y="221095"/>
            <a:ext cx="1642946" cy="604528"/>
          </a:xfrm>
          <a:prstGeom prst="rect">
            <a:avLst/>
          </a:prstGeom>
        </p:spPr>
      </p:pic>
      <p:sp>
        <p:nvSpPr>
          <p:cNvPr id="8" name="TextBox 7">
            <a:extLst>
              <a:ext uri="{FF2B5EF4-FFF2-40B4-BE49-F238E27FC236}">
                <a16:creationId xmlns:a16="http://schemas.microsoft.com/office/drawing/2014/main" id="{64B500EF-EB01-3716-B8E4-413A6DD87A85}"/>
              </a:ext>
            </a:extLst>
          </p:cNvPr>
          <p:cNvSpPr txBox="1"/>
          <p:nvPr/>
        </p:nvSpPr>
        <p:spPr>
          <a:xfrm>
            <a:off x="-154112" y="1181527"/>
            <a:ext cx="10602930" cy="5155257"/>
          </a:xfrm>
          <a:prstGeom prst="rect">
            <a:avLst/>
          </a:prstGeom>
          <a:noFill/>
        </p:spPr>
        <p:txBody>
          <a:bodyPr wrap="square">
            <a:spAutoFit/>
          </a:bodyPr>
          <a:lstStyle/>
          <a:p>
            <a:pPr marL="742950" indent="-285750" algn="just">
              <a:lnSpc>
                <a:spcPct val="150000"/>
              </a:lnSpc>
              <a:spcAft>
                <a:spcPts val="1000"/>
              </a:spcAft>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The study finds out that media is also playing the dormant role to bring out the problems of people affected due to India’s nuclear ambitions. Most of the media house biased in the favour of government stands of nuclear issues. Since regime change in 2014, media has continuously been criticised for not taking up the issues of common people to the government. Pseudo-nationalism and hyper-nationalism fervours of present government are suppressing the real cause of common people including nuclear victims. Research finding shows that anti-nuclear protests are getting very less space in print and news media at all levels.</a:t>
            </a:r>
            <a:endParaRPr lang="en-US" dirty="0">
              <a:latin typeface="Arial" panose="020B0604020202020204" pitchFamily="34" charset="0"/>
              <a:ea typeface="Calibri" panose="020F0502020204030204" pitchFamily="34" charset="0"/>
              <a:cs typeface="Arial" panose="020B0604020202020204" pitchFamily="34" charset="0"/>
            </a:endParaRPr>
          </a:p>
          <a:p>
            <a:pPr marL="742950" indent="-285750" algn="just">
              <a:lnSpc>
                <a:spcPct val="150000"/>
              </a:lnSpc>
              <a:spcAft>
                <a:spcPts val="1000"/>
              </a:spcAft>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Notion of ‘No First Use’ (NFU) policy under India’s nuclear doctrine (2003) is being for the justification of credible minimum nuclear deterrence. Masculine approach of present government is setting the agenda for departure from earlier policy of NFU. Analyses of various reports of national and international bodies have been made which clearly indicated the trends of year-on-year increase of India’s defence expenditure.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611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000" b="1" dirty="0">
              <a:solidFill>
                <a:schemeClr val="bg1"/>
              </a:solidFill>
              <a:latin typeface="Arial" panose="020B0604020202020204" pitchFamily="34" charset="0"/>
              <a:cs typeface="Arial" panose="020B0604020202020204" pitchFamily="34" charset="0"/>
            </a:endParaRPr>
          </a:p>
          <a:p>
            <a:r>
              <a:rPr lang="en-US" sz="1000" b="1" dirty="0">
                <a:solidFill>
                  <a:schemeClr val="bg1"/>
                </a:solidFill>
                <a:latin typeface="Arial" panose="020B0604020202020204" pitchFamily="34" charset="0"/>
                <a:cs typeface="Arial" panose="020B0604020202020204" pitchFamily="34" charset="0"/>
              </a:rPr>
              <a:t>P5.4-418</a:t>
            </a:r>
            <a:endParaRPr lang="en-AT" sz="1000" b="1" dirty="0">
              <a:solidFill>
                <a:schemeClr val="bg1"/>
              </a:solidFill>
              <a:latin typeface="Arial" panose="020B0604020202020204" pitchFamily="34" charset="0"/>
              <a:cs typeface="Arial" panose="020B0604020202020204" pitchFamily="34" charset="0"/>
            </a:endParaRPr>
          </a:p>
          <a:p>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circle, text, emblem, font&#10;&#10;Description automatically generated">
            <a:extLst>
              <a:ext uri="{FF2B5EF4-FFF2-40B4-BE49-F238E27FC236}">
                <a16:creationId xmlns:a16="http://schemas.microsoft.com/office/drawing/2014/main" id="{ECCC5170-9CB4-6211-E548-B6CEB7DFBA57}"/>
              </a:ext>
            </a:extLst>
          </p:cNvPr>
          <p:cNvPicPr>
            <a:picLocks noChangeAspect="1"/>
          </p:cNvPicPr>
          <p:nvPr/>
        </p:nvPicPr>
        <p:blipFill>
          <a:blip r:embed="rId2"/>
          <a:stretch>
            <a:fillRect/>
          </a:stretch>
        </p:blipFill>
        <p:spPr>
          <a:xfrm>
            <a:off x="10296293" y="221095"/>
            <a:ext cx="1642946" cy="604528"/>
          </a:xfrm>
          <a:prstGeom prst="rect">
            <a:avLst/>
          </a:prstGeom>
        </p:spPr>
      </p:pic>
      <p:sp>
        <p:nvSpPr>
          <p:cNvPr id="8" name="TextBox 7">
            <a:extLst>
              <a:ext uri="{FF2B5EF4-FFF2-40B4-BE49-F238E27FC236}">
                <a16:creationId xmlns:a16="http://schemas.microsoft.com/office/drawing/2014/main" id="{64B500EF-EB01-3716-B8E4-413A6DD87A85}"/>
              </a:ext>
            </a:extLst>
          </p:cNvPr>
          <p:cNvSpPr txBox="1"/>
          <p:nvPr/>
        </p:nvSpPr>
        <p:spPr>
          <a:xfrm>
            <a:off x="-154112" y="1181527"/>
            <a:ext cx="10602930" cy="3780522"/>
          </a:xfrm>
          <a:prstGeom prst="rect">
            <a:avLst/>
          </a:prstGeom>
          <a:noFill/>
        </p:spPr>
        <p:txBody>
          <a:bodyPr wrap="square">
            <a:spAutoFit/>
          </a:bodyPr>
          <a:lstStyle/>
          <a:p>
            <a:pPr marL="742950" indent="-285750" algn="just">
              <a:lnSpc>
                <a:spcPct val="150000"/>
              </a:lnSpc>
              <a:spcAft>
                <a:spcPts val="1000"/>
              </a:spcAft>
              <a:buFont typeface="Arial" panose="020B0604020202020204" pitchFamily="34" charset="0"/>
              <a:buChar char="•"/>
            </a:pPr>
            <a:r>
              <a:rPr lang="en-IN" dirty="0">
                <a:effectLst/>
                <a:latin typeface="Arial" panose="020B0604020202020204" pitchFamily="34" charset="0"/>
                <a:ea typeface="Calibri" panose="020F0502020204030204" pitchFamily="34" charset="0"/>
                <a:cs typeface="Arial" panose="020B0604020202020204" pitchFamily="34" charset="0"/>
              </a:rPr>
              <a:t>Close examination of last five years SIPRI reports bring out the fact that India is continuously increasing the number of nuclear warheads. Alternative of Uranium has been researched which further impacted the people and environment in vicinity of such research programmes. Recent excavation in </a:t>
            </a:r>
            <a:r>
              <a:rPr lang="en-IN" dirty="0" err="1">
                <a:effectLst/>
                <a:latin typeface="Arial" panose="020B0604020202020204" pitchFamily="34" charset="0"/>
                <a:ea typeface="Calibri" panose="020F0502020204030204" pitchFamily="34" charset="0"/>
                <a:cs typeface="Arial" panose="020B0604020202020204" pitchFamily="34" charset="0"/>
              </a:rPr>
              <a:t>Nallamala</a:t>
            </a:r>
            <a:r>
              <a:rPr lang="en-IN" dirty="0">
                <a:effectLst/>
                <a:latin typeface="Arial" panose="020B0604020202020204" pitchFamily="34" charset="0"/>
                <a:ea typeface="Calibri" panose="020F0502020204030204" pitchFamily="34" charset="0"/>
                <a:cs typeface="Arial" panose="020B0604020202020204" pitchFamily="34" charset="0"/>
              </a:rPr>
              <a:t> tiger sanctuary, monazite exploration on the coast of Kerala, earmarking of new sites for nuclear power plants has wider sociological implication on residing flora and fauna within the proximity of these areas. Further, revoking the present nuclear doctrine may start the new arms race in south Asia which likely to re-appropriate more resource towards new nuclear posture, which is further against the human morality and concept of welfare state.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063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20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836A705-5EC9-3E1C-3CCC-FFA836C95CEA}"/>
              </a:ext>
            </a:extLst>
          </p:cNvPr>
          <p:cNvSpPr txBox="1">
            <a:spLocks/>
          </p:cNvSpPr>
          <p:nvPr/>
        </p:nvSpPr>
        <p:spPr>
          <a:xfrm>
            <a:off x="10296293" y="272465"/>
            <a:ext cx="1642946"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rgbClr val="FF0000"/>
                </a:solidFill>
                <a:latin typeface="Arial" panose="020B0604020202020204" pitchFamily="34" charset="0"/>
                <a:cs typeface="Arial" panose="020B0604020202020204" pitchFamily="34" charset="0"/>
              </a:rPr>
              <a:t>Place your institution logo here after removing this text box!</a:t>
            </a:r>
            <a:endParaRPr lang="en-AT"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a:solidFill>
                <a:schemeClr val="bg1"/>
              </a:solidFill>
              <a:latin typeface="Arial" panose="020B0604020202020204" pitchFamily="34" charset="0"/>
              <a:cs typeface="Arial" panose="020B0604020202020204" pitchFamily="34" charset="0"/>
            </a:endParaRPr>
          </a:p>
          <a:p>
            <a:r>
              <a:rPr lang="en-US" sz="4000" b="1" dirty="0">
                <a:solidFill>
                  <a:schemeClr val="bg1"/>
                </a:solidFill>
                <a:latin typeface="Arial" panose="020B0604020202020204" pitchFamily="34" charset="0"/>
                <a:cs typeface="Arial" panose="020B0604020202020204" pitchFamily="34" charset="0"/>
              </a:rPr>
              <a:t>P5.4-418</a:t>
            </a:r>
            <a:endParaRPr lang="en-AT" sz="4000" b="1" dirty="0">
              <a:solidFill>
                <a:schemeClr val="bg1"/>
              </a:solidFill>
              <a:latin typeface="Arial" panose="020B0604020202020204" pitchFamily="34" charset="0"/>
              <a:cs typeface="Arial" panose="020B0604020202020204" pitchFamily="34" charset="0"/>
            </a:endParaRPr>
          </a:p>
          <a:p>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Picture 7" descr="A picture containing circle, text, emblem, font&#10;&#10;Description automatically generated">
            <a:extLst>
              <a:ext uri="{FF2B5EF4-FFF2-40B4-BE49-F238E27FC236}">
                <a16:creationId xmlns:a16="http://schemas.microsoft.com/office/drawing/2014/main" id="{64E3A467-3AD2-0CF7-7B39-3210E7D21343}"/>
              </a:ext>
            </a:extLst>
          </p:cNvPr>
          <p:cNvPicPr>
            <a:picLocks noChangeAspect="1"/>
          </p:cNvPicPr>
          <p:nvPr/>
        </p:nvPicPr>
        <p:blipFill>
          <a:blip r:embed="rId3"/>
          <a:stretch>
            <a:fillRect/>
          </a:stretch>
        </p:blipFill>
        <p:spPr>
          <a:xfrm>
            <a:off x="10296293" y="221094"/>
            <a:ext cx="1642946" cy="604529"/>
          </a:xfrm>
          <a:prstGeom prst="rect">
            <a:avLst/>
          </a:prstGeom>
        </p:spPr>
      </p:pic>
      <p:sp>
        <p:nvSpPr>
          <p:cNvPr id="10" name="TextBox 9">
            <a:extLst>
              <a:ext uri="{FF2B5EF4-FFF2-40B4-BE49-F238E27FC236}">
                <a16:creationId xmlns:a16="http://schemas.microsoft.com/office/drawing/2014/main" id="{4F9CF122-86D5-8EA3-B32A-1C9934EBF872}"/>
              </a:ext>
            </a:extLst>
          </p:cNvPr>
          <p:cNvSpPr txBox="1"/>
          <p:nvPr/>
        </p:nvSpPr>
        <p:spPr>
          <a:xfrm>
            <a:off x="-184935" y="1171254"/>
            <a:ext cx="10726220" cy="5539978"/>
          </a:xfrm>
          <a:prstGeom prst="rect">
            <a:avLst/>
          </a:prstGeom>
          <a:noFill/>
        </p:spPr>
        <p:txBody>
          <a:bodyPr wrap="square">
            <a:spAutoFit/>
          </a:bodyPr>
          <a:lstStyle/>
          <a:p>
            <a:pPr marL="742950" indent="-285750" algn="just">
              <a:lnSpc>
                <a:spcPct val="150000"/>
              </a:lnSpc>
              <a:spcAft>
                <a:spcPts val="10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On accounts of various projection of research study, it can be concluded that nuclear discourse is reshaping in India which is now has a bent towards denuclearisation and shutting down of various ill-conceived nuclear programmes. </a:t>
            </a:r>
          </a:p>
          <a:p>
            <a:pPr marL="742950" indent="-285750" algn="just">
              <a:lnSpc>
                <a:spcPct val="150000"/>
              </a:lnSpc>
              <a:spcAft>
                <a:spcPts val="10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Independent Rehabilitation commission need to be set up for taking up the cause of affected people to the appropriate agencies. </a:t>
            </a:r>
          </a:p>
          <a:p>
            <a:pPr marL="742950" indent="-285750" algn="just">
              <a:lnSpc>
                <a:spcPct val="150000"/>
              </a:lnSpc>
              <a:spcAft>
                <a:spcPts val="10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NFHS and census data should include the status of nuclear displaced people in its questionnaires. </a:t>
            </a:r>
          </a:p>
          <a:p>
            <a:pPr marL="742950" indent="-285750" algn="just">
              <a:lnSpc>
                <a:spcPct val="150000"/>
              </a:lnSpc>
              <a:spcAft>
                <a:spcPts val="10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Masculine and political dooms approach of national government regarding active nuclear proliferation needs to be checked through active involvement of people and other social organisations. </a:t>
            </a:r>
          </a:p>
          <a:p>
            <a:pPr marL="742950" indent="-285750" algn="just">
              <a:lnSpc>
                <a:spcPct val="150000"/>
              </a:lnSpc>
              <a:spcAft>
                <a:spcPts val="10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Last but not the least; active involvement of media in setting up agenda for the new nuclear discourse of India for the overall progress of community at large.</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2984</TotalTime>
  <Words>2217</Words>
  <Application>Microsoft Office PowerPoint</Application>
  <PresentationFormat>Widescreen</PresentationFormat>
  <Paragraphs>96</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Symbol</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shubhankshi sonker</cp:lastModifiedBy>
  <cp:revision>60</cp:revision>
  <dcterms:created xsi:type="dcterms:W3CDTF">2023-04-18T13:25:54Z</dcterms:created>
  <dcterms:modified xsi:type="dcterms:W3CDTF">2023-06-04T16:19:50Z</dcterms:modified>
</cp:coreProperties>
</file>