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5579"/>
    <p:restoredTop sz="94685"/>
  </p:normalViewPr>
  <p:slideViewPr>
    <p:cSldViewPr snapToGrid="0">
      <p:cViewPr varScale="1">
        <p:scale>
          <a:sx n="70" d="100"/>
          <a:sy n="70" d="100"/>
        </p:scale>
        <p:origin x="-868" y="-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03/06/2023</a:t>
            </a:fld>
            <a:endParaRPr lang="x-none"/>
          </a:p>
        </p:txBody>
      </p:sp>
      <p:sp>
        <p:nvSpPr>
          <p:cNvPr id="6" name="Footer Placeholder 5">
            <a:extLst>
              <a:ext uri="{FF2B5EF4-FFF2-40B4-BE49-F238E27FC236}">
                <a16:creationId xmlns:a16="http://schemas.microsoft.com/office/drawing/2014/main" xmlns=""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03/06/2023</a:t>
            </a:fld>
            <a:endParaRPr lang="x-none"/>
          </a:p>
        </p:txBody>
      </p:sp>
      <p:sp>
        <p:nvSpPr>
          <p:cNvPr id="5" name="Footer Placeholder 4">
            <a:extLst>
              <a:ext uri="{FF2B5EF4-FFF2-40B4-BE49-F238E27FC236}">
                <a16:creationId xmlns:a16="http://schemas.microsoft.com/office/drawing/2014/main" xmlns=""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03/06/2023</a:t>
            </a:fld>
            <a:endParaRPr lang="x-none"/>
          </a:p>
        </p:txBody>
      </p:sp>
      <p:sp>
        <p:nvSpPr>
          <p:cNvPr id="5" name="Footer Placeholder 4">
            <a:extLst>
              <a:ext uri="{FF2B5EF4-FFF2-40B4-BE49-F238E27FC236}">
                <a16:creationId xmlns:a16="http://schemas.microsoft.com/office/drawing/2014/main" xmlns=""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03/06/2023</a:t>
            </a:fld>
            <a:endParaRPr lang="x-none"/>
          </a:p>
        </p:txBody>
      </p:sp>
      <p:sp>
        <p:nvSpPr>
          <p:cNvPr id="5" name="Footer Placeholder 4">
            <a:extLst>
              <a:ext uri="{FF2B5EF4-FFF2-40B4-BE49-F238E27FC236}">
                <a16:creationId xmlns:a16="http://schemas.microsoft.com/office/drawing/2014/main" xmlns=""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03/06/2023</a:t>
            </a:fld>
            <a:endParaRPr lang="x-none"/>
          </a:p>
        </p:txBody>
      </p:sp>
      <p:sp>
        <p:nvSpPr>
          <p:cNvPr id="5" name="Footer Placeholder 4">
            <a:extLst>
              <a:ext uri="{FF2B5EF4-FFF2-40B4-BE49-F238E27FC236}">
                <a16:creationId xmlns:a16="http://schemas.microsoft.com/office/drawing/2014/main" xmlns=""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03/06/2023</a:t>
            </a:fld>
            <a:endParaRPr lang="x-none"/>
          </a:p>
        </p:txBody>
      </p:sp>
      <p:sp>
        <p:nvSpPr>
          <p:cNvPr id="5" name="Footer Placeholder 4">
            <a:extLst>
              <a:ext uri="{FF2B5EF4-FFF2-40B4-BE49-F238E27FC236}">
                <a16:creationId xmlns:a16="http://schemas.microsoft.com/office/drawing/2014/main" xmlns=""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03/06/2023</a:t>
            </a:fld>
            <a:endParaRPr lang="x-none"/>
          </a:p>
        </p:txBody>
      </p:sp>
      <p:sp>
        <p:nvSpPr>
          <p:cNvPr id="6" name="Footer Placeholder 5">
            <a:extLst>
              <a:ext uri="{FF2B5EF4-FFF2-40B4-BE49-F238E27FC236}">
                <a16:creationId xmlns:a16="http://schemas.microsoft.com/office/drawing/2014/main" xmlns=""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03/06/2023</a:t>
            </a:fld>
            <a:endParaRPr lang="x-none"/>
          </a:p>
        </p:txBody>
      </p:sp>
      <p:sp>
        <p:nvSpPr>
          <p:cNvPr id="8" name="Footer Placeholder 7">
            <a:extLst>
              <a:ext uri="{FF2B5EF4-FFF2-40B4-BE49-F238E27FC236}">
                <a16:creationId xmlns:a16="http://schemas.microsoft.com/office/drawing/2014/main" xmlns=""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03/06/2023</a:t>
            </a:fld>
            <a:endParaRPr lang="x-none"/>
          </a:p>
        </p:txBody>
      </p:sp>
      <p:sp>
        <p:nvSpPr>
          <p:cNvPr id="4" name="Footer Placeholder 3">
            <a:extLst>
              <a:ext uri="{FF2B5EF4-FFF2-40B4-BE49-F238E27FC236}">
                <a16:creationId xmlns:a16="http://schemas.microsoft.com/office/drawing/2014/main" xmlns=""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03/06/2023</a:t>
            </a:fld>
            <a:endParaRPr lang="x-none"/>
          </a:p>
        </p:txBody>
      </p:sp>
      <p:sp>
        <p:nvSpPr>
          <p:cNvPr id="3" name="Footer Placeholder 2">
            <a:extLst>
              <a:ext uri="{FF2B5EF4-FFF2-40B4-BE49-F238E27FC236}">
                <a16:creationId xmlns:a16="http://schemas.microsoft.com/office/drawing/2014/main" xmlns=""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03/06/2023</a:t>
            </a:fld>
            <a:endParaRPr lang="x-none"/>
          </a:p>
        </p:txBody>
      </p:sp>
      <p:sp>
        <p:nvSpPr>
          <p:cNvPr id="6" name="Footer Placeholder 5">
            <a:extLst>
              <a:ext uri="{FF2B5EF4-FFF2-40B4-BE49-F238E27FC236}">
                <a16:creationId xmlns:a16="http://schemas.microsoft.com/office/drawing/2014/main" xmlns=""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a:t>
            </a:fld>
            <a:endParaRPr lang="x-none"/>
          </a:p>
        </p:txBody>
      </p:sp>
    </p:spTree>
    <p:extLst>
      <p:ext uri="{BB962C8B-B14F-4D97-AF65-F5344CB8AC3E}">
        <p14:creationId xmlns:p14="http://schemas.microsoft.com/office/powerpoint/2010/main" xmlns=""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xmlns=""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xmlns=""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xmlns=""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xmlns=""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xmlns=""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xmlns=""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xmlns=""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xmlns=""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xmlns=""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xmlns=""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xmlns=""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xmlns=""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xmlns=""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xmlns=""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xmlns=""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xmlns=""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xmlns=""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xmlns=""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xmlns=""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xmlns=""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xmlns=""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xmlns="" id="{8360A02C-CB7E-D46E-5E90-D8CD446F431F}"/>
              </a:ext>
            </a:extLst>
          </p:cNvPr>
          <p:cNvGrpSpPr>
            <a:grpSpLocks noChangeAspect="1"/>
          </p:cNvGrpSpPr>
          <p:nvPr userDrawn="1"/>
        </p:nvGrpSpPr>
        <p:grpSpPr bwMode="auto">
          <a:xfrm>
            <a:off x="5162550" y="4976813"/>
            <a:ext cx="1866900" cy="1635125"/>
            <a:chOff x="3252" y="3135"/>
            <a:chExt cx="1176" cy="1030"/>
          </a:xfrm>
        </p:grpSpPr>
        <p:sp>
          <p:nvSpPr>
            <p:cNvPr id="3" name="AutoShape 3">
              <a:extLst>
                <a:ext uri="{FF2B5EF4-FFF2-40B4-BE49-F238E27FC236}">
                  <a16:creationId xmlns:a16="http://schemas.microsoft.com/office/drawing/2014/main" xmlns=""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xmlns=""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 name="Freeform 7">
              <a:extLst>
                <a:ext uri="{FF2B5EF4-FFF2-40B4-BE49-F238E27FC236}">
                  <a16:creationId xmlns:a16="http://schemas.microsoft.com/office/drawing/2014/main" xmlns="" id="{063B0D44-6EA0-FFA6-3359-A3206740429F}"/>
                </a:ext>
              </a:extLst>
            </p:cNvPr>
            <p:cNvSpPr>
              <a:spLocks/>
            </p:cNvSpPr>
            <p:nvPr userDrawn="1"/>
          </p:nvSpPr>
          <p:spPr bwMode="auto">
            <a:xfrm>
              <a:off x="3515" y="3146"/>
              <a:ext cx="659" cy="656"/>
            </a:xfrm>
            <a:custGeom>
              <a:avLst/>
              <a:gdLst>
                <a:gd name="T0" fmla="*/ 90 w 1087"/>
                <a:gd name="T1" fmla="*/ 1087 h 1087"/>
                <a:gd name="T2" fmla="*/ 90 w 1087"/>
                <a:gd name="T3" fmla="*/ 1087 h 1087"/>
                <a:gd name="T4" fmla="*/ 0 w 1087"/>
                <a:gd name="T5" fmla="*/ 997 h 1087"/>
                <a:gd name="T6" fmla="*/ 0 w 1087"/>
                <a:gd name="T7" fmla="*/ 90 h 1087"/>
                <a:gd name="T8" fmla="*/ 90 w 1087"/>
                <a:gd name="T9" fmla="*/ 0 h 1087"/>
                <a:gd name="T10" fmla="*/ 997 w 1087"/>
                <a:gd name="T11" fmla="*/ 0 h 1087"/>
                <a:gd name="T12" fmla="*/ 1087 w 1087"/>
                <a:gd name="T13" fmla="*/ 90 h 1087"/>
                <a:gd name="T14" fmla="*/ 1087 w 1087"/>
                <a:gd name="T15" fmla="*/ 997 h 1087"/>
                <a:gd name="T16" fmla="*/ 997 w 1087"/>
                <a:gd name="T17" fmla="*/ 1087 h 1087"/>
                <a:gd name="T18" fmla="*/ 90 w 1087"/>
                <a:gd name="T1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7" h="1087">
                  <a:moveTo>
                    <a:pt x="90" y="1087"/>
                  </a:moveTo>
                  <a:lnTo>
                    <a:pt x="90" y="1087"/>
                  </a:lnTo>
                  <a:cubicBezTo>
                    <a:pt x="40" y="1087"/>
                    <a:pt x="0" y="1047"/>
                    <a:pt x="0" y="997"/>
                  </a:cubicBezTo>
                  <a:lnTo>
                    <a:pt x="0" y="90"/>
                  </a:lnTo>
                  <a:cubicBezTo>
                    <a:pt x="0" y="40"/>
                    <a:pt x="40" y="0"/>
                    <a:pt x="90" y="0"/>
                  </a:cubicBezTo>
                  <a:lnTo>
                    <a:pt x="997" y="0"/>
                  </a:lnTo>
                  <a:cubicBezTo>
                    <a:pt x="1046" y="0"/>
                    <a:pt x="1087" y="40"/>
                    <a:pt x="1087" y="90"/>
                  </a:cubicBezTo>
                  <a:lnTo>
                    <a:pt x="1087" y="997"/>
                  </a:lnTo>
                  <a:cubicBezTo>
                    <a:pt x="1087" y="1047"/>
                    <a:pt x="1046" y="1087"/>
                    <a:pt x="997" y="1087"/>
                  </a:cubicBezTo>
                  <a:lnTo>
                    <a:pt x="90" y="108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a:extLst>
                <a:ext uri="{FF2B5EF4-FFF2-40B4-BE49-F238E27FC236}">
                  <a16:creationId xmlns:a16="http://schemas.microsoft.com/office/drawing/2014/main" xmlns="" id="{FEC3FEA3-6BAE-FA8E-D75D-E3A60451C92A}"/>
                </a:ext>
              </a:extLst>
            </p:cNvPr>
            <p:cNvSpPr>
              <a:spLocks noEditPoints="1"/>
            </p:cNvSpPr>
            <p:nvPr userDrawn="1"/>
          </p:nvSpPr>
          <p:spPr bwMode="auto">
            <a:xfrm>
              <a:off x="3503" y="3135"/>
              <a:ext cx="683" cy="679"/>
            </a:xfrm>
            <a:custGeom>
              <a:avLst/>
              <a:gdLst>
                <a:gd name="T0" fmla="*/ 1017 w 1127"/>
                <a:gd name="T1" fmla="*/ 0 h 1126"/>
                <a:gd name="T2" fmla="*/ 1017 w 1127"/>
                <a:gd name="T3" fmla="*/ 0 h 1126"/>
                <a:gd name="T4" fmla="*/ 110 w 1127"/>
                <a:gd name="T5" fmla="*/ 0 h 1126"/>
                <a:gd name="T6" fmla="*/ 0 w 1127"/>
                <a:gd name="T7" fmla="*/ 109 h 1126"/>
                <a:gd name="T8" fmla="*/ 0 w 1127"/>
                <a:gd name="T9" fmla="*/ 1016 h 1126"/>
                <a:gd name="T10" fmla="*/ 110 w 1127"/>
                <a:gd name="T11" fmla="*/ 1126 h 1126"/>
                <a:gd name="T12" fmla="*/ 1017 w 1127"/>
                <a:gd name="T13" fmla="*/ 1126 h 1126"/>
                <a:gd name="T14" fmla="*/ 1127 w 1127"/>
                <a:gd name="T15" fmla="*/ 1016 h 1126"/>
                <a:gd name="T16" fmla="*/ 1127 w 1127"/>
                <a:gd name="T17" fmla="*/ 109 h 1126"/>
                <a:gd name="T18" fmla="*/ 1017 w 1127"/>
                <a:gd name="T19" fmla="*/ 0 h 1126"/>
                <a:gd name="T20" fmla="*/ 1017 w 1127"/>
                <a:gd name="T21" fmla="*/ 39 h 1126"/>
                <a:gd name="T22" fmla="*/ 1017 w 1127"/>
                <a:gd name="T23" fmla="*/ 39 h 1126"/>
                <a:gd name="T24" fmla="*/ 1087 w 1127"/>
                <a:gd name="T25" fmla="*/ 109 h 1126"/>
                <a:gd name="T26" fmla="*/ 1087 w 1127"/>
                <a:gd name="T27" fmla="*/ 1016 h 1126"/>
                <a:gd name="T28" fmla="*/ 1017 w 1127"/>
                <a:gd name="T29" fmla="*/ 1086 h 1126"/>
                <a:gd name="T30" fmla="*/ 110 w 1127"/>
                <a:gd name="T31" fmla="*/ 1086 h 1126"/>
                <a:gd name="T32" fmla="*/ 40 w 1127"/>
                <a:gd name="T33" fmla="*/ 1016 h 1126"/>
                <a:gd name="T34" fmla="*/ 40 w 1127"/>
                <a:gd name="T35" fmla="*/ 109 h 1126"/>
                <a:gd name="T36" fmla="*/ 110 w 1127"/>
                <a:gd name="T37" fmla="*/ 39 h 1126"/>
                <a:gd name="T38" fmla="*/ 1017 w 1127"/>
                <a:gd name="T39" fmla="*/ 3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7" h="1126">
                  <a:moveTo>
                    <a:pt x="1017" y="0"/>
                  </a:moveTo>
                  <a:lnTo>
                    <a:pt x="1017" y="0"/>
                  </a:lnTo>
                  <a:lnTo>
                    <a:pt x="110" y="0"/>
                  </a:lnTo>
                  <a:cubicBezTo>
                    <a:pt x="49" y="0"/>
                    <a:pt x="0" y="48"/>
                    <a:pt x="0" y="109"/>
                  </a:cubicBezTo>
                  <a:lnTo>
                    <a:pt x="0" y="1016"/>
                  </a:lnTo>
                  <a:cubicBezTo>
                    <a:pt x="0" y="1077"/>
                    <a:pt x="49" y="1126"/>
                    <a:pt x="110" y="1126"/>
                  </a:cubicBezTo>
                  <a:lnTo>
                    <a:pt x="1017" y="1126"/>
                  </a:lnTo>
                  <a:cubicBezTo>
                    <a:pt x="1077" y="1126"/>
                    <a:pt x="1127" y="1077"/>
                    <a:pt x="1127" y="1016"/>
                  </a:cubicBezTo>
                  <a:lnTo>
                    <a:pt x="1127" y="109"/>
                  </a:lnTo>
                  <a:cubicBezTo>
                    <a:pt x="1127" y="48"/>
                    <a:pt x="1077" y="0"/>
                    <a:pt x="1017" y="0"/>
                  </a:cubicBezTo>
                  <a:close/>
                  <a:moveTo>
                    <a:pt x="1017" y="39"/>
                  </a:moveTo>
                  <a:lnTo>
                    <a:pt x="1017" y="39"/>
                  </a:lnTo>
                  <a:cubicBezTo>
                    <a:pt x="1055" y="39"/>
                    <a:pt x="1087" y="70"/>
                    <a:pt x="1087" y="109"/>
                  </a:cubicBezTo>
                  <a:lnTo>
                    <a:pt x="1087" y="1016"/>
                  </a:lnTo>
                  <a:cubicBezTo>
                    <a:pt x="1087" y="1055"/>
                    <a:pt x="1055" y="1086"/>
                    <a:pt x="1017" y="1086"/>
                  </a:cubicBezTo>
                  <a:lnTo>
                    <a:pt x="110" y="1086"/>
                  </a:lnTo>
                  <a:cubicBezTo>
                    <a:pt x="71" y="1086"/>
                    <a:pt x="40" y="1055"/>
                    <a:pt x="40" y="1016"/>
                  </a:cubicBezTo>
                  <a:lnTo>
                    <a:pt x="40" y="109"/>
                  </a:lnTo>
                  <a:cubicBezTo>
                    <a:pt x="40" y="70"/>
                    <a:pt x="71" y="39"/>
                    <a:pt x="110" y="39"/>
                  </a:cubicBezTo>
                  <a:lnTo>
                    <a:pt x="1017"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xmlns=""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xmlns=""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xmlns=""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xmlns=""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xmlns=""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xmlns=""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xmlns=""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xmlns=""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xmlns=""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xmlns=""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xmlns=""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xmlns=""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xmlns=""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xmlns=""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xmlns=""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0ECAE0-79BD-21CF-C96D-4DD448C0663E}"/>
              </a:ext>
            </a:extLst>
          </p:cNvPr>
          <p:cNvSpPr txBox="1"/>
          <p:nvPr/>
        </p:nvSpPr>
        <p:spPr>
          <a:xfrm>
            <a:off x="2682932" y="278271"/>
            <a:ext cx="6826135" cy="1692771"/>
          </a:xfrm>
          <a:prstGeom prst="rect">
            <a:avLst/>
          </a:prstGeom>
          <a:noFill/>
        </p:spPr>
        <p:txBody>
          <a:bodyPr wrap="square" rtlCol="0">
            <a:spAutoFit/>
          </a:bodyPr>
          <a:lstStyle/>
          <a:p>
            <a:pPr algn="ctr"/>
            <a:r>
              <a:rPr lang="en-GB" dirty="0" smtClean="0">
                <a:solidFill>
                  <a:schemeClr val="bg1"/>
                </a:solidFill>
                <a:latin typeface="Arial Rounded MT Bold" pitchFamily="34" charset="0"/>
              </a:rPr>
              <a:t>The CTBTO's image in the global media from MENA Perspective</a:t>
            </a:r>
          </a:p>
          <a:p>
            <a:pPr algn="ctr"/>
            <a:endParaRPr lang="fr-FR" dirty="0" smtClean="0">
              <a:solidFill>
                <a:schemeClr val="bg1"/>
              </a:solidFill>
            </a:endParaRPr>
          </a:p>
          <a:p>
            <a:pPr algn="ctr"/>
            <a:r>
              <a:rPr lang="fr-FR" dirty="0" smtClean="0">
                <a:solidFill>
                  <a:schemeClr val="bg1"/>
                </a:solidFill>
                <a:latin typeface="Arial Rounded MT Bold" pitchFamily="34" charset="0"/>
                <a:cs typeface="Arial" panose="020B0604020202020204" pitchFamily="34" charset="0"/>
              </a:rPr>
              <a:t>Dr </a:t>
            </a:r>
            <a:r>
              <a:rPr lang="fr-FR" dirty="0" err="1" smtClean="0">
                <a:solidFill>
                  <a:schemeClr val="bg1"/>
                </a:solidFill>
                <a:latin typeface="Arial Rounded MT Bold" pitchFamily="34" charset="0"/>
                <a:cs typeface="Arial" panose="020B0604020202020204" pitchFamily="34" charset="0"/>
              </a:rPr>
              <a:t>Laeed</a:t>
            </a:r>
            <a:r>
              <a:rPr lang="fr-FR" dirty="0" smtClean="0">
                <a:solidFill>
                  <a:schemeClr val="bg1"/>
                </a:solidFill>
                <a:latin typeface="Arial Rounded MT Bold" pitchFamily="34" charset="0"/>
                <a:cs typeface="Arial" panose="020B0604020202020204" pitchFamily="34" charset="0"/>
              </a:rPr>
              <a:t> </a:t>
            </a:r>
            <a:r>
              <a:rPr lang="fr-FR" dirty="0" err="1" smtClean="0">
                <a:solidFill>
                  <a:schemeClr val="bg1"/>
                </a:solidFill>
                <a:latin typeface="Arial Rounded MT Bold" pitchFamily="34" charset="0"/>
                <a:cs typeface="Arial" panose="020B0604020202020204" pitchFamily="34" charset="0"/>
              </a:rPr>
              <a:t>Zaghlami</a:t>
            </a:r>
            <a:endParaRPr lang="fr-FR" dirty="0" smtClean="0">
              <a:solidFill>
                <a:schemeClr val="bg1"/>
              </a:solidFill>
              <a:latin typeface="Arial Rounded MT Bold" pitchFamily="34" charset="0"/>
              <a:cs typeface="Arial" panose="020B0604020202020204" pitchFamily="34" charset="0"/>
            </a:endParaRPr>
          </a:p>
          <a:p>
            <a:pPr algn="ctr"/>
            <a:endParaRPr lang="x-none" dirty="0">
              <a:solidFill>
                <a:schemeClr val="bg1"/>
              </a:solidFill>
              <a:latin typeface="Arial" panose="020B0604020202020204" pitchFamily="34" charset="0"/>
              <a:cs typeface="Arial" panose="020B0604020202020204" pitchFamily="34" charset="0"/>
            </a:endParaRPr>
          </a:p>
          <a:p>
            <a:pPr algn="ctr"/>
            <a:r>
              <a:rPr lang="x-none" sz="1400" smtClean="0">
                <a:solidFill>
                  <a:schemeClr val="bg1"/>
                </a:solidFill>
                <a:latin typeface="Arial Rounded MT Bold" pitchFamily="34" charset="0"/>
                <a:cs typeface="Arial" panose="020B0604020202020204" pitchFamily="34" charset="0"/>
              </a:rPr>
              <a:t>A</a:t>
            </a:r>
            <a:r>
              <a:rPr lang="fr-FR" sz="1400" dirty="0" err="1" smtClean="0">
                <a:solidFill>
                  <a:schemeClr val="bg1"/>
                </a:solidFill>
                <a:latin typeface="Arial Rounded MT Bold" pitchFamily="34" charset="0"/>
                <a:cs typeface="Arial" panose="020B0604020202020204" pitchFamily="34" charset="0"/>
              </a:rPr>
              <a:t>lgiers</a:t>
            </a:r>
            <a:r>
              <a:rPr lang="fr-FR" sz="1400" dirty="0" smtClean="0">
                <a:solidFill>
                  <a:schemeClr val="bg1"/>
                </a:solidFill>
                <a:latin typeface="Arial Rounded MT Bold" pitchFamily="34" charset="0"/>
                <a:cs typeface="Arial" panose="020B0604020202020204" pitchFamily="34" charset="0"/>
              </a:rPr>
              <a:t> </a:t>
            </a:r>
            <a:r>
              <a:rPr lang="fr-FR" sz="1400" dirty="0" err="1" smtClean="0">
                <a:solidFill>
                  <a:schemeClr val="bg1"/>
                </a:solidFill>
                <a:latin typeface="Arial Rounded MT Bold" pitchFamily="34" charset="0"/>
                <a:cs typeface="Arial" panose="020B0604020202020204" pitchFamily="34" charset="0"/>
              </a:rPr>
              <a:t>University</a:t>
            </a:r>
            <a:r>
              <a:rPr lang="fr-FR" sz="1400" dirty="0" smtClean="0">
                <a:solidFill>
                  <a:schemeClr val="bg1"/>
                </a:solidFill>
                <a:latin typeface="Arial Rounded MT Bold" pitchFamily="34" charset="0"/>
                <a:cs typeface="Arial" panose="020B0604020202020204" pitchFamily="34" charset="0"/>
              </a:rPr>
              <a:t> </a:t>
            </a:r>
            <a:r>
              <a:rPr lang="fr-FR" sz="1400" dirty="0" err="1" smtClean="0">
                <a:solidFill>
                  <a:schemeClr val="bg1"/>
                </a:solidFill>
                <a:latin typeface="Arial Rounded MT Bold" pitchFamily="34" charset="0"/>
                <a:cs typeface="Arial" panose="020B0604020202020204" pitchFamily="34" charset="0"/>
              </a:rPr>
              <a:t>Faculty</a:t>
            </a:r>
            <a:r>
              <a:rPr lang="fr-FR" sz="1400" dirty="0" smtClean="0">
                <a:solidFill>
                  <a:schemeClr val="bg1"/>
                </a:solidFill>
                <a:latin typeface="Arial Rounded MT Bold" pitchFamily="34" charset="0"/>
                <a:cs typeface="Arial" panose="020B0604020202020204" pitchFamily="34" charset="0"/>
              </a:rPr>
              <a:t> of Information and Communication</a:t>
            </a:r>
            <a:endParaRPr lang="x-none" sz="1400" dirty="0">
              <a:solidFill>
                <a:schemeClr val="bg1"/>
              </a:solidFill>
              <a:latin typeface="Arial Rounded MT Bold" pitchFamily="34" charset="0"/>
              <a:cs typeface="Arial" panose="020B0604020202020204" pitchFamily="34" charset="0"/>
            </a:endParaRPr>
          </a:p>
        </p:txBody>
      </p:sp>
      <p:sp>
        <p:nvSpPr>
          <p:cNvPr id="2" name="Title 1">
            <a:extLst>
              <a:ext uri="{FF2B5EF4-FFF2-40B4-BE49-F238E27FC236}">
                <a16:creationId xmlns:a16="http://schemas.microsoft.com/office/drawing/2014/main" xmlns=""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Rounded MT Bold" pitchFamily="34" charset="0"/>
              </a:rPr>
              <a:t>As the specter of nuclear war haunts Europe and beyond in the wake of the Russian-Ukrainian conflict, the world's media seem to pay little attention to the CTBTO's core missions and activities.</a:t>
            </a:r>
            <a:endParaRPr lang="en-US" sz="1200" dirty="0">
              <a:latin typeface="Arial Rounded MT Bold" pitchFamily="34" charset="0"/>
              <a:cs typeface="Arial" panose="020B0604020202020204" pitchFamily="34" charset="0"/>
            </a:endParaRPr>
          </a:p>
        </p:txBody>
      </p:sp>
      <p:sp>
        <p:nvSpPr>
          <p:cNvPr id="5" name="Title 1">
            <a:extLst>
              <a:ext uri="{FF2B5EF4-FFF2-40B4-BE49-F238E27FC236}">
                <a16:creationId xmlns:a16="http://schemas.microsoft.com/office/drawing/2014/main" xmlns=""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1200" dirty="0" smtClean="0"/>
              <a:t> </a:t>
            </a:r>
            <a:r>
              <a:rPr lang="en-US" sz="1200" dirty="0" smtClean="0">
                <a:latin typeface="Arial Rounded MT Bold" pitchFamily="34" charset="0"/>
                <a:ea typeface="Calibri" pitchFamily="34" charset="0"/>
                <a:cs typeface="Times New Roman" pitchFamily="18" charset="0"/>
              </a:rPr>
              <a:t>My hypotheses are the result of my personal observations, press readings, content analysis of articles, and a series of interviews with experts and journalists</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CA1C2F89-F7C0-CB4E-A6DB-48E3F2C367AF}"/>
              </a:ext>
            </a:extLst>
          </p:cNvPr>
          <p:cNvSpPr txBox="1">
            <a:spLocks/>
          </p:cNvSpPr>
          <p:nvPr/>
        </p:nvSpPr>
        <p:spPr>
          <a:xfrm>
            <a:off x="7441948" y="3067500"/>
            <a:ext cx="2055137" cy="206622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900" b="1" dirty="0" smtClean="0">
                <a:latin typeface="Arial Rounded MT Bold" pitchFamily="34" charset="0"/>
              </a:rPr>
              <a:t>In North Africa, there is little coverage of CTBTO activities, except protocol news  or representatives'  credentials.</a:t>
            </a:r>
          </a:p>
          <a:p>
            <a:pPr algn="l"/>
            <a:r>
              <a:rPr lang="en-US" sz="900" b="1" dirty="0" smtClean="0">
                <a:latin typeface="Arial Rounded MT Bold" pitchFamily="34" charset="0"/>
              </a:rPr>
              <a:t>In Middle East it is  hotbed of nuclear proliferation; Security fears, regional ambitions, and nationalism, Literature, narrative, and semantics of nuclear weapons are "silenced" and "wrapped" in strategic ambiguity. Not prolix on the subject, it remains deliberately enigmatic, even taboos.</a:t>
            </a:r>
            <a:endParaRPr lang="fr-FR" sz="900" b="1" dirty="0"/>
          </a:p>
        </p:txBody>
      </p:sp>
      <p:sp>
        <p:nvSpPr>
          <p:cNvPr id="9" name="Title 1">
            <a:extLst>
              <a:ext uri="{FF2B5EF4-FFF2-40B4-BE49-F238E27FC236}">
                <a16:creationId xmlns:a16="http://schemas.microsoft.com/office/drawing/2014/main" xmlns="" id="{6AB04CB3-713F-836C-5EB0-3054E6F7BF97}"/>
              </a:ext>
            </a:extLst>
          </p:cNvPr>
          <p:cNvSpPr txBox="1">
            <a:spLocks/>
          </p:cNvSpPr>
          <p:nvPr/>
        </p:nvSpPr>
        <p:spPr>
          <a:xfrm>
            <a:off x="5687120" y="5158597"/>
            <a:ext cx="817757"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smtClean="0">
                <a:solidFill>
                  <a:schemeClr val="bg1"/>
                </a:solidFill>
                <a:latin typeface="Arial" panose="020B0604020202020204" pitchFamily="34" charset="0"/>
                <a:cs typeface="Arial" panose="020B0604020202020204" pitchFamily="34" charset="0"/>
              </a:rPr>
              <a:t>P5.4-010</a:t>
            </a:r>
            <a:endParaRPr lang="x-none" sz="900" b="1" smtClean="0">
              <a:solidFill>
                <a:schemeClr val="bg1"/>
              </a:solidFill>
              <a:latin typeface="Arial" panose="020B0604020202020204" pitchFamily="34" charset="0"/>
              <a:cs typeface="Arial" panose="020B0604020202020204" pitchFamily="34" charset="0"/>
            </a:endParaRPr>
          </a:p>
          <a:p>
            <a:endParaRPr lang="x-none" sz="2000" b="1" dirty="0">
              <a:solidFill>
                <a:schemeClr val="bg1"/>
              </a:solidFill>
              <a:latin typeface="Arial" panose="020B0604020202020204" pitchFamily="34" charset="0"/>
              <a:cs typeface="Arial" panose="020B0604020202020204" pitchFamily="34" charset="0"/>
            </a:endParaRPr>
          </a:p>
        </p:txBody>
      </p:sp>
      <p:sp>
        <p:nvSpPr>
          <p:cNvPr id="7170" name="Rectangle 2"/>
          <p:cNvSpPr>
            <a:spLocks noChangeArrowheads="1"/>
          </p:cNvSpPr>
          <p:nvPr/>
        </p:nvSpPr>
        <p:spPr bwMode="auto">
          <a:xfrm>
            <a:off x="0" y="0"/>
            <a:ext cx="409599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 the North African media, there is little coverage of CTBTO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2" name="Rectangle 4"/>
          <p:cNvSpPr>
            <a:spLocks noChangeArrowheads="1"/>
          </p:cNvSpPr>
          <p:nvPr/>
        </p:nvSpPr>
        <p:spPr bwMode="auto">
          <a:xfrm>
            <a:off x="9913543" y="2960482"/>
            <a:ext cx="2091351"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900" dirty="0" smtClean="0">
                <a:latin typeface="Arial Rounded MT Bold" pitchFamily="34" charset="0"/>
                <a:ea typeface="Calibri" pitchFamily="34" charset="0"/>
                <a:cs typeface="Times New Roman" pitchFamily="18" charset="0"/>
              </a:rPr>
              <a:t>The CTBTO's activities may be </a:t>
            </a:r>
            <a:r>
              <a:rPr lang="en-US" sz="900" smtClean="0">
                <a:latin typeface="Arial Rounded MT Bold" pitchFamily="34" charset="0"/>
                <a:ea typeface="Calibri" pitchFamily="34" charset="0"/>
                <a:cs typeface="Times New Roman" pitchFamily="18" charset="0"/>
              </a:rPr>
              <a:t>worth BETTER reporting </a:t>
            </a:r>
            <a:r>
              <a:rPr lang="en-US" sz="900" dirty="0" smtClean="0">
                <a:latin typeface="Arial Rounded MT Bold" pitchFamily="34" charset="0"/>
                <a:ea typeface="Calibri" pitchFamily="34" charset="0"/>
                <a:cs typeface="Times New Roman" pitchFamily="18" charset="0"/>
              </a:rPr>
              <a:t>and recognizing for their core values, just as the International Atomic Energy Agency does in its high-profile investigations of nuclear power plants</a:t>
            </a:r>
            <a:r>
              <a:rPr lang="en-US" sz="1100" dirty="0" smtClean="0">
                <a:latin typeface="Arial Rounded MT Bold" pitchFamily="34" charset="0"/>
                <a:ea typeface="Calibri" pitchFamily="34" charset="0"/>
                <a:cs typeface="Times New Roman" pitchFamily="18" charset="0"/>
              </a:rPr>
              <a:t>. </a:t>
            </a:r>
          </a:p>
          <a:p>
            <a:pPr fontAlgn="base">
              <a:spcBef>
                <a:spcPct val="0"/>
              </a:spcBef>
              <a:spcAft>
                <a:spcPct val="0"/>
              </a:spcAft>
            </a:pPr>
            <a:r>
              <a:rPr lang="en-US" sz="1000" dirty="0" smtClean="0">
                <a:latin typeface="Arial Rounded MT Bold" pitchFamily="34" charset="0"/>
                <a:ea typeface="Calibri" pitchFamily="34" charset="0"/>
                <a:cs typeface="Times New Roman" pitchFamily="18" charset="0"/>
              </a:rPr>
              <a:t>After all, what the CTBTO has achieved so far is exciting and truly rewarding, and it deserves strong support and full endorsement in carrying out this noble mission of peace and </a:t>
            </a:r>
            <a:r>
              <a:rPr lang="en-US" sz="1100" dirty="0" smtClean="0">
                <a:latin typeface="Arial Rounded MT Bold" pitchFamily="34" charset="0"/>
                <a:ea typeface="Calibri" pitchFamily="34" charset="0"/>
                <a:cs typeface="Times New Roman" pitchFamily="18" charset="0"/>
              </a:rPr>
              <a:t>security for humanity</a:t>
            </a:r>
            <a:r>
              <a:rPr lang="en-US" sz="1400" dirty="0" smtClean="0">
                <a:latin typeface="Arial Rounded MT Bold" pitchFamily="34" charset="0"/>
                <a:ea typeface="Calibri" pitchFamily="34" charset="0"/>
                <a:cs typeface="Times New Roman" pitchFamily="18" charset="0"/>
              </a:rPr>
              <a:t>.</a:t>
            </a:r>
            <a:endParaRPr lang="en-US" sz="2000" dirty="0" smtClean="0">
              <a:latin typeface="Arial Rounded MT Bold" pitchFamily="34" charset="0"/>
              <a:cs typeface="Arial" pitchFamily="34" charset="0"/>
            </a:endParaRPr>
          </a:p>
          <a:p>
            <a:pPr lvl="0" fontAlgn="base">
              <a:spcBef>
                <a:spcPct val="0"/>
              </a:spcBef>
              <a:spcAft>
                <a:spcPct val="0"/>
              </a:spcAft>
            </a:pPr>
            <a:endParaRPr lang="en-US" sz="1200" dirty="0" smtClean="0">
              <a:latin typeface="Arial Rounded MT Bold" pitchFamily="34" charset="0"/>
              <a:ea typeface="Calibri" pitchFamily="34" charset="0"/>
              <a:cs typeface="Times New Roman" pitchFamily="18" charset="0"/>
            </a:endParaRPr>
          </a:p>
          <a:p>
            <a:pPr lvl="0" fontAlgn="base">
              <a:spcBef>
                <a:spcPct val="0"/>
              </a:spcBef>
              <a:spcAft>
                <a:spcPct val="0"/>
              </a:spcAft>
            </a:pPr>
            <a:endParaRPr lang="en-US" sz="1200" dirty="0" smtClean="0">
              <a:latin typeface="Arial Rounded MT Bold" pitchFamily="34" charset="0"/>
              <a:ea typeface="Calibri" pitchFamily="34" charset="0"/>
              <a:cs typeface="Times New Roman" pitchFamily="18" charset="0"/>
            </a:endParaRPr>
          </a:p>
          <a:p>
            <a:pPr lvl="0" fontAlgn="base">
              <a:spcBef>
                <a:spcPct val="0"/>
              </a:spcBef>
              <a:spcAft>
                <a:spcPct val="0"/>
              </a:spcAft>
            </a:pPr>
            <a:endParaRPr lang="en-US" sz="1200" dirty="0" smtClean="0">
              <a:latin typeface="Arial Rounded MT Bold" pitchFamily="34" charset="0"/>
              <a:ea typeface="Calibri" pitchFamily="34" charset="0"/>
              <a:cs typeface="Times New Roman" pitchFamily="18" charset="0"/>
            </a:endParaRPr>
          </a:p>
          <a:p>
            <a:pPr lvl="0" fontAlgn="base">
              <a:spcBef>
                <a:spcPct val="0"/>
              </a:spcBef>
              <a:spcAft>
                <a:spcPct val="0"/>
              </a:spcAft>
            </a:pPr>
            <a:endParaRPr lang="en-US" sz="1200" dirty="0" smtClean="0">
              <a:latin typeface="Arial Rounded MT Bold" pitchFamily="34" charset="0"/>
              <a:ea typeface="Calibri" pitchFamily="34" charset="0"/>
              <a:cs typeface="Times New Roman" pitchFamily="18" charset="0"/>
            </a:endParaRPr>
          </a:p>
          <a:p>
            <a:pPr lvl="0" fontAlgn="base">
              <a:spcBef>
                <a:spcPct val="0"/>
              </a:spcBef>
              <a:spcAft>
                <a:spcPct val="0"/>
              </a:spcAft>
            </a:pPr>
            <a:endParaRPr lang="en-US" sz="1200" dirty="0" smtClean="0">
              <a:latin typeface="Arial Rounded MT Bold" pitchFamily="34" charset="0"/>
              <a:ea typeface="Calibri" pitchFamily="34" charset="0"/>
              <a:cs typeface="Times New Roman" pitchFamily="18" charset="0"/>
            </a:endParaRPr>
          </a:p>
          <a:p>
            <a:pPr lvl="0" fontAlgn="base">
              <a:spcBef>
                <a:spcPct val="0"/>
              </a:spcBef>
              <a:spcAft>
                <a:spcPct val="0"/>
              </a:spcAft>
            </a:pPr>
            <a:endParaRPr lang="en-US" sz="1200" dirty="0" smtClean="0">
              <a:latin typeface="Arial Rounded MT Bold" pitchFamily="34" charset="0"/>
              <a:ea typeface="Calibri" pitchFamily="34" charset="0"/>
              <a:cs typeface="Times New Roman" pitchFamily="18" charset="0"/>
            </a:endParaRPr>
          </a:p>
          <a:p>
            <a:pPr lvl="0" fontAlgn="base">
              <a:spcBef>
                <a:spcPct val="0"/>
              </a:spcBef>
              <a:spcAft>
                <a:spcPct val="0"/>
              </a:spcAft>
            </a:pPr>
            <a:endParaRPr lang="en-US" sz="1200" dirty="0" smtClean="0">
              <a:latin typeface="Arial Rounded MT Bold" pitchFamily="34" charset="0"/>
              <a:ea typeface="Calibri" pitchFamily="34" charset="0"/>
              <a:cs typeface="Times New Roman" pitchFamily="18" charset="0"/>
            </a:endParaRPr>
          </a:p>
        </p:txBody>
      </p:sp>
      <p:sp>
        <p:nvSpPr>
          <p:cNvPr id="17" name="Rectangle 16"/>
          <p:cNvSpPr/>
          <p:nvPr/>
        </p:nvSpPr>
        <p:spPr>
          <a:xfrm>
            <a:off x="9548616" y="307818"/>
            <a:ext cx="2274982" cy="369332"/>
          </a:xfrm>
          <a:prstGeom prst="rect">
            <a:avLst/>
          </a:prstGeom>
        </p:spPr>
        <p:txBody>
          <a:bodyPr wrap="square">
            <a:spAutoFit/>
          </a:bodyPr>
          <a:lstStyle/>
          <a:p>
            <a:r>
              <a:rPr lang="fr-FR" b="1" dirty="0" err="1" smtClean="0">
                <a:solidFill>
                  <a:schemeClr val="bg1"/>
                </a:solidFill>
                <a:latin typeface="Arial" panose="020B0604020202020204" pitchFamily="34" charset="0"/>
                <a:cs typeface="Arial" panose="020B0604020202020204" pitchFamily="34" charset="0"/>
              </a:rPr>
              <a:t>Algiers</a:t>
            </a:r>
            <a:r>
              <a:rPr lang="fr-FR" b="1" dirty="0" smtClean="0">
                <a:solidFill>
                  <a:schemeClr val="bg1"/>
                </a:solidFill>
                <a:latin typeface="Arial" panose="020B0604020202020204" pitchFamily="34" charset="0"/>
                <a:cs typeface="Arial" panose="020B0604020202020204" pitchFamily="34" charset="0"/>
              </a:rPr>
              <a:t> University3</a:t>
            </a:r>
            <a:endParaRPr lang="x-non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344848" y="266330"/>
            <a:ext cx="6953061"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x-none" sz="2000">
                <a:solidFill>
                  <a:schemeClr val="bg1"/>
                </a:solidFill>
                <a:latin typeface="Arial" panose="020B0604020202020204" pitchFamily="34" charset="0"/>
                <a:cs typeface="Arial" panose="020B0604020202020204" pitchFamily="34" charset="0"/>
              </a:rPr>
              <a:t/>
            </a:r>
            <a:br>
              <a:rPr lang="x-none" sz="2000">
                <a:solidFill>
                  <a:schemeClr val="bg1"/>
                </a:solidFill>
                <a:latin typeface="Arial" panose="020B0604020202020204" pitchFamily="34" charset="0"/>
                <a:cs typeface="Arial" panose="020B0604020202020204" pitchFamily="34" charset="0"/>
              </a:rPr>
            </a:br>
            <a:r>
              <a:rPr lang="fr-FR" sz="1800" dirty="0" smtClean="0">
                <a:solidFill>
                  <a:schemeClr val="bg1"/>
                </a:solidFill>
                <a:latin typeface="Arial Rounded MT Bold" pitchFamily="34" charset="0"/>
                <a:cs typeface="Arial" panose="020B0604020202020204" pitchFamily="34" charset="0"/>
              </a:rPr>
              <a:t>The </a:t>
            </a:r>
            <a:r>
              <a:rPr lang="fr-FR" sz="2000" dirty="0" smtClean="0">
                <a:solidFill>
                  <a:schemeClr val="bg1"/>
                </a:solidFill>
                <a:latin typeface="Arial Rounded MT Bold" pitchFamily="34" charset="0"/>
                <a:cs typeface="Arial" panose="020B0604020202020204" pitchFamily="34" charset="0"/>
              </a:rPr>
              <a:t>Spectre </a:t>
            </a:r>
            <a:r>
              <a:rPr lang="en-US" sz="2000" b="1" dirty="0" smtClean="0">
                <a:solidFill>
                  <a:schemeClr val="bg1"/>
                </a:solidFill>
                <a:latin typeface="Arial Rounded MT Bold" pitchFamily="34" charset="0"/>
              </a:rPr>
              <a:t>of </a:t>
            </a:r>
            <a:r>
              <a:rPr lang="en-US" sz="1800" b="1" dirty="0" smtClean="0">
                <a:solidFill>
                  <a:schemeClr val="bg1"/>
                </a:solidFill>
                <a:latin typeface="Arial Rounded MT Bold" pitchFamily="34" charset="0"/>
              </a:rPr>
              <a:t>nuclear war haunts Europe and beyond</a:t>
            </a:r>
            <a:endParaRPr lang="x-none" sz="5400" b="1" dirty="0">
              <a:solidFill>
                <a:schemeClr val="bg1"/>
              </a:solidFill>
              <a:latin typeface="Arial Rounded MT Bold" pitchFamily="34" charset="0"/>
              <a:cs typeface="Arial" panose="020B0604020202020204" pitchFamily="34" charset="0"/>
            </a:endParaRPr>
          </a:p>
        </p:txBody>
      </p:sp>
      <p:sp>
        <p:nvSpPr>
          <p:cNvPr id="4" name="Title 1">
            <a:extLst>
              <a:ext uri="{FF2B5EF4-FFF2-40B4-BE49-F238E27FC236}">
                <a16:creationId xmlns:a16="http://schemas.microsoft.com/office/drawing/2014/main" xmlns="" id="{9EED6A32-E9F5-68EA-1A82-B384270F05A8}"/>
              </a:ext>
            </a:extLst>
          </p:cNvPr>
          <p:cNvSpPr txBox="1">
            <a:spLocks/>
          </p:cNvSpPr>
          <p:nvPr/>
        </p:nvSpPr>
        <p:spPr>
          <a:xfrm>
            <a:off x="11117766" y="5464031"/>
            <a:ext cx="817757"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smtClean="0">
                <a:solidFill>
                  <a:schemeClr val="bg1"/>
                </a:solidFill>
                <a:latin typeface="Arial" panose="020B0604020202020204" pitchFamily="34" charset="0"/>
                <a:cs typeface="Arial" panose="020B0604020202020204" pitchFamily="34" charset="0"/>
              </a:rPr>
              <a:t>P5.4-010</a:t>
            </a:r>
            <a:endParaRPr lang="x-none" sz="900" b="1" smtClean="0">
              <a:solidFill>
                <a:schemeClr val="bg1"/>
              </a:solidFill>
              <a:latin typeface="Arial" panose="020B0604020202020204" pitchFamily="34" charset="0"/>
              <a:cs typeface="Arial" panose="020B0604020202020204" pitchFamily="34" charset="0"/>
            </a:endParaRPr>
          </a:p>
          <a:p>
            <a:endParaRPr lang="x-none" sz="2000" b="1" dirty="0">
              <a:solidFill>
                <a:schemeClr val="bg1"/>
              </a:solidFill>
              <a:latin typeface="Arial" panose="020B0604020202020204" pitchFamily="34" charset="0"/>
              <a:cs typeface="Arial" panose="020B0604020202020204" pitchFamily="34" charset="0"/>
            </a:endParaRPr>
          </a:p>
        </p:txBody>
      </p:sp>
      <p:sp>
        <p:nvSpPr>
          <p:cNvPr id="6145" name="Rectangle 1"/>
          <p:cNvSpPr>
            <a:spLocks noChangeArrowheads="1"/>
          </p:cNvSpPr>
          <p:nvPr/>
        </p:nvSpPr>
        <p:spPr bwMode="auto">
          <a:xfrm>
            <a:off x="363894" y="2360644"/>
            <a:ext cx="10086392"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600" dirty="0" smtClean="0">
                <a:latin typeface="Arial Rounded MT Bold" pitchFamily="34" charset="0"/>
              </a:rPr>
              <a:t>As the </a:t>
            </a:r>
            <a:r>
              <a:rPr lang="en-US" sz="1600" dirty="0" err="1" smtClean="0">
                <a:latin typeface="Arial Rounded MT Bold" pitchFamily="34" charset="0"/>
              </a:rPr>
              <a:t>spectre</a:t>
            </a:r>
            <a:r>
              <a:rPr lang="en-US" sz="1600" dirty="0" smtClean="0">
                <a:latin typeface="Arial Rounded MT Bold" pitchFamily="34" charset="0"/>
              </a:rPr>
              <a:t> of nuclear war haunts Europe and beyond in the wake of the Russian-Ukrainian conflict, the world's media seem </a:t>
            </a:r>
            <a:r>
              <a:rPr lang="en-US" sz="1600" u="sng" dirty="0" smtClean="0">
                <a:latin typeface="Arial Rounded MT Bold" pitchFamily="34" charset="0"/>
              </a:rPr>
              <a:t>to pay little attention to the CTBTO's core missions and activities.</a:t>
            </a:r>
          </a:p>
          <a:p>
            <a:pPr lvl="0" fontAlgn="base">
              <a:spcBef>
                <a:spcPct val="0"/>
              </a:spcBef>
              <a:spcAft>
                <a:spcPct val="0"/>
              </a:spcAft>
            </a:pPr>
            <a:endParaRPr lang="en-US" sz="1600" dirty="0" smtClean="0">
              <a:latin typeface="Arial Rounded MT Bold" pitchFamily="34" charset="0"/>
            </a:endParaRPr>
          </a:p>
          <a:p>
            <a:pPr lvl="0" fontAlgn="base">
              <a:spcBef>
                <a:spcPct val="0"/>
              </a:spcBef>
              <a:spcAft>
                <a:spcPct val="0"/>
              </a:spcAft>
            </a:pPr>
            <a:r>
              <a:rPr lang="en-US" sz="1600" dirty="0" smtClean="0">
                <a:latin typeface="Arial Rounded MT Bold" pitchFamily="34" charset="0"/>
              </a:rPr>
              <a:t>This is perhaps </a:t>
            </a:r>
            <a:r>
              <a:rPr lang="en-US" sz="1600" u="sng" dirty="0" smtClean="0">
                <a:latin typeface="Arial Rounded MT Bold" pitchFamily="34" charset="0"/>
              </a:rPr>
              <a:t>overshadowed by International Atomic Energy Agency's </a:t>
            </a:r>
            <a:r>
              <a:rPr lang="en-US" sz="1600" dirty="0" smtClean="0">
                <a:latin typeface="Arial Rounded MT Bold" pitchFamily="34" charset="0"/>
              </a:rPr>
              <a:t>activities in Iran and, more recently, in Ukraine and its ‘delicate’ ties with OPEC.</a:t>
            </a:r>
          </a:p>
          <a:p>
            <a:pPr lvl="0" fontAlgn="base">
              <a:spcBef>
                <a:spcPct val="0"/>
              </a:spcBef>
              <a:spcAft>
                <a:spcPct val="0"/>
              </a:spcAft>
            </a:pPr>
            <a:endParaRPr lang="en-US" sz="1600" dirty="0" smtClean="0">
              <a:latin typeface="Arial Rounded MT Bold" pitchFamily="34" charset="0"/>
            </a:endParaRPr>
          </a:p>
          <a:p>
            <a:pPr lvl="0" fontAlgn="base">
              <a:spcBef>
                <a:spcPct val="0"/>
              </a:spcBef>
              <a:spcAft>
                <a:spcPct val="0"/>
              </a:spcAft>
            </a:pPr>
            <a:r>
              <a:rPr lang="en-US" sz="1600" dirty="0" smtClean="0">
                <a:latin typeface="Arial Rounded MT Bold" pitchFamily="34" charset="0"/>
              </a:rPr>
              <a:t>Thus, ordinary citizens (at least in the MENA region)</a:t>
            </a:r>
            <a:r>
              <a:rPr lang="en-US" sz="1600" dirty="0" smtClean="0">
                <a:solidFill>
                  <a:srgbClr val="FF0000"/>
                </a:solidFill>
                <a:latin typeface="Arial Rounded MT Bold" pitchFamily="34" charset="0"/>
              </a:rPr>
              <a:t> </a:t>
            </a:r>
            <a:r>
              <a:rPr lang="en-US" sz="1600" u="sng" dirty="0" smtClean="0">
                <a:latin typeface="Arial Rounded MT Bold" pitchFamily="34" charset="0"/>
              </a:rPr>
              <a:t>know little about the CTBTO's mandate </a:t>
            </a:r>
            <a:r>
              <a:rPr lang="en-US" sz="1600" dirty="0" smtClean="0">
                <a:latin typeface="Arial Rounded MT Bold" pitchFamily="34" charset="0"/>
              </a:rPr>
              <a:t>and missions</a:t>
            </a:r>
            <a:r>
              <a:rPr kumimoji="0" lang="en-US" sz="160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a:t>
            </a:r>
          </a:p>
          <a:p>
            <a:pPr lvl="0" fontAlgn="base">
              <a:spcBef>
                <a:spcPct val="0"/>
              </a:spcBef>
              <a:spcAft>
                <a:spcPct val="0"/>
              </a:spcAft>
            </a:pPr>
            <a:endParaRPr lang="en-US" sz="2400" dirty="0" smtClean="0">
              <a:latin typeface="Times New Roman" pitchFamily="18" charset="0"/>
              <a:ea typeface="Calibri" pitchFamily="34" charset="0"/>
              <a:cs typeface="Times New Roman" pitchFamily="18" charset="0"/>
            </a:endParaRPr>
          </a:p>
          <a:p>
            <a:pPr lvl="0" fontAlgn="base">
              <a:spcBef>
                <a:spcPct val="0"/>
              </a:spcBef>
              <a:spcAft>
                <a:spcPct val="0"/>
              </a:spcAf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1595534" y="0"/>
            <a:ext cx="10596465"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CTBTO needs a new global media push to raise its profile and strengthen its activities in the MENA region in order to be better known and perceived by the media and the public.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Similarly, it needs to act quickly and encourage cooperation through media campaigns and civil society channels with Egypt, Israel, and Iran, which have not ratified the treaty, to persuade them to do so, or will face ongoing threats and catastrophic effects</a:t>
            </a:r>
            <a:r>
              <a:rPr kumimoji="0" lang="fr-FR" sz="8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flipH="1">
            <a:off x="9478748" y="-1"/>
            <a:ext cx="2713252" cy="369332"/>
          </a:xfrm>
          <a:prstGeom prst="rect">
            <a:avLst/>
          </a:prstGeom>
        </p:spPr>
        <p:txBody>
          <a:bodyPr wrap="square">
            <a:spAutoFit/>
          </a:bodyPr>
          <a:lstStyle/>
          <a:p>
            <a:r>
              <a:rPr lang="fr-FR" b="1" dirty="0" err="1" smtClean="0">
                <a:solidFill>
                  <a:schemeClr val="bg1"/>
                </a:solidFill>
                <a:latin typeface="Arial" panose="020B0604020202020204" pitchFamily="34" charset="0"/>
                <a:cs typeface="Arial" panose="020B0604020202020204" pitchFamily="34" charset="0"/>
              </a:rPr>
              <a:t>Algiers</a:t>
            </a:r>
            <a:r>
              <a:rPr lang="fr-FR" b="1" dirty="0" smtClean="0">
                <a:solidFill>
                  <a:schemeClr val="bg1"/>
                </a:solidFill>
                <a:latin typeface="Arial" panose="020B0604020202020204" pitchFamily="34" charset="0"/>
                <a:cs typeface="Arial" panose="020B0604020202020204" pitchFamily="34" charset="0"/>
              </a:rPr>
              <a:t> University3</a:t>
            </a:r>
            <a:endParaRPr lang="x-non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661718" y="302544"/>
            <a:ext cx="7054857"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x-none" sz="1800">
                <a:solidFill>
                  <a:schemeClr val="bg1"/>
                </a:solidFill>
                <a:latin typeface="Arial" panose="020B0604020202020204" pitchFamily="34" charset="0"/>
                <a:cs typeface="Arial" panose="020B0604020202020204" pitchFamily="34" charset="0"/>
              </a:rPr>
              <a:t/>
            </a:r>
            <a:br>
              <a:rPr lang="x-none" sz="1800">
                <a:solidFill>
                  <a:schemeClr val="bg1"/>
                </a:solidFill>
                <a:latin typeface="Arial" panose="020B0604020202020204" pitchFamily="34" charset="0"/>
                <a:cs typeface="Arial" panose="020B0604020202020204" pitchFamily="34" charset="0"/>
              </a:rPr>
            </a:br>
            <a:r>
              <a:rPr lang="en-US" sz="1800" dirty="0" smtClean="0">
                <a:solidFill>
                  <a:schemeClr val="bg1"/>
                </a:solidFill>
                <a:latin typeface="Arial Rounded MT Bold" pitchFamily="34" charset="0"/>
                <a:cs typeface="Arial" panose="020B0604020202020204" pitchFamily="34" charset="0"/>
              </a:rPr>
              <a:t>Objectives</a:t>
            </a:r>
            <a:r>
              <a:rPr lang="fr-FR" sz="1800" b="1" dirty="0" smtClean="0">
                <a:solidFill>
                  <a:schemeClr val="bg1"/>
                </a:solidFill>
              </a:rPr>
              <a:t> /</a:t>
            </a:r>
            <a:r>
              <a:rPr lang="en-US" sz="1800" dirty="0" smtClean="0">
                <a:solidFill>
                  <a:schemeClr val="bg1"/>
                </a:solidFill>
                <a:latin typeface="Arial Rounded MT Bold" pitchFamily="34" charset="0"/>
                <a:cs typeface="Arial" panose="020B0604020202020204" pitchFamily="34" charset="0"/>
              </a:rPr>
              <a:t> Overview</a:t>
            </a:r>
            <a:endParaRPr lang="x-none" sz="4800" dirty="0">
              <a:solidFill>
                <a:schemeClr val="bg1"/>
              </a:solidFill>
              <a:latin typeface="Arial Rounded MT Bold" pitchFamily="34" charset="0"/>
              <a:cs typeface="Arial" panose="020B0604020202020204" pitchFamily="34" charset="0"/>
            </a:endParaRPr>
          </a:p>
        </p:txBody>
      </p:sp>
      <p:sp>
        <p:nvSpPr>
          <p:cNvPr id="4" name="Title 1">
            <a:extLst>
              <a:ext uri="{FF2B5EF4-FFF2-40B4-BE49-F238E27FC236}">
                <a16:creationId xmlns:a16="http://schemas.microsoft.com/office/drawing/2014/main" xmlns="" id="{9EED6A32-E9F5-68EA-1A82-B384270F05A8}"/>
              </a:ext>
            </a:extLst>
          </p:cNvPr>
          <p:cNvSpPr txBox="1">
            <a:spLocks/>
          </p:cNvSpPr>
          <p:nvPr/>
        </p:nvSpPr>
        <p:spPr>
          <a:xfrm>
            <a:off x="11117766" y="5464031"/>
            <a:ext cx="817757"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smtClean="0">
                <a:solidFill>
                  <a:schemeClr val="bg1"/>
                </a:solidFill>
                <a:latin typeface="Arial" panose="020B0604020202020204" pitchFamily="34" charset="0"/>
                <a:cs typeface="Arial" panose="020B0604020202020204" pitchFamily="34" charset="0"/>
              </a:rPr>
              <a:t>P5.4-010</a:t>
            </a:r>
            <a:endParaRPr lang="x-none" sz="900" b="1" smtClean="0">
              <a:solidFill>
                <a:schemeClr val="bg1"/>
              </a:solidFill>
              <a:latin typeface="Arial" panose="020B0604020202020204" pitchFamily="34" charset="0"/>
              <a:cs typeface="Arial" panose="020B0604020202020204" pitchFamily="34" charset="0"/>
            </a:endParaRPr>
          </a:p>
          <a:p>
            <a:endParaRPr lang="x-none" sz="2000" b="1" dirty="0">
              <a:solidFill>
                <a:schemeClr val="bg1"/>
              </a:solidFill>
              <a:latin typeface="Arial" panose="020B0604020202020204" pitchFamily="34" charset="0"/>
              <a:cs typeface="Arial" panose="020B0604020202020204" pitchFamily="34" charset="0"/>
            </a:endParaRPr>
          </a:p>
        </p:txBody>
      </p:sp>
      <p:sp>
        <p:nvSpPr>
          <p:cNvPr id="5121" name="Rectangle 1"/>
          <p:cNvSpPr>
            <a:spLocks noChangeArrowheads="1"/>
          </p:cNvSpPr>
          <p:nvPr/>
        </p:nvSpPr>
        <p:spPr bwMode="auto">
          <a:xfrm rot="10800000" flipV="1">
            <a:off x="642794" y="2364070"/>
            <a:ext cx="9134947"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CTBTO needs a new </a:t>
            </a:r>
            <a:r>
              <a:rPr kumimoji="0" lang="en-US" sz="1600" b="0" i="0" u="sng" strike="noStrike" cap="none" normalizeH="0" baseline="0" dirty="0" smtClean="0">
                <a:ln>
                  <a:noFill/>
                </a:ln>
                <a:effectLst/>
                <a:latin typeface="Arial Rounded MT Bold" pitchFamily="34" charset="0"/>
                <a:ea typeface="Calibri" pitchFamily="34" charset="0"/>
                <a:cs typeface="Times New Roman" pitchFamily="18" charset="0"/>
              </a:rPr>
              <a:t>global media push </a:t>
            </a:r>
            <a:r>
              <a:rPr kumimoji="0" lang="en-US" sz="1600"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to raise its profile and strengthen its activities in the MENA region in order to be better known and perceived by the media and the public. </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smtClean="0">
              <a:latin typeface="Arial Rounded MT Bold"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Similarly, it needs to act quickly and encourage cooperation through media campaigns and civil society channels with </a:t>
            </a:r>
            <a:r>
              <a:rPr kumimoji="0" lang="en-US" sz="1600" b="0" i="0" u="sng" strike="noStrike" cap="none" normalizeH="0" baseline="0" dirty="0" smtClean="0">
                <a:ln>
                  <a:noFill/>
                </a:ln>
                <a:effectLst/>
                <a:latin typeface="Arial Rounded MT Bold" pitchFamily="34" charset="0"/>
                <a:ea typeface="Calibri" pitchFamily="34" charset="0"/>
                <a:cs typeface="Times New Roman" pitchFamily="18" charset="0"/>
              </a:rPr>
              <a:t>Egypt, Israel, and Iran</a:t>
            </a:r>
            <a:r>
              <a:rPr kumimoji="0" lang="en-US" sz="1600"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 which have not ratified the treaty, to persuade them to do so, or will face ongoing threats and catastrophic effects</a:t>
            </a:r>
            <a:endParaRPr kumimoji="0" lang="en-US" sz="1600" b="0" i="0" u="none" strike="noStrike" cap="none" normalizeH="0" baseline="0" dirty="0" smtClean="0">
              <a:ln>
                <a:noFill/>
              </a:ln>
              <a:solidFill>
                <a:schemeClr val="tx1"/>
              </a:solidFill>
              <a:effectLst/>
              <a:latin typeface="Arial Rounded MT Bold"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9750582" y="371192"/>
            <a:ext cx="2441417" cy="369332"/>
          </a:xfrm>
          <a:prstGeom prst="rect">
            <a:avLst/>
          </a:prstGeom>
        </p:spPr>
        <p:txBody>
          <a:bodyPr wrap="square">
            <a:spAutoFit/>
          </a:bodyPr>
          <a:lstStyle/>
          <a:p>
            <a:r>
              <a:rPr lang="fr-FR" b="1" dirty="0" err="1" smtClean="0">
                <a:solidFill>
                  <a:schemeClr val="bg1"/>
                </a:solidFill>
                <a:latin typeface="Arial" panose="020B0604020202020204" pitchFamily="34" charset="0"/>
                <a:cs typeface="Arial" panose="020B0604020202020204" pitchFamily="34" charset="0"/>
              </a:rPr>
              <a:t>Algiers</a:t>
            </a:r>
            <a:r>
              <a:rPr lang="fr-FR" b="1" dirty="0" smtClean="0">
                <a:solidFill>
                  <a:schemeClr val="bg1"/>
                </a:solidFill>
                <a:latin typeface="Arial" panose="020B0604020202020204" pitchFamily="34" charset="0"/>
                <a:cs typeface="Arial" panose="020B0604020202020204" pitchFamily="34" charset="0"/>
              </a:rPr>
              <a:t> University3</a:t>
            </a:r>
            <a:endParaRPr lang="x-non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dirty="0" err="1" smtClean="0">
                <a:solidFill>
                  <a:schemeClr val="bg1"/>
                </a:solidFill>
                <a:latin typeface="Arial Rounded MT Bold" pitchFamily="34" charset="0"/>
                <a:cs typeface="Arial" panose="020B0604020202020204" pitchFamily="34" charset="0"/>
              </a:rPr>
              <a:t>Methods</a:t>
            </a:r>
            <a:r>
              <a:rPr lang="fr-FR" sz="2000" b="1" dirty="0" smtClean="0">
                <a:solidFill>
                  <a:schemeClr val="bg1"/>
                </a:solidFill>
              </a:rPr>
              <a:t>/</a:t>
            </a:r>
            <a:r>
              <a:rPr lang="fr-FR" sz="1800" dirty="0" smtClean="0">
                <a:solidFill>
                  <a:schemeClr val="bg1"/>
                </a:solidFill>
                <a:latin typeface="Arial Rounded MT Bold" pitchFamily="34" charset="0"/>
                <a:cs typeface="Arial" panose="020B0604020202020204" pitchFamily="34" charset="0"/>
              </a:rPr>
              <a:t> Observations</a:t>
            </a:r>
            <a:endParaRPr lang="x-none" sz="4800" dirty="0">
              <a:solidFill>
                <a:schemeClr val="bg1"/>
              </a:solidFill>
              <a:latin typeface="Arial Rounded MT Bold" pitchFamily="34" charset="0"/>
              <a:cs typeface="Arial" panose="020B0604020202020204" pitchFamily="34" charset="0"/>
            </a:endParaRPr>
          </a:p>
        </p:txBody>
      </p:sp>
      <p:sp>
        <p:nvSpPr>
          <p:cNvPr id="4" name="Title 1">
            <a:extLst>
              <a:ext uri="{FF2B5EF4-FFF2-40B4-BE49-F238E27FC236}">
                <a16:creationId xmlns:a16="http://schemas.microsoft.com/office/drawing/2014/main" xmlns="" id="{9EED6A32-E9F5-68EA-1A82-B384270F05A8}"/>
              </a:ext>
            </a:extLst>
          </p:cNvPr>
          <p:cNvSpPr txBox="1">
            <a:spLocks/>
          </p:cNvSpPr>
          <p:nvPr/>
        </p:nvSpPr>
        <p:spPr>
          <a:xfrm>
            <a:off x="11117766" y="5464031"/>
            <a:ext cx="817757"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smtClean="0">
                <a:solidFill>
                  <a:schemeClr val="bg1"/>
                </a:solidFill>
                <a:latin typeface="Arial" panose="020B0604020202020204" pitchFamily="34" charset="0"/>
                <a:cs typeface="Arial" panose="020B0604020202020204" pitchFamily="34" charset="0"/>
              </a:rPr>
              <a:t>P5.4-010</a:t>
            </a:r>
            <a:endParaRPr lang="x-none" sz="900" b="1" smtClean="0">
              <a:solidFill>
                <a:schemeClr val="bg1"/>
              </a:solidFill>
              <a:latin typeface="Arial" panose="020B0604020202020204" pitchFamily="34" charset="0"/>
              <a:cs typeface="Arial" panose="020B0604020202020204" pitchFamily="34" charset="0"/>
            </a:endParaRPr>
          </a:p>
          <a:p>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400" b="1" dirty="0">
              <a:solidFill>
                <a:schemeClr val="bg1"/>
              </a:solidFill>
              <a:latin typeface="Arial" panose="020B0604020202020204" pitchFamily="34" charset="0"/>
              <a:cs typeface="Arial" panose="020B0604020202020204" pitchFamily="34" charset="0"/>
            </a:endParaRPr>
          </a:p>
        </p:txBody>
      </p:sp>
      <p:sp>
        <p:nvSpPr>
          <p:cNvPr id="4098" name="Rectangle 2"/>
          <p:cNvSpPr>
            <a:spLocks noChangeArrowheads="1"/>
          </p:cNvSpPr>
          <p:nvPr/>
        </p:nvSpPr>
        <p:spPr bwMode="auto">
          <a:xfrm>
            <a:off x="208230" y="1883121"/>
            <a:ext cx="10402432" cy="67172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My hypotheses are the result of my </a:t>
            </a:r>
            <a:r>
              <a:rPr kumimoji="0" lang="en-US" b="0" i="0" u="sng" strike="noStrike" cap="none" normalizeH="0" baseline="0" dirty="0" smtClean="0">
                <a:ln>
                  <a:noFill/>
                </a:ln>
                <a:effectLst/>
                <a:latin typeface="Arial Rounded MT Bold" pitchFamily="34" charset="0"/>
                <a:ea typeface="Calibri" pitchFamily="34" charset="0"/>
                <a:cs typeface="Times New Roman" pitchFamily="18" charset="0"/>
              </a:rPr>
              <a:t>personal observations, press readings, content analysis of articles, and a series of interviews with experts and journalists</a:t>
            </a:r>
            <a:r>
              <a:rPr kumimoji="0" lang="en-US" b="0" i="0" u="none" strike="noStrike" cap="none" normalizeH="0" baseline="0" dirty="0" smtClean="0">
                <a:ln>
                  <a:noFill/>
                </a:ln>
                <a:solidFill>
                  <a:srgbClr val="FF0000"/>
                </a:solidFill>
                <a:effectLst/>
                <a:latin typeface="Arial Rounded MT Bold" pitchFamily="34"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smtClean="0">
              <a:ln>
                <a:noFill/>
              </a:ln>
              <a:solidFill>
                <a:srgbClr val="FF0000"/>
              </a:solidFill>
              <a:effectLst/>
              <a:latin typeface="Arial Rounded MT Bold" pitchFamily="34" charset="0"/>
              <a:cs typeface="Arial" pitchFamily="34" charset="0"/>
            </a:endParaRPr>
          </a:p>
          <a:p>
            <a:r>
              <a:rPr kumimoji="0" lang="en-US" b="0" i="0" u="sng" strike="noStrike" cap="none" normalizeH="0" baseline="0" dirty="0" smtClean="0">
                <a:ln>
                  <a:noFill/>
                </a:ln>
                <a:effectLst/>
                <a:latin typeface="Arial Rounded MT Bold" pitchFamily="34" charset="0"/>
                <a:ea typeface="Calibri" pitchFamily="34" charset="0"/>
                <a:cs typeface="Times New Roman" pitchFamily="18" charset="0"/>
              </a:rPr>
              <a:t>The main observations are:</a:t>
            </a:r>
            <a:r>
              <a:rPr lang="en-US" u="sng" dirty="0" smtClean="0">
                <a:latin typeface="Arial Rounded MT Bold" pitchFamily="34" charset="0"/>
              </a:rPr>
              <a:t> </a:t>
            </a:r>
          </a:p>
          <a:p>
            <a:endParaRPr lang="en-US" dirty="0" smtClean="0">
              <a:latin typeface="Arial Rounded MT Bold" pitchFamily="34" charset="0"/>
            </a:endParaRPr>
          </a:p>
          <a:p>
            <a:r>
              <a:rPr lang="en-US" dirty="0" smtClean="0">
                <a:latin typeface="Arial Rounded MT Bold" pitchFamily="34" charset="0"/>
              </a:rPr>
              <a:t>-CTBTO's image is </a:t>
            </a:r>
            <a:r>
              <a:rPr lang="en-US" u="sng" dirty="0" smtClean="0">
                <a:latin typeface="Arial Rounded MT Bold" pitchFamily="34" charset="0"/>
              </a:rPr>
              <a:t>perceived with vague interest</a:t>
            </a:r>
            <a:r>
              <a:rPr lang="en-US" dirty="0" smtClean="0">
                <a:solidFill>
                  <a:srgbClr val="FF0000"/>
                </a:solidFill>
                <a:latin typeface="Arial Rounded MT Bold" pitchFamily="34" charset="0"/>
              </a:rPr>
              <a:t> </a:t>
            </a:r>
            <a:r>
              <a:rPr lang="en-US" dirty="0" smtClean="0">
                <a:latin typeface="Arial Rounded MT Bold" pitchFamily="34" charset="0"/>
              </a:rPr>
              <a:t>in the MENA region.</a:t>
            </a:r>
            <a:endParaRPr lang="fr-FR" dirty="0" smtClean="0">
              <a:latin typeface="Arial Rounded MT Bold" pitchFamily="34" charset="0"/>
            </a:endParaRPr>
          </a:p>
          <a:p>
            <a:endParaRPr lang="en-US" dirty="0" smtClean="0">
              <a:latin typeface="Arial Rounded MT Bold" pitchFamily="34" charset="0"/>
            </a:endParaRPr>
          </a:p>
          <a:p>
            <a:r>
              <a:rPr lang="en-US" dirty="0" smtClean="0">
                <a:latin typeface="Arial Rounded MT Bold" pitchFamily="34" charset="0"/>
              </a:rPr>
              <a:t>-There is also a </a:t>
            </a:r>
            <a:r>
              <a:rPr lang="en-US" u="sng" dirty="0" smtClean="0">
                <a:latin typeface="Arial Rounded MT Bold" pitchFamily="34" charset="0"/>
              </a:rPr>
              <a:t>mixed perception </a:t>
            </a:r>
            <a:r>
              <a:rPr lang="en-US" dirty="0" smtClean="0">
                <a:latin typeface="Arial Rounded MT Bold" pitchFamily="34" charset="0"/>
              </a:rPr>
              <a:t>with</a:t>
            </a:r>
            <a:r>
              <a:rPr lang="en-US" dirty="0" smtClean="0">
                <a:solidFill>
                  <a:srgbClr val="FF0000"/>
                </a:solidFill>
                <a:latin typeface="Arial Rounded MT Bold" pitchFamily="34" charset="0"/>
              </a:rPr>
              <a:t> </a:t>
            </a:r>
            <a:r>
              <a:rPr lang="en-US" dirty="0" smtClean="0">
                <a:latin typeface="Arial Rounded MT Bold" pitchFamily="34" charset="0"/>
              </a:rPr>
              <a:t>IAEA's activities.</a:t>
            </a:r>
            <a:endParaRPr lang="fr-FR" dirty="0" smtClean="0">
              <a:latin typeface="Arial Rounded MT Bold" pitchFamily="34" charset="0"/>
            </a:endParaRPr>
          </a:p>
          <a:p>
            <a:endParaRPr lang="en-US" dirty="0" smtClean="0">
              <a:latin typeface="Arial Rounded MT Bold" pitchFamily="34" charset="0"/>
            </a:endParaRPr>
          </a:p>
          <a:p>
            <a:r>
              <a:rPr lang="en-US" dirty="0" smtClean="0">
                <a:latin typeface="Arial Rounded MT Bold" pitchFamily="34" charset="0"/>
              </a:rPr>
              <a:t>-The public </a:t>
            </a:r>
            <a:r>
              <a:rPr lang="en-US" u="sng" dirty="0" smtClean="0">
                <a:latin typeface="Arial Rounded MT Bold" pitchFamily="34" charset="0"/>
              </a:rPr>
              <a:t>knows little </a:t>
            </a:r>
            <a:r>
              <a:rPr lang="en-US" dirty="0" smtClean="0">
                <a:latin typeface="Arial Rounded MT Bold" pitchFamily="34" charset="0"/>
              </a:rPr>
              <a:t>because of </a:t>
            </a:r>
            <a:r>
              <a:rPr lang="en-US" u="sng" dirty="0" smtClean="0">
                <a:latin typeface="Arial Rounded MT Bold" pitchFamily="34" charset="0"/>
              </a:rPr>
              <a:t>insufficient and superficial media coverage </a:t>
            </a:r>
            <a:endParaRPr lang="fr-FR" u="sng" dirty="0" smtClean="0">
              <a:latin typeface="Arial Rounded MT Bold" pitchFamily="34" charset="0"/>
            </a:endParaRPr>
          </a:p>
          <a:p>
            <a:endParaRPr lang="en-US" dirty="0" smtClean="0">
              <a:latin typeface="Arial Rounded MT Bold" pitchFamily="34" charset="0"/>
            </a:endParaRPr>
          </a:p>
          <a:p>
            <a:r>
              <a:rPr lang="en-US" dirty="0" smtClean="0">
                <a:latin typeface="Arial Rounded MT Bold" pitchFamily="34" charset="0"/>
              </a:rPr>
              <a:t>-</a:t>
            </a:r>
            <a:r>
              <a:rPr lang="en-US" u="sng" dirty="0" smtClean="0">
                <a:latin typeface="Arial Rounded MT Bold" pitchFamily="34" charset="0"/>
              </a:rPr>
              <a:t>Political censorship, interference, and opacity </a:t>
            </a:r>
            <a:r>
              <a:rPr lang="en-US" dirty="0" smtClean="0">
                <a:latin typeface="Arial Rounded MT Bold" pitchFamily="34" charset="0"/>
              </a:rPr>
              <a:t>prevail in some countries on nuclear weapons issue</a:t>
            </a:r>
            <a:endParaRPr kumimoji="0" lang="en-US"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9612735" y="138995"/>
            <a:ext cx="2579265" cy="369332"/>
          </a:xfrm>
          <a:prstGeom prst="rect">
            <a:avLst/>
          </a:prstGeom>
        </p:spPr>
        <p:txBody>
          <a:bodyPr wrap="square">
            <a:spAutoFit/>
          </a:bodyPr>
          <a:lstStyle/>
          <a:p>
            <a:r>
              <a:rPr lang="fr-FR" b="1" dirty="0" err="1" smtClean="0">
                <a:solidFill>
                  <a:schemeClr val="bg1"/>
                </a:solidFill>
                <a:latin typeface="Arial" panose="020B0604020202020204" pitchFamily="34" charset="0"/>
                <a:cs typeface="Arial" panose="020B0604020202020204" pitchFamily="34" charset="0"/>
              </a:rPr>
              <a:t>Algiers</a:t>
            </a:r>
            <a:r>
              <a:rPr lang="fr-FR" b="1" dirty="0" smtClean="0">
                <a:solidFill>
                  <a:schemeClr val="bg1"/>
                </a:solidFill>
                <a:latin typeface="Arial" panose="020B0604020202020204" pitchFamily="34" charset="0"/>
                <a:cs typeface="Arial" panose="020B0604020202020204" pitchFamily="34" charset="0"/>
              </a:rPr>
              <a:t> University3</a:t>
            </a:r>
            <a:endParaRPr lang="x-non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dirty="0" err="1" smtClean="0">
                <a:solidFill>
                  <a:schemeClr val="bg1"/>
                </a:solidFill>
                <a:latin typeface="Arial Rounded MT Bold" pitchFamily="34" charset="0"/>
                <a:cs typeface="Arial" panose="020B0604020202020204" pitchFamily="34" charset="0"/>
              </a:rPr>
              <a:t>Results</a:t>
            </a:r>
            <a:endParaRPr lang="x-none" sz="4800" dirty="0">
              <a:solidFill>
                <a:schemeClr val="bg1"/>
              </a:solidFill>
              <a:latin typeface="Arial Rounded MT Bold" pitchFamily="34" charset="0"/>
              <a:cs typeface="Arial" panose="020B0604020202020204" pitchFamily="34" charset="0"/>
            </a:endParaRPr>
          </a:p>
        </p:txBody>
      </p:sp>
      <p:sp>
        <p:nvSpPr>
          <p:cNvPr id="4" name="Title 1">
            <a:extLst>
              <a:ext uri="{FF2B5EF4-FFF2-40B4-BE49-F238E27FC236}">
                <a16:creationId xmlns:a16="http://schemas.microsoft.com/office/drawing/2014/main" xmlns="" id="{9EED6A32-E9F5-68EA-1A82-B384270F05A8}"/>
              </a:ext>
            </a:extLst>
          </p:cNvPr>
          <p:cNvSpPr txBox="1">
            <a:spLocks/>
          </p:cNvSpPr>
          <p:nvPr/>
        </p:nvSpPr>
        <p:spPr>
          <a:xfrm>
            <a:off x="11117766" y="5464031"/>
            <a:ext cx="817757"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smtClean="0">
                <a:solidFill>
                  <a:schemeClr val="bg1"/>
                </a:solidFill>
                <a:latin typeface="Arial" panose="020B0604020202020204" pitchFamily="34" charset="0"/>
                <a:cs typeface="Arial" panose="020B0604020202020204" pitchFamily="34" charset="0"/>
              </a:rPr>
              <a:t>P5.4-010</a:t>
            </a:r>
            <a:endParaRPr lang="x-none" sz="900" b="1" smtClean="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235390" y="1511930"/>
            <a:ext cx="10121774" cy="6370975"/>
          </a:xfrm>
          <a:prstGeom prst="rect">
            <a:avLst/>
          </a:prstGeom>
        </p:spPr>
        <p:txBody>
          <a:bodyPr wrap="square">
            <a:spAutoFit/>
          </a:bodyPr>
          <a:lstStyle/>
          <a:p>
            <a:r>
              <a:rPr lang="en-US" sz="1600" dirty="0" smtClean="0">
                <a:latin typeface="Arial Rounded MT Bold" pitchFamily="34" charset="0"/>
              </a:rPr>
              <a:t>For North African media, there is little coverage of CTBTO activities, except for </a:t>
            </a:r>
            <a:r>
              <a:rPr lang="en-US" sz="1600" u="sng" dirty="0" smtClean="0">
                <a:latin typeface="Arial Rounded MT Bold" pitchFamily="34" charset="0"/>
              </a:rPr>
              <a:t>protocol news and the credentials of government representatives </a:t>
            </a:r>
            <a:r>
              <a:rPr lang="en-US" sz="1600" dirty="0" smtClean="0">
                <a:latin typeface="Arial Rounded MT Bold" pitchFamily="34" charset="0"/>
              </a:rPr>
              <a:t>from Libya, Mauritania, Tunisia, and Morocco, and their commitment to play a role in </a:t>
            </a:r>
            <a:r>
              <a:rPr lang="en-US" sz="1600" u="sng" dirty="0" smtClean="0">
                <a:latin typeface="Arial Rounded MT Bold" pitchFamily="34" charset="0"/>
              </a:rPr>
              <a:t>promoting</a:t>
            </a:r>
            <a:r>
              <a:rPr lang="en-US" sz="1600" dirty="0" smtClean="0">
                <a:latin typeface="Arial Rounded MT Bold" pitchFamily="34" charset="0"/>
              </a:rPr>
              <a:t> the CTBT and </a:t>
            </a:r>
            <a:r>
              <a:rPr lang="en-US" sz="1600" u="sng" dirty="0" smtClean="0">
                <a:latin typeface="Arial Rounded MT Bold" pitchFamily="34" charset="0"/>
              </a:rPr>
              <a:t>its </a:t>
            </a:r>
            <a:r>
              <a:rPr lang="en-US" sz="1600" u="sng" dirty="0" err="1" smtClean="0">
                <a:latin typeface="Arial Rounded MT Bold" pitchFamily="34" charset="0"/>
              </a:rPr>
              <a:t>universalization</a:t>
            </a:r>
            <a:r>
              <a:rPr lang="en-US" sz="1600" u="sng" dirty="0" smtClean="0">
                <a:latin typeface="Arial Rounded MT Bold" pitchFamily="34" charset="0"/>
              </a:rPr>
              <a:t>.</a:t>
            </a:r>
          </a:p>
          <a:p>
            <a:endParaRPr lang="en-US" sz="1600" dirty="0" smtClean="0">
              <a:latin typeface="Arial Rounded MT Bold" pitchFamily="34" charset="0"/>
            </a:endParaRPr>
          </a:p>
          <a:p>
            <a:r>
              <a:rPr lang="en-US" sz="1600" dirty="0" smtClean="0">
                <a:latin typeface="Arial Rounded MT Bold" pitchFamily="34" charset="0"/>
              </a:rPr>
              <a:t>CTBTO's activities are </a:t>
            </a:r>
            <a:r>
              <a:rPr lang="en-US" sz="1600" u="sng" dirty="0" smtClean="0">
                <a:latin typeface="Arial Rounded MT Bold" pitchFamily="34" charset="0"/>
              </a:rPr>
              <a:t>not openly discussed in the media, let alone in the political sphere.</a:t>
            </a:r>
          </a:p>
          <a:p>
            <a:endParaRPr lang="en-US" sz="1600" dirty="0" smtClean="0">
              <a:latin typeface="Arial Rounded MT Bold" pitchFamily="34" charset="0"/>
            </a:endParaRPr>
          </a:p>
          <a:p>
            <a:r>
              <a:rPr lang="en-US" sz="1600" dirty="0" smtClean="0">
                <a:latin typeface="Arial Rounded MT Bold" pitchFamily="34" charset="0"/>
              </a:rPr>
              <a:t>Compared to North Africa, Middle East is </a:t>
            </a:r>
            <a:r>
              <a:rPr lang="en-US" sz="1600" u="sng" dirty="0" smtClean="0">
                <a:latin typeface="Arial Rounded MT Bold" pitchFamily="34" charset="0"/>
              </a:rPr>
              <a:t>a hotbed of nuclear proliferation</a:t>
            </a:r>
            <a:r>
              <a:rPr lang="en-US" sz="1600" dirty="0" smtClean="0">
                <a:latin typeface="Arial Rounded MT Bold" pitchFamily="34" charset="0"/>
              </a:rPr>
              <a:t>, which makes CTBTO's task difficult and challenging.</a:t>
            </a:r>
            <a:endParaRPr lang="fr-FR" sz="1600" dirty="0" smtClean="0">
              <a:latin typeface="Arial Rounded MT Bold" pitchFamily="34" charset="0"/>
            </a:endParaRPr>
          </a:p>
          <a:p>
            <a:endParaRPr lang="en-US" sz="1600" dirty="0" smtClean="0">
              <a:latin typeface="Arial Rounded MT Bold" pitchFamily="34" charset="0"/>
            </a:endParaRPr>
          </a:p>
          <a:p>
            <a:r>
              <a:rPr lang="en-US" sz="1600" u="sng" dirty="0" smtClean="0">
                <a:latin typeface="Arial Rounded MT Bold" pitchFamily="34" charset="0"/>
              </a:rPr>
              <a:t>Driven by security fears, regional ambitions, and nationalism</a:t>
            </a:r>
            <a:r>
              <a:rPr lang="en-US" sz="1600" dirty="0" smtClean="0">
                <a:latin typeface="Arial Rounded MT Bold" pitchFamily="34" charset="0"/>
              </a:rPr>
              <a:t>, many Middle Eastern states have sought a nuclear weapons capability. </a:t>
            </a:r>
            <a:endParaRPr lang="fr-FR" sz="1600" dirty="0" smtClean="0">
              <a:latin typeface="Arial Rounded MT Bold" pitchFamily="34" charset="0"/>
            </a:endParaRPr>
          </a:p>
          <a:p>
            <a:endParaRPr lang="en-US" sz="1600" dirty="0" smtClean="0">
              <a:latin typeface="Arial Rounded MT Bold" pitchFamily="34" charset="0"/>
            </a:endParaRPr>
          </a:p>
          <a:p>
            <a:r>
              <a:rPr lang="en-US" sz="1600" dirty="0" smtClean="0">
                <a:latin typeface="Arial Rounded MT Bold" pitchFamily="34" charset="0"/>
              </a:rPr>
              <a:t>Thus, the literature, narrative, and semantics of nuclear weapons are </a:t>
            </a:r>
            <a:r>
              <a:rPr lang="en-US" sz="1600" u="sng" dirty="0" smtClean="0">
                <a:latin typeface="Arial Rounded MT Bold" pitchFamily="34" charset="0"/>
              </a:rPr>
              <a:t>"silenced" and "wrapped" in strategic ambiguity.</a:t>
            </a:r>
            <a:endParaRPr lang="fr-FR" sz="1600" u="sng" dirty="0" smtClean="0">
              <a:latin typeface="Arial Rounded MT Bold" pitchFamily="34" charset="0"/>
            </a:endParaRPr>
          </a:p>
          <a:p>
            <a:endParaRPr lang="en-US" sz="1600" dirty="0" smtClean="0">
              <a:latin typeface="Arial Rounded MT Bold" pitchFamily="34" charset="0"/>
            </a:endParaRPr>
          </a:p>
          <a:p>
            <a:r>
              <a:rPr lang="en-US" sz="1600" dirty="0" smtClean="0">
                <a:latin typeface="Arial Rounded MT Bold" pitchFamily="34" charset="0"/>
              </a:rPr>
              <a:t>They are </a:t>
            </a:r>
            <a:r>
              <a:rPr lang="en-US" sz="1600" u="sng" dirty="0" smtClean="0">
                <a:latin typeface="Arial Rounded MT Bold" pitchFamily="34" charset="0"/>
              </a:rPr>
              <a:t>not prolix </a:t>
            </a:r>
            <a:r>
              <a:rPr lang="en-US" sz="1600" dirty="0" smtClean="0">
                <a:latin typeface="Arial Rounded MT Bold" pitchFamily="34" charset="0"/>
              </a:rPr>
              <a:t>on the subject, which in many ways </a:t>
            </a:r>
            <a:r>
              <a:rPr lang="en-US" sz="1600" u="sng" dirty="0" smtClean="0">
                <a:latin typeface="Arial Rounded MT Bold" pitchFamily="34" charset="0"/>
              </a:rPr>
              <a:t>remains deliberately enigmatic, even taboo</a:t>
            </a:r>
            <a:r>
              <a:rPr lang="en-US" sz="2400" u="sng" dirty="0" smtClean="0"/>
              <a:t>.</a:t>
            </a:r>
            <a:endParaRPr lang="fr-FR" sz="2400" u="sng"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fr-FR" sz="2400" dirty="0"/>
          </a:p>
        </p:txBody>
      </p:sp>
      <p:sp>
        <p:nvSpPr>
          <p:cNvPr id="8" name="Rectangle 7"/>
          <p:cNvSpPr/>
          <p:nvPr/>
        </p:nvSpPr>
        <p:spPr>
          <a:xfrm>
            <a:off x="9531255" y="301958"/>
            <a:ext cx="2274982" cy="369332"/>
          </a:xfrm>
          <a:prstGeom prst="rect">
            <a:avLst/>
          </a:prstGeom>
        </p:spPr>
        <p:txBody>
          <a:bodyPr wrap="none">
            <a:spAutoFit/>
          </a:bodyPr>
          <a:lstStyle/>
          <a:p>
            <a:r>
              <a:rPr lang="fr-FR" b="1" dirty="0" err="1" smtClean="0">
                <a:solidFill>
                  <a:schemeClr val="bg1"/>
                </a:solidFill>
                <a:latin typeface="Arial" panose="020B0604020202020204" pitchFamily="34" charset="0"/>
                <a:cs typeface="Arial" panose="020B0604020202020204" pitchFamily="34" charset="0"/>
              </a:rPr>
              <a:t>Algiers</a:t>
            </a:r>
            <a:r>
              <a:rPr lang="fr-FR" b="1" dirty="0" smtClean="0">
                <a:solidFill>
                  <a:schemeClr val="bg1"/>
                </a:solidFill>
                <a:latin typeface="Arial" panose="020B0604020202020204" pitchFamily="34" charset="0"/>
                <a:cs typeface="Arial" panose="020B0604020202020204" pitchFamily="34" charset="0"/>
              </a:rPr>
              <a:t> University3</a:t>
            </a:r>
            <a:endParaRPr lang="x-non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dirty="0" err="1" smtClean="0">
                <a:solidFill>
                  <a:schemeClr val="bg1"/>
                </a:solidFill>
                <a:latin typeface="Arial Rounded MT Bold" pitchFamily="34" charset="0"/>
                <a:cs typeface="Arial" panose="020B0604020202020204" pitchFamily="34" charset="0"/>
              </a:rPr>
              <a:t>Proposals</a:t>
            </a:r>
            <a:endParaRPr lang="x-none" sz="4800" dirty="0">
              <a:solidFill>
                <a:schemeClr val="bg1"/>
              </a:solidFill>
              <a:latin typeface="Arial Rounded MT Bold" pitchFamily="34" charset="0"/>
              <a:cs typeface="Arial" panose="020B0604020202020204" pitchFamily="34" charset="0"/>
            </a:endParaRPr>
          </a:p>
        </p:txBody>
      </p:sp>
      <p:sp>
        <p:nvSpPr>
          <p:cNvPr id="4" name="Title 1">
            <a:extLst>
              <a:ext uri="{FF2B5EF4-FFF2-40B4-BE49-F238E27FC236}">
                <a16:creationId xmlns:a16="http://schemas.microsoft.com/office/drawing/2014/main" xmlns="" id="{9EED6A32-E9F5-68EA-1A82-B384270F05A8}"/>
              </a:ext>
            </a:extLst>
          </p:cNvPr>
          <p:cNvSpPr txBox="1">
            <a:spLocks/>
          </p:cNvSpPr>
          <p:nvPr/>
        </p:nvSpPr>
        <p:spPr>
          <a:xfrm>
            <a:off x="11117766" y="5464031"/>
            <a:ext cx="817757"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smtClean="0">
                <a:solidFill>
                  <a:schemeClr val="bg1"/>
                </a:solidFill>
                <a:latin typeface="Arial" panose="020B0604020202020204" pitchFamily="34" charset="0"/>
                <a:cs typeface="Arial" panose="020B0604020202020204" pitchFamily="34" charset="0"/>
              </a:rPr>
              <a:t>P5.4-010</a:t>
            </a:r>
            <a:endParaRPr lang="x-none" sz="2000" b="1" dirty="0">
              <a:solidFill>
                <a:schemeClr val="bg1"/>
              </a:solidFill>
              <a:latin typeface="Arial" panose="020B0604020202020204" pitchFamily="34" charset="0"/>
              <a:cs typeface="Arial" panose="020B0604020202020204" pitchFamily="34" charset="0"/>
            </a:endParaRPr>
          </a:p>
        </p:txBody>
      </p:sp>
      <p:sp>
        <p:nvSpPr>
          <p:cNvPr id="2049" name="Rectangle 1"/>
          <p:cNvSpPr>
            <a:spLocks noChangeArrowheads="1"/>
          </p:cNvSpPr>
          <p:nvPr/>
        </p:nvSpPr>
        <p:spPr bwMode="auto">
          <a:xfrm>
            <a:off x="0" y="1212172"/>
            <a:ext cx="10130828" cy="79098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140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How</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1600" b="1" u="sng" dirty="0" smtClean="0"/>
              <a:t>to convince and persuade Israel, Egypt and Iran </a:t>
            </a:r>
            <a:r>
              <a:rPr lang="en-US" sz="1600" b="1" dirty="0" smtClean="0"/>
              <a:t>and create the conditions for establishing a nuclear-weapon-free zone is a difficult task. </a:t>
            </a:r>
          </a:p>
          <a:p>
            <a:r>
              <a:rPr lang="en-US" sz="1600" b="1" dirty="0" smtClean="0"/>
              <a:t>CTBTO does not have the necessary military power:</a:t>
            </a:r>
          </a:p>
          <a:p>
            <a:r>
              <a:rPr lang="en-US" sz="1600" b="1" dirty="0" smtClean="0"/>
              <a:t>-But it can use its </a:t>
            </a:r>
            <a:r>
              <a:rPr lang="en-US" sz="1600" b="1" u="sng" dirty="0" smtClean="0"/>
              <a:t>soft power assets </a:t>
            </a:r>
            <a:r>
              <a:rPr lang="en-US" sz="1600" b="1" dirty="0" smtClean="0"/>
              <a:t>to influence and strengthen its image and authority in the region.</a:t>
            </a:r>
            <a:endParaRPr lang="fr-FR" sz="1600" b="1" dirty="0" smtClean="0"/>
          </a:p>
          <a:p>
            <a:r>
              <a:rPr lang="en-US" sz="1600" b="1" dirty="0" smtClean="0"/>
              <a:t>-Its media policy and communications strategy </a:t>
            </a:r>
            <a:r>
              <a:rPr lang="en-US" sz="1600" b="1" u="sng" dirty="0" smtClean="0"/>
              <a:t>should re-emphasize the role of actors, decision-makers, political parties, private investors, experts, academics, and members of civil society</a:t>
            </a:r>
            <a:r>
              <a:rPr lang="en-US" sz="1600" b="1" dirty="0" smtClean="0"/>
              <a:t>, including youth groups, in raising awareness of the treaty's benefits.</a:t>
            </a:r>
            <a:endParaRPr lang="fr-FR" sz="1600" b="1" dirty="0" smtClean="0"/>
          </a:p>
          <a:p>
            <a:r>
              <a:rPr lang="en-US" sz="1600" b="1" dirty="0" smtClean="0"/>
              <a:t>-Middle East region </a:t>
            </a:r>
            <a:r>
              <a:rPr lang="en-US" sz="1600" b="1" u="sng" dirty="0" smtClean="0"/>
              <a:t>requires special media attention </a:t>
            </a:r>
            <a:r>
              <a:rPr lang="en-US" sz="1600" b="1" dirty="0" smtClean="0"/>
              <a:t>because of its geostrategic and political position in the world and,</a:t>
            </a:r>
            <a:r>
              <a:rPr lang="en-US" sz="1600" b="1" dirty="0" smtClean="0">
                <a:solidFill>
                  <a:srgbClr val="FF0000"/>
                </a:solidFill>
              </a:rPr>
              <a:t> </a:t>
            </a:r>
            <a:r>
              <a:rPr lang="en-US" sz="1600" b="1" u="sng" dirty="0" smtClean="0"/>
              <a:t>the nuclear issue sensitivity </a:t>
            </a:r>
            <a:r>
              <a:rPr lang="en-US" sz="1600" b="1" dirty="0" smtClean="0"/>
              <a:t>is strongly perceived in terms of fears, apprehensions and uncertainties.</a:t>
            </a:r>
            <a:endParaRPr lang="fr-FR" sz="1600" b="1" dirty="0" smtClean="0"/>
          </a:p>
          <a:p>
            <a:r>
              <a:rPr lang="en-US" sz="1600" b="1" dirty="0" smtClean="0"/>
              <a:t>-The </a:t>
            </a:r>
            <a:r>
              <a:rPr lang="en-US" sz="1600" b="1" u="sng" dirty="0" smtClean="0"/>
              <a:t>Peace Media theory </a:t>
            </a:r>
            <a:r>
              <a:rPr lang="en-US" sz="1600" b="1" dirty="0" smtClean="0"/>
              <a:t>should de adopted by spreading words of peace and hope.</a:t>
            </a:r>
          </a:p>
          <a:p>
            <a:r>
              <a:rPr lang="en-US" sz="1600" b="1" dirty="0" smtClean="0"/>
              <a:t>-Organizing </a:t>
            </a:r>
            <a:r>
              <a:rPr lang="en-US" sz="1600" b="1" u="sng" dirty="0" smtClean="0"/>
              <a:t>debates and meetings </a:t>
            </a:r>
            <a:r>
              <a:rPr lang="en-US" sz="1600" b="1" dirty="0" smtClean="0"/>
              <a:t>with representatives of civil society and reporting them in </a:t>
            </a:r>
            <a:r>
              <a:rPr lang="en-US" sz="1600" b="1" u="sng" dirty="0" smtClean="0"/>
              <a:t>local languages</a:t>
            </a:r>
            <a:r>
              <a:rPr lang="en-US" sz="1600" b="1" dirty="0" smtClean="0"/>
              <a:t>.</a:t>
            </a:r>
          </a:p>
          <a:p>
            <a:endParaRPr lang="fr-FR" sz="1600" b="1" dirty="0" smtClean="0"/>
          </a:p>
          <a:p>
            <a:r>
              <a:rPr lang="en-US" sz="1600" b="1" dirty="0" smtClean="0"/>
              <a:t>-The message in electronic, print and audiovisual form must be widely disseminated through the media and communication channels.</a:t>
            </a:r>
          </a:p>
          <a:p>
            <a:endParaRPr lang="en-US" sz="1600" b="1" dirty="0" smtClean="0"/>
          </a:p>
          <a:p>
            <a:r>
              <a:rPr lang="en-US" sz="1600" b="1" dirty="0" smtClean="0"/>
              <a:t>-Although the CTBTO operates on </a:t>
            </a:r>
            <a:r>
              <a:rPr lang="en-US" sz="1600" b="1" u="sng" dirty="0" smtClean="0"/>
              <a:t>social media</a:t>
            </a:r>
            <a:r>
              <a:rPr lang="en-US" sz="1600" b="1" dirty="0" smtClean="0"/>
              <a:t>, this strategy should be strengthened and extended to a range of websites, platforms, blogs and channels: YouTube, Twitter, </a:t>
            </a:r>
            <a:r>
              <a:rPr lang="en-US" sz="1600" b="1" dirty="0" err="1" smtClean="0"/>
              <a:t>Facebook</a:t>
            </a:r>
            <a:r>
              <a:rPr lang="en-US" sz="1600" b="1" dirty="0" smtClean="0"/>
              <a:t>, </a:t>
            </a:r>
            <a:r>
              <a:rPr lang="en-US" sz="1600" b="1" dirty="0" err="1" smtClean="0"/>
              <a:t>Flickr</a:t>
            </a:r>
            <a:r>
              <a:rPr lang="en-US" sz="1600" b="1" dirty="0" smtClean="0"/>
              <a:t> as more </a:t>
            </a:r>
            <a:r>
              <a:rPr lang="en-US" sz="1600" b="1" u="sng" dirty="0" smtClean="0"/>
              <a:t>than 4 billion persons </a:t>
            </a:r>
            <a:r>
              <a:rPr lang="en-US" sz="1600" b="1" dirty="0" smtClean="0"/>
              <a:t>make</a:t>
            </a:r>
            <a:r>
              <a:rPr lang="en-US" sz="1600" b="1" dirty="0" smtClean="0">
                <a:solidFill>
                  <a:srgbClr val="FF0000"/>
                </a:solidFill>
              </a:rPr>
              <a:t> </a:t>
            </a:r>
            <a:r>
              <a:rPr lang="en-US" sz="1600" b="1" dirty="0" smtClean="0"/>
              <a:t>use of these new tools.</a:t>
            </a:r>
            <a:endParaRPr lang="fr-FR" sz="1600" b="1" dirty="0" smtClean="0"/>
          </a:p>
          <a:p>
            <a:r>
              <a:rPr lang="en-US" sz="1600" b="1" dirty="0" smtClean="0"/>
              <a:t>-</a:t>
            </a:r>
            <a:r>
              <a:rPr lang="en-US" sz="1600" b="1" u="sng" dirty="0" smtClean="0"/>
              <a:t>The list of personalities and groups of young leaders </a:t>
            </a:r>
            <a:r>
              <a:rPr lang="en-US" sz="1600" b="1" dirty="0" smtClean="0"/>
              <a:t>selected on their concrete and proven commitment, needs to be </a:t>
            </a:r>
            <a:r>
              <a:rPr lang="en-US" sz="1600" b="1" u="sng" dirty="0" smtClean="0"/>
              <a:t>updated, extended and expanded </a:t>
            </a:r>
            <a:r>
              <a:rPr lang="en-US" sz="1600" b="1" dirty="0" smtClean="0"/>
              <a:t>to include </a:t>
            </a:r>
            <a:r>
              <a:rPr lang="en-US" sz="1600" b="1" u="sng" dirty="0" smtClean="0"/>
              <a:t>influential actors and goodwill ambassadors </a:t>
            </a:r>
            <a:r>
              <a:rPr lang="en-US" sz="1600" b="1" dirty="0" smtClean="0"/>
              <a:t>in the fields of culture, science, television and sports, from developing countries and the younger generation</a:t>
            </a:r>
            <a:r>
              <a:rPr lang="en-US" sz="1600" dirty="0" smtClean="0"/>
              <a:t>.</a:t>
            </a:r>
            <a:endParaRPr lang="fr-FR" sz="1600" dirty="0" smtClean="0"/>
          </a:p>
          <a:p>
            <a:pPr fontAlgn="base">
              <a:spcBef>
                <a:spcPct val="0"/>
              </a:spcBef>
              <a:spcAft>
                <a:spcPct val="0"/>
              </a:spcAft>
            </a:pPr>
            <a:r>
              <a:rPr lang="en-US" sz="1200" dirty="0" smtClean="0"/>
              <a:t> </a:t>
            </a:r>
            <a:endParaRPr lang="fr-FR" sz="12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flipH="1">
            <a:off x="9240343" y="138995"/>
            <a:ext cx="2710232" cy="369332"/>
          </a:xfrm>
          <a:prstGeom prst="rect">
            <a:avLst/>
          </a:prstGeom>
        </p:spPr>
        <p:txBody>
          <a:bodyPr wrap="square">
            <a:spAutoFit/>
          </a:bodyPr>
          <a:lstStyle/>
          <a:p>
            <a:pPr lvl="0" fontAlgn="base">
              <a:spcBef>
                <a:spcPct val="0"/>
              </a:spcBef>
              <a:spcAft>
                <a:spcPct val="0"/>
              </a:spcAft>
            </a:pPr>
            <a:r>
              <a:rPr lang="fr-FR" b="1" dirty="0" err="1" smtClean="0">
                <a:solidFill>
                  <a:schemeClr val="bg1"/>
                </a:solidFill>
                <a:latin typeface="Arial" panose="020B0604020202020204" pitchFamily="34" charset="0"/>
                <a:cs typeface="Arial" panose="020B0604020202020204" pitchFamily="34" charset="0"/>
              </a:rPr>
              <a:t>Algiers</a:t>
            </a:r>
            <a:r>
              <a:rPr lang="fr-FR" b="1" dirty="0" smtClean="0">
                <a:solidFill>
                  <a:schemeClr val="bg1"/>
                </a:solidFill>
                <a:latin typeface="Arial" panose="020B0604020202020204" pitchFamily="34" charset="0"/>
                <a:cs typeface="Arial" panose="020B0604020202020204" pitchFamily="34" charset="0"/>
              </a:rPr>
              <a:t> University3</a:t>
            </a:r>
            <a:endParaRPr lang="x-none" b="1"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dirty="0" smtClean="0">
                <a:solidFill>
                  <a:schemeClr val="bg1"/>
                </a:solidFill>
                <a:latin typeface="Arial Rounded MT Bold" pitchFamily="34" charset="0"/>
                <a:cs typeface="Arial" panose="020B0604020202020204" pitchFamily="34" charset="0"/>
              </a:rPr>
              <a:t>Conclusion</a:t>
            </a:r>
            <a:endParaRPr lang="x-none" sz="4800" dirty="0">
              <a:solidFill>
                <a:schemeClr val="bg1"/>
              </a:solidFill>
              <a:latin typeface="Arial Rounded MT Bold" pitchFamily="34" charset="0"/>
              <a:cs typeface="Arial" panose="020B0604020202020204" pitchFamily="34" charset="0"/>
            </a:endParaRPr>
          </a:p>
        </p:txBody>
      </p:sp>
      <p:sp>
        <p:nvSpPr>
          <p:cNvPr id="4" name="Title 1">
            <a:extLst>
              <a:ext uri="{FF2B5EF4-FFF2-40B4-BE49-F238E27FC236}">
                <a16:creationId xmlns:a16="http://schemas.microsoft.com/office/drawing/2014/main" xmlns="" id="{9EED6A32-E9F5-68EA-1A82-B384270F05A8}"/>
              </a:ext>
            </a:extLst>
          </p:cNvPr>
          <p:cNvSpPr txBox="1">
            <a:spLocks/>
          </p:cNvSpPr>
          <p:nvPr/>
        </p:nvSpPr>
        <p:spPr>
          <a:xfrm>
            <a:off x="11117766" y="5464031"/>
            <a:ext cx="817757"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smtClean="0">
                <a:solidFill>
                  <a:schemeClr val="bg1"/>
                </a:solidFill>
                <a:latin typeface="Arial" panose="020B0604020202020204" pitchFamily="34" charset="0"/>
                <a:cs typeface="Arial" panose="020B0604020202020204" pitchFamily="34" charset="0"/>
              </a:rPr>
              <a:t>P5.4-010</a:t>
            </a:r>
            <a:endParaRPr lang="x-none" sz="900" b="1" smtClean="0">
              <a:solidFill>
                <a:schemeClr val="bg1"/>
              </a:solidFill>
              <a:latin typeface="Arial" panose="020B0604020202020204" pitchFamily="34" charset="0"/>
              <a:cs typeface="Arial" panose="020B0604020202020204" pitchFamily="34" charset="0"/>
            </a:endParaRPr>
          </a:p>
          <a:p>
            <a:endParaRPr lang="x-none" sz="2000" b="1" dirty="0">
              <a:solidFill>
                <a:schemeClr val="bg1"/>
              </a:solidFill>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rot="10800000" flipV="1">
            <a:off x="0" y="2078333"/>
            <a:ext cx="1073741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dirty="0" smtClean="0">
                <a:latin typeface="Arial Rounded MT Bold" pitchFamily="34" charset="0"/>
                <a:ea typeface="Calibri" pitchFamily="34" charset="0"/>
                <a:cs typeface="Times New Roman" pitchFamily="18" charset="0"/>
              </a:rPr>
              <a:t>The CTBTO's </a:t>
            </a:r>
            <a:r>
              <a:rPr lang="en-US" sz="2800" u="sng" dirty="0" smtClean="0">
                <a:latin typeface="Arial Rounded MT Bold" pitchFamily="34" charset="0"/>
                <a:ea typeface="Calibri" pitchFamily="34" charset="0"/>
                <a:cs typeface="Times New Roman" pitchFamily="18" charset="0"/>
              </a:rPr>
              <a:t>activities</a:t>
            </a:r>
            <a:r>
              <a:rPr lang="en-US" sz="2800" dirty="0" smtClean="0">
                <a:latin typeface="Arial Rounded MT Bold" pitchFamily="34" charset="0"/>
                <a:ea typeface="Calibri" pitchFamily="34" charset="0"/>
                <a:cs typeface="Times New Roman" pitchFamily="18" charset="0"/>
              </a:rPr>
              <a:t> may </a:t>
            </a:r>
            <a:r>
              <a:rPr lang="en-US" sz="2800" u="sng" dirty="0" smtClean="0">
                <a:latin typeface="Arial Rounded MT Bold" pitchFamily="34" charset="0"/>
                <a:ea typeface="Calibri" pitchFamily="34" charset="0"/>
                <a:cs typeface="Times New Roman" pitchFamily="18" charset="0"/>
              </a:rPr>
              <a:t>deserve to be widely reported and recognized </a:t>
            </a:r>
            <a:r>
              <a:rPr lang="en-US" sz="2800" dirty="0" smtClean="0">
                <a:latin typeface="Arial Rounded MT Bold" pitchFamily="34" charset="0"/>
                <a:ea typeface="Calibri" pitchFamily="34" charset="0"/>
                <a:cs typeface="Times New Roman" pitchFamily="18" charset="0"/>
              </a:rPr>
              <a:t>for their core values, just as the International Atomic Energy Agency does in its high-profile investigations of nuclear power plants.</a:t>
            </a:r>
            <a:endParaRPr kumimoji="0" lang="en-US" sz="2800"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Rounded MT Bol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After all, what the CTBTO has achieved so far is </a:t>
            </a:r>
            <a:r>
              <a:rPr kumimoji="0" lang="en-US" sz="2800" b="0" i="0" u="sng" strike="noStrike" cap="none" normalizeH="0" baseline="0" dirty="0" smtClean="0">
                <a:ln>
                  <a:noFill/>
                </a:ln>
                <a:effectLst/>
                <a:latin typeface="Arial Rounded MT Bold" pitchFamily="34" charset="0"/>
                <a:ea typeface="Calibri" pitchFamily="34" charset="0"/>
                <a:cs typeface="Times New Roman" pitchFamily="18" charset="0"/>
              </a:rPr>
              <a:t>exciting and truly rewarding</a:t>
            </a:r>
            <a:r>
              <a:rPr kumimoji="0" lang="en-US" sz="2800"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 and it </a:t>
            </a:r>
            <a:r>
              <a:rPr kumimoji="0" lang="en-US" sz="2800" b="0" i="0" u="sng"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should have </a:t>
            </a:r>
            <a:r>
              <a:rPr kumimoji="0" lang="en-US" sz="2800" b="0" i="0" u="sng" strike="noStrike" cap="none" normalizeH="0" baseline="0" dirty="0" smtClean="0">
                <a:ln>
                  <a:noFill/>
                </a:ln>
                <a:effectLst/>
                <a:latin typeface="Arial Rounded MT Bold" pitchFamily="34" charset="0"/>
                <a:ea typeface="Calibri" pitchFamily="34" charset="0"/>
                <a:cs typeface="Times New Roman" pitchFamily="18" charset="0"/>
              </a:rPr>
              <a:t>strong support and full endorsement</a:t>
            </a:r>
            <a:r>
              <a:rPr kumimoji="0" lang="en-US" sz="2800" b="0" i="0" u="none" strike="noStrike" cap="none" normalizeH="0" baseline="0" dirty="0" smtClean="0">
                <a:ln>
                  <a:noFill/>
                </a:ln>
                <a:solidFill>
                  <a:srgbClr val="FF0000"/>
                </a:solidFill>
                <a:effectLst/>
                <a:latin typeface="Arial Rounded MT Bold" pitchFamily="34"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Arial Rounded MT Bold" pitchFamily="34" charset="0"/>
                <a:ea typeface="Calibri" pitchFamily="34" charset="0"/>
                <a:cs typeface="Times New Roman" pitchFamily="18" charset="0"/>
              </a:rPr>
              <a:t>in carrying out this noble mission of peace and security for humanity.</a:t>
            </a:r>
            <a:endParaRPr kumimoji="0" lang="en-US" sz="4000" b="0" i="0" u="none" strike="noStrike" cap="none" normalizeH="0" baseline="0" dirty="0" smtClean="0">
              <a:ln>
                <a:noFill/>
              </a:ln>
              <a:solidFill>
                <a:schemeClr val="tx1"/>
              </a:solidFill>
              <a:effectLst/>
              <a:latin typeface="Arial Rounded MT Bold" pitchFamily="34" charset="0"/>
              <a:cs typeface="Arial" pitchFamily="34" charset="0"/>
            </a:endParaRPr>
          </a:p>
        </p:txBody>
      </p:sp>
      <p:sp>
        <p:nvSpPr>
          <p:cNvPr id="8" name="Rectangle 7"/>
          <p:cNvSpPr/>
          <p:nvPr/>
        </p:nvSpPr>
        <p:spPr>
          <a:xfrm>
            <a:off x="9563478" y="0"/>
            <a:ext cx="2296562" cy="369332"/>
          </a:xfrm>
          <a:prstGeom prst="rect">
            <a:avLst/>
          </a:prstGeom>
        </p:spPr>
        <p:txBody>
          <a:bodyPr wrap="square">
            <a:spAutoFit/>
          </a:bodyPr>
          <a:lstStyle/>
          <a:p>
            <a:pPr lvl="0" fontAlgn="base">
              <a:spcBef>
                <a:spcPct val="0"/>
              </a:spcBef>
              <a:spcAft>
                <a:spcPct val="0"/>
              </a:spcAft>
            </a:pPr>
            <a:r>
              <a:rPr lang="fr-FR" b="1" dirty="0" err="1" smtClean="0">
                <a:solidFill>
                  <a:schemeClr val="bg1"/>
                </a:solidFill>
                <a:latin typeface="Arial" panose="020B0604020202020204" pitchFamily="34" charset="0"/>
                <a:cs typeface="Arial" panose="020B0604020202020204" pitchFamily="34" charset="0"/>
              </a:rPr>
              <a:t>Algiers</a:t>
            </a:r>
            <a:r>
              <a:rPr lang="fr-FR" b="1" dirty="0" smtClean="0">
                <a:solidFill>
                  <a:schemeClr val="bg1"/>
                </a:solidFill>
                <a:latin typeface="Arial" panose="020B0604020202020204" pitchFamily="34" charset="0"/>
                <a:cs typeface="Arial" panose="020B0604020202020204" pitchFamily="34" charset="0"/>
              </a:rPr>
              <a:t> University3</a:t>
            </a:r>
            <a:endParaRPr lang="x-none" b="1"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3030</TotalTime>
  <Words>1109</Words>
  <Application>Microsoft Office PowerPoint</Application>
  <PresentationFormat>Personnalisé</PresentationFormat>
  <Paragraphs>122</Paragraphs>
  <Slides>7</Slides>
  <Notes>0</Notes>
  <HiddenSlides>0</HiddenSlides>
  <MMClips>0</MMClips>
  <ScaleCrop>false</ScaleCrop>
  <HeadingPairs>
    <vt:vector size="4" baseType="variant">
      <vt:variant>
        <vt:lpstr>Thème</vt:lpstr>
      </vt:variant>
      <vt:variant>
        <vt:i4>2</vt:i4>
      </vt:variant>
      <vt:variant>
        <vt:lpstr>Titres des diapositives</vt:lpstr>
      </vt:variant>
      <vt:variant>
        <vt:i4>7</vt:i4>
      </vt:variant>
    </vt:vector>
  </HeadingPairs>
  <TitlesOfParts>
    <vt:vector size="9" baseType="lpstr">
      <vt:lpstr>Custom Design</vt:lpstr>
      <vt:lpstr>Office Theme</vt:lpstr>
      <vt:lpstr>Diapositive 1</vt:lpstr>
      <vt:lpstr>Diapositive 2</vt:lpstr>
      <vt:lpstr>Diapositive 3</vt:lpstr>
      <vt:lpstr>Diapositive 4</vt:lpstr>
      <vt:lpstr>Diapositive 5</vt:lpstr>
      <vt:lpstr>Diapositive 6</vt:lpstr>
      <vt:lpstr>Diapositive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pc</cp:lastModifiedBy>
  <cp:revision>57</cp:revision>
  <dcterms:created xsi:type="dcterms:W3CDTF">2023-04-18T13:25:54Z</dcterms:created>
  <dcterms:modified xsi:type="dcterms:W3CDTF">2023-06-03T21:19:28Z</dcterms:modified>
</cp:coreProperties>
</file>