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handoutMasterIdLst>
    <p:handoutMasterId r:id="rId10"/>
  </p:handout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7" autoAdjust="0"/>
    <p:restoredTop sz="94685"/>
  </p:normalViewPr>
  <p:slideViewPr>
    <p:cSldViewPr snapToGrid="0">
      <p:cViewPr varScale="1">
        <p:scale>
          <a:sx n="58" d="100"/>
          <a:sy n="58" d="100"/>
        </p:scale>
        <p:origin x="63" y="162"/>
      </p:cViewPr>
      <p:guideLst/>
    </p:cSldViewPr>
  </p:slideViewPr>
  <p:notesTextViewPr>
    <p:cViewPr>
      <p:scale>
        <a:sx n="1" d="1"/>
        <a:sy n="1" d="1"/>
      </p:scale>
      <p:origin x="0" y="0"/>
    </p:cViewPr>
  </p:notesTextViewPr>
  <p:notesViewPr>
    <p:cSldViewPr snapToGrid="0">
      <p:cViewPr varScale="1">
        <p:scale>
          <a:sx n="51" d="100"/>
          <a:sy n="51" d="100"/>
        </p:scale>
        <p:origin x="2241"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B5C5FC-D1B5-3E65-7EF3-AC33C7BA7E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1B1B8242-996B-7176-A82B-400D26FBD7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08DE39-27AA-4AB1-B251-50C9BCE52697}" type="datetimeFigureOut">
              <a:rPr lang="en-CA" smtClean="0"/>
              <a:t>2023-06-11</a:t>
            </a:fld>
            <a:endParaRPr lang="en-CA" dirty="0"/>
          </a:p>
        </p:txBody>
      </p:sp>
      <p:sp>
        <p:nvSpPr>
          <p:cNvPr id="4" name="Footer Placeholder 3">
            <a:extLst>
              <a:ext uri="{FF2B5EF4-FFF2-40B4-BE49-F238E27FC236}">
                <a16:creationId xmlns:a16="http://schemas.microsoft.com/office/drawing/2014/main" id="{031D9BEE-D4E9-E6C7-2DD5-83310F8FA2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C77B0CDB-D7A7-0CAB-A5D7-7DE650907D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61474C-CB77-43A2-825D-10353AD2DE7D}" type="slidenum">
              <a:rPr lang="en-CA" smtClean="0"/>
              <a:t>‹#›</a:t>
            </a:fld>
            <a:endParaRPr lang="en-CA" dirty="0"/>
          </a:p>
        </p:txBody>
      </p:sp>
    </p:spTree>
    <p:extLst>
      <p:ext uri="{BB962C8B-B14F-4D97-AF65-F5344CB8AC3E}">
        <p14:creationId xmlns:p14="http://schemas.microsoft.com/office/powerpoint/2010/main" val="25435542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orbes.com/sites/michaeltnietzel/2023/06/01/stanford-universitys-free-code-in-place-course-hits-the-mark/"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orbes.com/sites/michaeltnietzel/2023/06/01/stanford-universitys-free-code-in-place-course-hits-the-mark/"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63491"/>
            <a:ext cx="6826135" cy="1354217"/>
          </a:xfrm>
          <a:prstGeom prst="rect">
            <a:avLst/>
          </a:prstGeom>
          <a:noFill/>
        </p:spPr>
        <p:txBody>
          <a:bodyPr wrap="square" rtlCol="0">
            <a:spAutoFit/>
          </a:bodyPr>
          <a:lstStyle/>
          <a:p>
            <a:pPr algn="ctr"/>
            <a:r>
              <a:rPr lang="en-US" b="1" i="0" dirty="0">
                <a:solidFill>
                  <a:srgbClr val="CB6D04"/>
                </a:solidFill>
                <a:effectLst/>
                <a:latin typeface="Roboto Light" panose="020B0604020202020204" pitchFamily="2" charset="0"/>
              </a:rPr>
              <a:t>Beyond Academia: Leveraging Classroom Lessons Learned </a:t>
            </a:r>
          </a:p>
          <a:p>
            <a:pPr algn="ctr"/>
            <a:r>
              <a:rPr lang="en-US" b="1" i="0" dirty="0">
                <a:solidFill>
                  <a:srgbClr val="CB6D04"/>
                </a:solidFill>
                <a:effectLst/>
                <a:latin typeface="Roboto Light" panose="020B0604020202020204" pitchFamily="2" charset="0"/>
              </a:rPr>
              <a:t> for Open Education and CTBTO Outreach</a:t>
            </a:r>
            <a:endParaRPr lang="en-AT" b="1" dirty="0">
              <a:solidFill>
                <a:schemeClr val="bg1"/>
              </a:solidFill>
              <a:latin typeface="Arial" panose="020B0604020202020204" pitchFamily="34" charset="0"/>
              <a:cs typeface="Arial" panose="020B0604020202020204" pitchFamily="34" charset="0"/>
            </a:endParaRPr>
          </a:p>
          <a:p>
            <a:pPr algn="ctr"/>
            <a:r>
              <a:rPr lang="en-CA" dirty="0">
                <a:solidFill>
                  <a:schemeClr val="bg1"/>
                </a:solidFill>
                <a:latin typeface="Arial" panose="020B0604020202020204" pitchFamily="34" charset="0"/>
                <a:cs typeface="Arial" panose="020B0604020202020204" pitchFamily="34" charset="0"/>
              </a:rPr>
              <a:t>Allen Sens</a:t>
            </a:r>
            <a:r>
              <a:rPr lang="en-CA" baseline="30000" dirty="0">
                <a:solidFill>
                  <a:schemeClr val="bg1"/>
                </a:solidFill>
                <a:latin typeface="Arial" panose="020B0604020202020204" pitchFamily="34" charset="0"/>
                <a:cs typeface="Arial" panose="020B0604020202020204" pitchFamily="34" charset="0"/>
              </a:rPr>
              <a:t>1</a:t>
            </a:r>
            <a:r>
              <a:rPr lang="en-CA" dirty="0">
                <a:solidFill>
                  <a:schemeClr val="bg1"/>
                </a:solidFill>
                <a:latin typeface="Arial" panose="020B0604020202020204" pitchFamily="34" charset="0"/>
                <a:cs typeface="Arial" panose="020B0604020202020204" pitchFamily="34" charset="0"/>
              </a:rPr>
              <a:t> and Matthew Yedlin</a:t>
            </a:r>
            <a:r>
              <a:rPr lang="en-CA" baseline="30000" dirty="0">
                <a:solidFill>
                  <a:schemeClr val="bg1"/>
                </a:solidFill>
                <a:latin typeface="Arial" panose="020B0604020202020204" pitchFamily="34" charset="0"/>
                <a:cs typeface="Arial" panose="020B0604020202020204" pitchFamily="34" charset="0"/>
              </a:rPr>
              <a:t>2</a:t>
            </a:r>
            <a:r>
              <a:rPr lang="en-CA" dirty="0">
                <a:solidFill>
                  <a:schemeClr val="bg1"/>
                </a:solidFill>
                <a:latin typeface="Arial" panose="020B0604020202020204" pitchFamily="34" charset="0"/>
                <a:cs typeface="Arial" panose="020B0604020202020204" pitchFamily="34" charset="0"/>
              </a:rPr>
              <a:t> </a:t>
            </a:r>
            <a:endParaRPr lang="en-AT" dirty="0">
              <a:solidFill>
                <a:schemeClr val="bg1"/>
              </a:solidFill>
              <a:latin typeface="Arial" panose="020B0604020202020204" pitchFamily="34" charset="0"/>
              <a:cs typeface="Arial" panose="020B0604020202020204" pitchFamily="34" charset="0"/>
            </a:endParaRPr>
          </a:p>
          <a:p>
            <a:pPr algn="ctr"/>
            <a:r>
              <a:rPr lang="en-CA" sz="1400" baseline="30000" dirty="0">
                <a:solidFill>
                  <a:schemeClr val="bg1"/>
                </a:solidFill>
                <a:latin typeface="Arial" panose="020B0604020202020204" pitchFamily="34" charset="0"/>
                <a:cs typeface="Arial" panose="020B0604020202020204" pitchFamily="34" charset="0"/>
              </a:rPr>
              <a:t>1</a:t>
            </a:r>
            <a:r>
              <a:rPr lang="en-CA" sz="1400" dirty="0">
                <a:solidFill>
                  <a:schemeClr val="bg1"/>
                </a:solidFill>
                <a:latin typeface="Arial" panose="020B0604020202020204" pitchFamily="34" charset="0"/>
                <a:cs typeface="Arial" panose="020B0604020202020204" pitchFamily="34" charset="0"/>
              </a:rPr>
              <a:t>Dept. of Political Science and </a:t>
            </a:r>
            <a:r>
              <a:rPr lang="en-CA" sz="1400" baseline="30000" dirty="0">
                <a:solidFill>
                  <a:schemeClr val="bg1"/>
                </a:solidFill>
                <a:latin typeface="Arial" panose="020B0604020202020204" pitchFamily="34" charset="0"/>
                <a:cs typeface="Arial" panose="020B0604020202020204" pitchFamily="34" charset="0"/>
              </a:rPr>
              <a:t>2</a:t>
            </a:r>
            <a:r>
              <a:rPr lang="en-CA" sz="1400" dirty="0">
                <a:solidFill>
                  <a:schemeClr val="bg1"/>
                </a:solidFill>
                <a:latin typeface="Arial" panose="020B0604020202020204" pitchFamily="34" charset="0"/>
                <a:cs typeface="Arial" panose="020B0604020202020204" pitchFamily="34" charset="0"/>
              </a:rPr>
              <a:t>Dept. of Electrical and Computer Engineering </a:t>
            </a:r>
          </a:p>
          <a:p>
            <a:pPr algn="ctr"/>
            <a:r>
              <a:rPr lang="en-CA" sz="1400" dirty="0">
                <a:solidFill>
                  <a:schemeClr val="bg1"/>
                </a:solidFill>
                <a:latin typeface="Arial" panose="020B0604020202020204" pitchFamily="34" charset="0"/>
                <a:cs typeface="Arial" panose="020B0604020202020204" pitchFamily="34" charset="0"/>
              </a:rPr>
              <a:t>University of British Columbia </a:t>
            </a: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latin typeface="Arial" panose="020B0604020202020204" pitchFamily="34" charset="0"/>
                <a:cs typeface="Arial" panose="020B0604020202020204" pitchFamily="34" charset="0"/>
              </a:rPr>
              <a:t>The history and structure of the flipped classroom, transdisciplinary course, “Nuclear Weapons and Arms Control” is summarized as introductory information, prior to discussing the proposed open, online version of the course.</a:t>
            </a:r>
          </a:p>
          <a:p>
            <a:pPr algn="l"/>
            <a:endParaRPr lang="en-US" sz="1200" dirty="0">
              <a:latin typeface="Arial" panose="020B0604020202020204" pitchFamily="34" charset="0"/>
              <a:cs typeface="Arial" panose="020B0604020202020204" pitchFamily="34" charset="0"/>
            </a:endParaRPr>
          </a:p>
          <a:p>
            <a:pPr algn="l"/>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6800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P5.4-511</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latin typeface="Arial" panose="020B0604020202020204" pitchFamily="34" charset="0"/>
                <a:cs typeface="Arial" panose="020B0604020202020204" pitchFamily="34" charset="0"/>
              </a:rPr>
              <a:t>We present the  methods utilized to evaluate the efficacy of the online materials used in the classroom version. Data analytics are used to show that almost half of the views of online materials were from viewers outside the course registrants. </a:t>
            </a:r>
          </a:p>
          <a:p>
            <a:pPr algn="l"/>
            <a:endParaRPr lang="en-US" sz="1200" dirty="0">
              <a:latin typeface="Arial" panose="020B0604020202020204" pitchFamily="34" charset="0"/>
              <a:cs typeface="Arial" panose="020B0604020202020204" pitchFamily="34" charset="0"/>
            </a:endParaRPr>
          </a:p>
          <a:p>
            <a:pPr algn="l"/>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latin typeface="Arial" panose="020B0604020202020204" pitchFamily="34" charset="0"/>
                <a:cs typeface="Arial" panose="020B0604020202020204" pitchFamily="34" charset="0"/>
              </a:rPr>
              <a:t>Results are presented in the form of lessons learned from the ZOOM presentation of the classroom course during the time of Covid 19. These lessons provide both opportunities and constraints in the design of the open, online course.</a:t>
            </a:r>
          </a:p>
          <a:p>
            <a:pPr algn="l"/>
            <a:endParaRPr lang="en-US" sz="1200" dirty="0">
              <a:latin typeface="Arial" panose="020B0604020202020204" pitchFamily="34" charset="0"/>
              <a:cs typeface="Arial" panose="020B0604020202020204" pitchFamily="34" charset="0"/>
            </a:endParaRPr>
          </a:p>
          <a:p>
            <a:pPr algn="l"/>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dirty="0">
                <a:latin typeface="Arial" panose="020B0604020202020204" pitchFamily="34" charset="0"/>
                <a:cs typeface="Arial" panose="020B0604020202020204" pitchFamily="34" charset="0"/>
              </a:rPr>
              <a:t>Conclusions comprise the most critical factors in designing the new open online course. These are:</a:t>
            </a:r>
          </a:p>
          <a:p>
            <a:pPr marL="228600" indent="-228600" algn="l">
              <a:buAutoNum type="arabicParenR"/>
            </a:pPr>
            <a:r>
              <a:rPr lang="en-US" sz="1200" dirty="0">
                <a:latin typeface="Arial" panose="020B0604020202020204" pitchFamily="34" charset="0"/>
                <a:cs typeface="Arial" panose="020B0604020202020204" pitchFamily="34" charset="0"/>
              </a:rPr>
              <a:t>The course-offering model;</a:t>
            </a:r>
          </a:p>
          <a:p>
            <a:pPr marL="228600" indent="-228600" algn="l">
              <a:buAutoNum type="arabicParenR"/>
            </a:pPr>
            <a:r>
              <a:rPr lang="en-US" sz="1200" dirty="0">
                <a:latin typeface="Arial" panose="020B0604020202020204" pitchFamily="34" charset="0"/>
                <a:cs typeface="Arial" panose="020B0604020202020204" pitchFamily="34" charset="0"/>
              </a:rPr>
              <a:t>The necessity of including new partners;</a:t>
            </a:r>
          </a:p>
          <a:p>
            <a:pPr marL="228600" indent="-228600" algn="l">
              <a:buAutoNum type="arabicParenR"/>
            </a:pPr>
            <a:r>
              <a:rPr lang="en-US" sz="1200" dirty="0">
                <a:latin typeface="Arial" panose="020B0604020202020204" pitchFamily="34" charset="0"/>
                <a:cs typeface="Arial" panose="020B0604020202020204" pitchFamily="34" charset="0"/>
              </a:rPr>
              <a:t>Resource acquisition for course development.</a:t>
            </a:r>
          </a:p>
          <a:p>
            <a:pPr marL="228600" indent="-228600" algn="l">
              <a:buAutoNum type="arabicParenR"/>
            </a:pPr>
            <a:endParaRPr lang="en-US" sz="1200" dirty="0">
              <a:latin typeface="Arial" panose="020B0604020202020204" pitchFamily="34" charset="0"/>
              <a:cs typeface="Arial" panose="020B0604020202020204" pitchFamily="34" charset="0"/>
            </a:endParaRPr>
          </a:p>
          <a:p>
            <a:pPr algn="l"/>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1" name="Picture 10" descr="A picture containing text, font, screenshot&#10;&#10;Description automatically generated">
            <a:extLst>
              <a:ext uri="{FF2B5EF4-FFF2-40B4-BE49-F238E27FC236}">
                <a16:creationId xmlns:a16="http://schemas.microsoft.com/office/drawing/2014/main" id="{8B883607-E296-1A02-D35A-F6546759CFCD}"/>
              </a:ext>
            </a:extLst>
          </p:cNvPr>
          <p:cNvPicPr>
            <a:picLocks noChangeAspect="1"/>
          </p:cNvPicPr>
          <p:nvPr/>
        </p:nvPicPr>
        <p:blipFill>
          <a:blip r:embed="rId2"/>
          <a:stretch>
            <a:fillRect/>
          </a:stretch>
        </p:blipFill>
        <p:spPr>
          <a:xfrm>
            <a:off x="9127687" y="346300"/>
            <a:ext cx="3064313" cy="634557"/>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99588"/>
            <a:ext cx="8021508" cy="72603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2000" dirty="0">
                <a:solidFill>
                  <a:schemeClr val="bg1"/>
                </a:solidFill>
                <a:latin typeface="Arial" panose="020B0604020202020204" pitchFamily="34" charset="0"/>
                <a:cs typeface="Arial" panose="020B0604020202020204" pitchFamily="34" charset="0"/>
              </a:rPr>
              <a:t>        APSC/POLI 377: Nuclear Weapons and Arms Control </a:t>
            </a:r>
          </a:p>
          <a:p>
            <a:pPr algn="l"/>
            <a:r>
              <a:rPr lang="en-CA" sz="2000" dirty="0">
                <a:solidFill>
                  <a:schemeClr val="bg1"/>
                </a:solidFill>
                <a:latin typeface="Arial" panose="020B0604020202020204" pitchFamily="34" charset="0"/>
                <a:cs typeface="Arial" panose="020B0604020202020204" pitchFamily="34" charset="0"/>
              </a:rPr>
              <a:t>              A Flipped Person to Person Classroom Model</a:t>
            </a:r>
            <a:endParaRPr lang="en-AT" sz="20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1481" y="6418637"/>
            <a:ext cx="817758" cy="234130"/>
          </a:xfrm>
          <a:prstGeom prst="rect">
            <a:avLst/>
          </a:prstGeom>
        </p:spPr>
        <p:txBody>
          <a:bodyPr anchor="ctr" anchorCtr="0">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400" b="1" dirty="0">
              <a:solidFill>
                <a:schemeClr val="bg1"/>
              </a:solidFill>
              <a:latin typeface="Arial" panose="020B0604020202020204" pitchFamily="34" charset="0"/>
              <a:cs typeface="Arial" panose="020B0604020202020204" pitchFamily="34" charset="0"/>
            </a:endParaRPr>
          </a:p>
          <a:p>
            <a:r>
              <a:rPr lang="en-US" sz="4000" b="1" dirty="0">
                <a:solidFill>
                  <a:schemeClr val="bg1"/>
                </a:solidFill>
                <a:latin typeface="Arial" panose="020B0604020202020204" pitchFamily="34" charset="0"/>
                <a:cs typeface="Arial" panose="020B0604020202020204" pitchFamily="34" charset="0"/>
              </a:rPr>
              <a:t>P5.4-511</a:t>
            </a:r>
            <a:endParaRPr lang="en-AT" sz="4000" b="1" dirty="0">
              <a:solidFill>
                <a:schemeClr val="bg1"/>
              </a:solidFill>
              <a:latin typeface="Arial" panose="020B0604020202020204" pitchFamily="34" charset="0"/>
              <a:cs typeface="Arial" panose="020B0604020202020204" pitchFamily="34" charset="0"/>
            </a:endParaRPr>
          </a:p>
          <a:p>
            <a:endParaRPr lang="en-AT" sz="4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5" name="Picture 4" descr="A picture containing text, font, screenshot&#10;&#10;Description automatically generated">
            <a:extLst>
              <a:ext uri="{FF2B5EF4-FFF2-40B4-BE49-F238E27FC236}">
                <a16:creationId xmlns:a16="http://schemas.microsoft.com/office/drawing/2014/main" id="{14308962-04DE-E296-148F-880192ED6E0D}"/>
              </a:ext>
            </a:extLst>
          </p:cNvPr>
          <p:cNvPicPr>
            <a:picLocks noChangeAspect="1"/>
          </p:cNvPicPr>
          <p:nvPr/>
        </p:nvPicPr>
        <p:blipFill>
          <a:blip r:embed="rId2"/>
          <a:stretch>
            <a:fillRect/>
          </a:stretch>
        </p:blipFill>
        <p:spPr>
          <a:xfrm>
            <a:off x="9127687" y="346300"/>
            <a:ext cx="3064313" cy="634557"/>
          </a:xfrm>
          <a:prstGeom prst="rect">
            <a:avLst/>
          </a:prstGeom>
        </p:spPr>
      </p:pic>
      <p:sp>
        <p:nvSpPr>
          <p:cNvPr id="8" name="TextBox 7">
            <a:extLst>
              <a:ext uri="{FF2B5EF4-FFF2-40B4-BE49-F238E27FC236}">
                <a16:creationId xmlns:a16="http://schemas.microsoft.com/office/drawing/2014/main" id="{918F203B-83D2-D6D5-A558-45CCB408C322}"/>
              </a:ext>
            </a:extLst>
          </p:cNvPr>
          <p:cNvSpPr txBox="1"/>
          <p:nvPr/>
        </p:nvSpPr>
        <p:spPr>
          <a:xfrm>
            <a:off x="0" y="1126101"/>
            <a:ext cx="10614992" cy="5632311"/>
          </a:xfrm>
          <a:prstGeom prst="rect">
            <a:avLst/>
          </a:prstGeom>
          <a:noFill/>
        </p:spPr>
        <p:txBody>
          <a:bodyPr wrap="square" rtlCol="0">
            <a:spAutoFit/>
          </a:bodyPr>
          <a:lstStyle/>
          <a:p>
            <a:r>
              <a:rPr lang="en-CA" sz="1800" b="1" u="sng" kern="100" dirty="0">
                <a:effectLst/>
                <a:latin typeface="Arial" panose="020B0604020202020204" pitchFamily="34" charset="0"/>
                <a:ea typeface="Calibri" panose="020F0502020204030204" pitchFamily="34" charset="0"/>
                <a:cs typeface="Times New Roman" panose="02020603050405020304" pitchFamily="18" charset="0"/>
              </a:rPr>
              <a:t>History</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kern="100" dirty="0">
                <a:effectLst/>
                <a:latin typeface="Arial" panose="020B0604020202020204" pitchFamily="34" charset="0"/>
                <a:ea typeface="Calibri" panose="020F0502020204030204" pitchFamily="34" charset="0"/>
                <a:cs typeface="Times New Roman" panose="02020603050405020304" pitchFamily="18" charset="0"/>
              </a:rPr>
              <a:t>2014-2022</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kern="100" dirty="0">
                <a:effectLst/>
                <a:latin typeface="Arial" panose="020B0604020202020204" pitchFamily="34" charset="0"/>
                <a:ea typeface="Calibri" panose="020F0502020204030204" pitchFamily="34" charset="0"/>
                <a:cs typeface="Times New Roman" panose="02020603050405020304" pitchFamily="18" charset="0"/>
              </a:rPr>
              <a:t>Jointly Taught by Allen Sens and Matt Yedlin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kern="100" dirty="0">
                <a:effectLst/>
                <a:latin typeface="Arial" panose="020B0604020202020204" pitchFamily="34" charset="0"/>
                <a:ea typeface="Calibri" panose="020F0502020204030204" pitchFamily="34" charset="0"/>
                <a:cs typeface="Times New Roman" panose="02020603050405020304" pitchFamily="18" charset="0"/>
              </a:rPr>
              <a:t>850 students are alumni – nominal class size = 100</a:t>
            </a:r>
          </a:p>
          <a:p>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b="1" u="sng" kern="100" dirty="0">
                <a:effectLst/>
                <a:latin typeface="Arial" panose="020B0604020202020204" pitchFamily="34" charset="0"/>
                <a:ea typeface="Calibri" panose="020F0502020204030204" pitchFamily="34" charset="0"/>
                <a:cs typeface="Times New Roman" panose="02020603050405020304" pitchFamily="18" charset="0"/>
              </a:rPr>
              <a:t>Course Structure</a:t>
            </a:r>
            <a:r>
              <a:rPr lang="en-CA"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kern="100" dirty="0">
                <a:effectLst/>
                <a:latin typeface="Arial" panose="020B0604020202020204" pitchFamily="34" charset="0"/>
                <a:ea typeface="Calibri" panose="020F0502020204030204" pitchFamily="34" charset="0"/>
                <a:cs typeface="Times New Roman" panose="02020603050405020304" pitchFamily="18" charset="0"/>
              </a:rPr>
              <a:t>Cohort = 50 Engineering </a:t>
            </a:r>
            <a:r>
              <a:rPr lang="en-CA" kern="100" dirty="0">
                <a:latin typeface="Arial" panose="020B0604020202020204" pitchFamily="34" charset="0"/>
                <a:ea typeface="Calibri" panose="020F0502020204030204" pitchFamily="34" charset="0"/>
                <a:cs typeface="Times New Roman" panose="02020603050405020304" pitchFamily="18" charset="0"/>
              </a:rPr>
              <a:t>and</a:t>
            </a:r>
            <a:r>
              <a:rPr lang="en-CA" sz="1800" kern="100" dirty="0">
                <a:effectLst/>
                <a:latin typeface="Arial" panose="020B0604020202020204" pitchFamily="34" charset="0"/>
                <a:ea typeface="Calibri" panose="020F0502020204030204" pitchFamily="34" charset="0"/>
                <a:cs typeface="Times New Roman" panose="02020603050405020304" pitchFamily="18" charset="0"/>
              </a:rPr>
              <a:t> 50 Political Science Students</a:t>
            </a:r>
          </a:p>
          <a:p>
            <a:r>
              <a:rPr lang="en-CA" kern="100" dirty="0">
                <a:latin typeface="Arial" panose="020B0604020202020204" pitchFamily="34" charset="0"/>
                <a:ea typeface="Calibri" panose="020F0502020204030204" pitchFamily="34" charset="0"/>
                <a:cs typeface="Times New Roman" panose="02020603050405020304" pitchFamily="18" charset="0"/>
              </a:rPr>
              <a:t>Fully-flipped model – full set of online course materials, including short lecture videos, demonstrations, and self-check questions. Online materials prepare students to engage in transdisciplinary activities involving the real-world challenges related to nuclear weapons and arms control. There is no lecturing. After a quiz at the beginning of each class, an activity is </a:t>
            </a:r>
            <a:r>
              <a:rPr lang="en-CA" sz="1800" kern="100" dirty="0">
                <a:effectLst/>
                <a:latin typeface="Arial" panose="020B0604020202020204" pitchFamily="34" charset="0"/>
                <a:ea typeface="Calibri" panose="020F0502020204030204" pitchFamily="34" charset="0"/>
                <a:cs typeface="Times New Roman" panose="02020603050405020304" pitchFamily="18" charset="0"/>
              </a:rPr>
              <a:t>introduced by the instructors. </a:t>
            </a:r>
            <a:r>
              <a:rPr lang="en-CA" kern="100" dirty="0">
                <a:latin typeface="Arial" panose="020B0604020202020204" pitchFamily="34" charset="0"/>
                <a:ea typeface="Calibri" panose="020F0502020204030204" pitchFamily="34" charset="0"/>
                <a:cs typeface="Times New Roman" panose="02020603050405020304" pitchFamily="18" charset="0"/>
              </a:rPr>
              <a:t>These</a:t>
            </a:r>
            <a:r>
              <a:rPr lang="en-CA" sz="1800" kern="100" dirty="0">
                <a:effectLst/>
                <a:latin typeface="Arial" panose="020B0604020202020204" pitchFamily="34" charset="0"/>
                <a:ea typeface="Calibri" panose="020F0502020204030204" pitchFamily="34" charset="0"/>
                <a:cs typeface="Times New Roman" panose="02020603050405020304" pitchFamily="18" charset="0"/>
              </a:rPr>
              <a:t> include </a:t>
            </a:r>
            <a:r>
              <a:rPr lang="en-CA" kern="100" dirty="0">
                <a:latin typeface="Arial" panose="020B0604020202020204" pitchFamily="34" charset="0"/>
                <a:ea typeface="Calibri" panose="020F0502020204030204" pitchFamily="34" charset="0"/>
                <a:cs typeface="Times New Roman" panose="02020603050405020304" pitchFamily="18" charset="0"/>
              </a:rPr>
              <a:t>simulations such as the prisoner’s dilemma, treaty analyses, targeted briefs, and applied science exercises such as location of the DPRK test site using IDC data and the 3-circle method implemented on Google Earth. Assessments include an editorial and a group project “Improving the CTBT”</a:t>
            </a:r>
          </a:p>
          <a:p>
            <a:endParaRPr lang="en-CA" sz="1800" kern="100" dirty="0">
              <a:effectLst/>
              <a:latin typeface="Arial" panose="020B0604020202020204" pitchFamily="34" charset="0"/>
              <a:ea typeface="Calibri" panose="020F0502020204030204" pitchFamily="34" charset="0"/>
              <a:cs typeface="Times New Roman" panose="02020603050405020304" pitchFamily="18" charset="0"/>
            </a:endParaRPr>
          </a:p>
          <a:p>
            <a:r>
              <a:rPr lang="en-CA" b="1" u="sng" kern="100" dirty="0">
                <a:latin typeface="Arial" panose="020B0604020202020204" pitchFamily="34" charset="0"/>
                <a:ea typeface="Calibri" panose="020F0502020204030204" pitchFamily="34" charset="0"/>
                <a:cs typeface="Times New Roman" panose="02020603050405020304" pitchFamily="18" charset="0"/>
              </a:rPr>
              <a:t>Outreach – Student Presentations and Interactive Demos</a:t>
            </a:r>
          </a:p>
          <a:p>
            <a:r>
              <a:rPr lang="en-CA" b="1" kern="100" dirty="0">
                <a:latin typeface="Arial" panose="020B0604020202020204" pitchFamily="34" charset="0"/>
                <a:ea typeface="Calibri" panose="020F0502020204030204" pitchFamily="34" charset="0"/>
                <a:cs typeface="Times New Roman" panose="02020603050405020304" pitchFamily="18" charset="0"/>
              </a:rPr>
              <a:t>SnT  2015 – </a:t>
            </a:r>
            <a:r>
              <a:rPr lang="en-CA" kern="100" dirty="0">
                <a:latin typeface="Arial" panose="020B0604020202020204" pitchFamily="34" charset="0"/>
                <a:ea typeface="Calibri" panose="020F0502020204030204" pitchFamily="34" charset="0"/>
                <a:cs typeface="Times New Roman" panose="02020603050405020304" pitchFamily="18" charset="0"/>
              </a:rPr>
              <a:t>Ban the Bomb Campaign; </a:t>
            </a:r>
          </a:p>
          <a:p>
            <a:r>
              <a:rPr lang="en-CA" b="1" kern="100" dirty="0">
                <a:latin typeface="Arial" panose="020B0604020202020204" pitchFamily="34" charset="0"/>
                <a:ea typeface="Calibri" panose="020F0502020204030204" pitchFamily="34" charset="0"/>
                <a:cs typeface="Times New Roman" panose="02020603050405020304" pitchFamily="18" charset="0"/>
              </a:rPr>
              <a:t>SnT 2017 – </a:t>
            </a:r>
            <a:r>
              <a:rPr lang="en-CA" kern="100" dirty="0">
                <a:latin typeface="Arial" panose="020B0604020202020204" pitchFamily="34" charset="0"/>
                <a:ea typeface="Calibri" panose="020F0502020204030204" pitchFamily="34" charset="0"/>
                <a:cs typeface="Times New Roman" panose="02020603050405020304" pitchFamily="18" charset="0"/>
              </a:rPr>
              <a:t>Countdown Challenge</a:t>
            </a:r>
          </a:p>
          <a:p>
            <a:r>
              <a:rPr lang="en-CA" b="1" kern="100" dirty="0">
                <a:latin typeface="Arial" panose="020B0604020202020204" pitchFamily="34" charset="0"/>
                <a:ea typeface="Calibri" panose="020F0502020204030204" pitchFamily="34" charset="0"/>
                <a:cs typeface="Times New Roman" panose="02020603050405020304" pitchFamily="18" charset="0"/>
              </a:rPr>
              <a:t>SnT 2023 –  </a:t>
            </a:r>
            <a:r>
              <a:rPr lang="en-CA" kern="100" dirty="0">
                <a:latin typeface="Arial" panose="020B0604020202020204" pitchFamily="34" charset="0"/>
                <a:ea typeface="Calibri" panose="020F0502020204030204" pitchFamily="34" charset="0"/>
                <a:cs typeface="Times New Roman" panose="02020603050405020304" pitchFamily="18" charset="0"/>
              </a:rPr>
              <a:t>5 Poster Presentations</a:t>
            </a:r>
          </a:p>
          <a:p>
            <a:r>
              <a:rPr lang="en-CA" kern="100" dirty="0">
                <a:latin typeface="Arial" panose="020B0604020202020204" pitchFamily="34" charset="0"/>
                <a:ea typeface="Calibri" panose="020F0502020204030204" pitchFamily="34" charset="0"/>
                <a:cs typeface="Times New Roman" panose="02020603050405020304" pitchFamily="18" charset="0"/>
              </a:rPr>
              <a:t>Prisoner’s Dilemma Simulation  - Applied Science Open House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 Move from Person to Person to </a:t>
            </a:r>
            <a:br>
              <a:rPr lang="en-AT" sz="1800" dirty="0">
                <a:solidFill>
                  <a:schemeClr val="bg1"/>
                </a:solidFill>
                <a:latin typeface="Arial" panose="020B0604020202020204" pitchFamily="34" charset="0"/>
                <a:cs typeface="Arial" panose="020B0604020202020204" pitchFamily="34" charset="0"/>
              </a:rPr>
            </a:br>
            <a:r>
              <a:rPr lang="en-CA" sz="1800" dirty="0">
                <a:solidFill>
                  <a:schemeClr val="bg1"/>
                </a:solidFill>
                <a:latin typeface="Arial" panose="020B0604020202020204" pitchFamily="34" charset="0"/>
                <a:cs typeface="Arial" panose="020B0604020202020204" pitchFamily="34" charset="0"/>
              </a:rPr>
              <a:t>Open Format</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P5.4-511</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A picture containing text, font, screenshot&#10;&#10;Description automatically generated">
            <a:extLst>
              <a:ext uri="{FF2B5EF4-FFF2-40B4-BE49-F238E27FC236}">
                <a16:creationId xmlns:a16="http://schemas.microsoft.com/office/drawing/2014/main" id="{2F06216E-9233-7C9F-82F4-D6E76B0BFE7A}"/>
              </a:ext>
            </a:extLst>
          </p:cNvPr>
          <p:cNvPicPr>
            <a:picLocks noChangeAspect="1"/>
          </p:cNvPicPr>
          <p:nvPr/>
        </p:nvPicPr>
        <p:blipFill>
          <a:blip r:embed="rId2"/>
          <a:stretch>
            <a:fillRect/>
          </a:stretch>
        </p:blipFill>
        <p:spPr>
          <a:xfrm>
            <a:off x="9127687" y="346300"/>
            <a:ext cx="3064313" cy="634557"/>
          </a:xfrm>
          <a:prstGeom prst="rect">
            <a:avLst/>
          </a:prstGeom>
        </p:spPr>
      </p:pic>
      <p:sp>
        <p:nvSpPr>
          <p:cNvPr id="7" name="TextBox 6">
            <a:extLst>
              <a:ext uri="{FF2B5EF4-FFF2-40B4-BE49-F238E27FC236}">
                <a16:creationId xmlns:a16="http://schemas.microsoft.com/office/drawing/2014/main" id="{34F1E188-AD95-F9CB-3FBC-3E89F1ACFAE0}"/>
              </a:ext>
            </a:extLst>
          </p:cNvPr>
          <p:cNvSpPr txBox="1"/>
          <p:nvPr/>
        </p:nvSpPr>
        <p:spPr>
          <a:xfrm>
            <a:off x="117689" y="1111601"/>
            <a:ext cx="10591408" cy="5632311"/>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Main Objective: Create an Open, Online course to engage participants  in “Nuclear Weapons and Arms Control” outside a traditional Academic Setting</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	1.  Who? – Interested parties both inside and outside academia</a:t>
            </a:r>
          </a:p>
          <a:p>
            <a:r>
              <a:rPr lang="en-CA" dirty="0">
                <a:latin typeface="Arial" panose="020B0604020202020204" pitchFamily="34" charset="0"/>
                <a:cs typeface="Arial" panose="020B0604020202020204" pitchFamily="34" charset="0"/>
              </a:rPr>
              <a:t>	2.  Size?  -- How many participants can we engage?</a:t>
            </a:r>
          </a:p>
          <a:p>
            <a:r>
              <a:rPr lang="en-CA" dirty="0">
                <a:latin typeface="Arial" panose="020B0604020202020204" pitchFamily="34" charset="0"/>
                <a:cs typeface="Arial" panose="020B0604020202020204" pitchFamily="34" charset="0"/>
              </a:rPr>
              <a:t>              3.   Presentation Mode? If Size is very large ( greater than 200) we will have to do this online.</a:t>
            </a:r>
          </a:p>
          <a:p>
            <a:r>
              <a:rPr lang="en-CA" dirty="0">
                <a:latin typeface="Arial" panose="020B0604020202020204" pitchFamily="34" charset="0"/>
                <a:cs typeface="Arial" panose="020B0604020202020204" pitchFamily="34" charset="0"/>
              </a:rPr>
              <a:t>              4.   Course Materials? What material shall we include from the present classroom mode and </a:t>
            </a:r>
          </a:p>
          <a:p>
            <a:r>
              <a:rPr lang="en-CA" dirty="0">
                <a:latin typeface="Arial" panose="020B0604020202020204" pitchFamily="34" charset="0"/>
                <a:cs typeface="Arial" panose="020B0604020202020204" pitchFamily="34" charset="0"/>
              </a:rPr>
              <a:t>                    experience? The success of our classroom course relies on the interactivity, especially in </a:t>
            </a:r>
          </a:p>
          <a:p>
            <a:r>
              <a:rPr lang="en-CA" dirty="0">
                <a:latin typeface="Arial" panose="020B0604020202020204" pitchFamily="34" charset="0"/>
                <a:cs typeface="Arial" panose="020B0604020202020204" pitchFamily="34" charset="0"/>
              </a:rPr>
              <a:t>                    the simulations. Can these be scaled to an on-line course with many participants from </a:t>
            </a:r>
          </a:p>
          <a:p>
            <a:r>
              <a:rPr lang="en-CA" dirty="0">
                <a:latin typeface="Arial" panose="020B0604020202020204" pitchFamily="34" charset="0"/>
                <a:cs typeface="Arial" panose="020B0604020202020204" pitchFamily="34" charset="0"/>
              </a:rPr>
              <a:t>                    different time-zones?</a:t>
            </a:r>
          </a:p>
          <a:p>
            <a:r>
              <a:rPr lang="en-CA" dirty="0">
                <a:latin typeface="Arial" panose="020B0604020202020204" pitchFamily="34" charset="0"/>
                <a:cs typeface="Arial" panose="020B0604020202020204" pitchFamily="34" charset="0"/>
              </a:rPr>
              <a:t>               5.  Course Progression? Will this be synchronous or asynchronous? These queries are key to </a:t>
            </a:r>
          </a:p>
          <a:p>
            <a:r>
              <a:rPr lang="en-CA" dirty="0">
                <a:latin typeface="Arial" panose="020B0604020202020204" pitchFamily="34" charset="0"/>
                <a:cs typeface="Arial" panose="020B0604020202020204" pitchFamily="34" charset="0"/>
              </a:rPr>
              <a:t>                    keeping participants engaged.</a:t>
            </a:r>
          </a:p>
          <a:p>
            <a:r>
              <a:rPr lang="en-CA" dirty="0">
                <a:latin typeface="Arial" panose="020B0604020202020204" pitchFamily="34" charset="0"/>
                <a:cs typeface="Arial" panose="020B0604020202020204" pitchFamily="34" charset="0"/>
              </a:rPr>
              <a:t>               6.  What resources will be needed, depending on the answers to the foregoing?</a:t>
            </a:r>
          </a:p>
          <a:p>
            <a:r>
              <a:rPr lang="en-CA" dirty="0">
                <a:latin typeface="Arial" panose="020B0604020202020204" pitchFamily="34" charset="0"/>
                <a:cs typeface="Arial" panose="020B0604020202020204" pitchFamily="34" charset="0"/>
              </a:rPr>
              <a:t>               7.  Whom shall we partner with? We need to engage the CTBTO more directly. From</a:t>
            </a:r>
          </a:p>
          <a:p>
            <a:r>
              <a:rPr lang="en-CA" dirty="0">
                <a:latin typeface="Arial" panose="020B0604020202020204" pitchFamily="34" charset="0"/>
                <a:cs typeface="Arial" panose="020B0604020202020204" pitchFamily="34" charset="0"/>
              </a:rPr>
              <a:t>                    a public perspective, we also need to involve the IAEA and other universities with similar </a:t>
            </a:r>
          </a:p>
          <a:p>
            <a:r>
              <a:rPr lang="en-CA" dirty="0">
                <a:latin typeface="Arial" panose="020B0604020202020204" pitchFamily="34" charset="0"/>
                <a:cs typeface="Arial" panose="020B0604020202020204" pitchFamily="34" charset="0"/>
              </a:rPr>
              <a:t>                    interest in democratizing education at scale.    </a:t>
            </a:r>
          </a:p>
          <a:p>
            <a:r>
              <a:rPr lang="en-CA" dirty="0">
                <a:latin typeface="Arial" panose="020B0604020202020204" pitchFamily="34" charset="0"/>
                <a:cs typeface="Arial" panose="020B0604020202020204" pitchFamily="34" charset="0"/>
              </a:rPr>
              <a:t>                8. How could the designed course provide flexible learning options to reach as many</a:t>
            </a:r>
          </a:p>
          <a:p>
            <a:r>
              <a:rPr lang="en-CA" dirty="0">
                <a:latin typeface="Arial" panose="020B0604020202020204" pitchFamily="34" charset="0"/>
                <a:cs typeface="Arial" panose="020B0604020202020204" pitchFamily="34" charset="0"/>
              </a:rPr>
              <a:t>                    participants as possible? How can these online materials be used to support an</a:t>
            </a:r>
          </a:p>
          <a:p>
            <a:r>
              <a:rPr lang="en-CA" dirty="0">
                <a:latin typeface="Arial" panose="020B0604020202020204" pitchFamily="34" charset="0"/>
                <a:cs typeface="Arial" panose="020B0604020202020204" pitchFamily="34" charset="0"/>
              </a:rPr>
              <a:t>                    instructor-facilitated cohort as well as  self-directed online learners?</a:t>
            </a:r>
          </a:p>
          <a:p>
            <a:r>
              <a:rPr lang="en-CA"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 Processing Data Analytics  from the </a:t>
            </a:r>
            <a:br>
              <a:rPr lang="en-AT" sz="1800" dirty="0">
                <a:solidFill>
                  <a:schemeClr val="bg1"/>
                </a:solidFill>
                <a:latin typeface="Arial" panose="020B0604020202020204" pitchFamily="34" charset="0"/>
                <a:cs typeface="Arial" panose="020B0604020202020204" pitchFamily="34" charset="0"/>
              </a:rPr>
            </a:br>
            <a:r>
              <a:rPr lang="en-CA" sz="1800" dirty="0">
                <a:solidFill>
                  <a:schemeClr val="bg1"/>
                </a:solidFill>
                <a:latin typeface="Arial" panose="020B0604020202020204" pitchFamily="34" charset="0"/>
                <a:cs typeface="Arial" panose="020B0604020202020204" pitchFamily="34" charset="0"/>
              </a:rPr>
              <a:t>Classroom</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P5.4-511</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A picture containing text, font, screenshot&#10;&#10;Description automatically generated">
            <a:extLst>
              <a:ext uri="{FF2B5EF4-FFF2-40B4-BE49-F238E27FC236}">
                <a16:creationId xmlns:a16="http://schemas.microsoft.com/office/drawing/2014/main" id="{E11CA84F-7152-66F6-75B8-3030D5873DE8}"/>
              </a:ext>
            </a:extLst>
          </p:cNvPr>
          <p:cNvPicPr>
            <a:picLocks noChangeAspect="1"/>
          </p:cNvPicPr>
          <p:nvPr/>
        </p:nvPicPr>
        <p:blipFill>
          <a:blip r:embed="rId2"/>
          <a:stretch>
            <a:fillRect/>
          </a:stretch>
        </p:blipFill>
        <p:spPr>
          <a:xfrm>
            <a:off x="9127687" y="346300"/>
            <a:ext cx="3064313" cy="634557"/>
          </a:xfrm>
          <a:prstGeom prst="rect">
            <a:avLst/>
          </a:prstGeom>
        </p:spPr>
      </p:pic>
      <p:pic>
        <p:nvPicPr>
          <p:cNvPr id="7" name="Picture 6">
            <a:extLst>
              <a:ext uri="{FF2B5EF4-FFF2-40B4-BE49-F238E27FC236}">
                <a16:creationId xmlns:a16="http://schemas.microsoft.com/office/drawing/2014/main" id="{3788DF3B-4D7C-7259-A95E-8CC90D12CC95}"/>
              </a:ext>
            </a:extLst>
          </p:cNvPr>
          <p:cNvPicPr>
            <a:picLocks noChangeAspect="1"/>
          </p:cNvPicPr>
          <p:nvPr/>
        </p:nvPicPr>
        <p:blipFill>
          <a:blip r:embed="rId3"/>
          <a:srcRect/>
          <a:stretch/>
        </p:blipFill>
        <p:spPr>
          <a:xfrm>
            <a:off x="409320" y="3517661"/>
            <a:ext cx="9107794" cy="3225139"/>
          </a:xfrm>
          <a:prstGeom prst="rect">
            <a:avLst/>
          </a:prstGeom>
        </p:spPr>
      </p:pic>
      <p:sp>
        <p:nvSpPr>
          <p:cNvPr id="8" name="TextBox 7">
            <a:extLst>
              <a:ext uri="{FF2B5EF4-FFF2-40B4-BE49-F238E27FC236}">
                <a16:creationId xmlns:a16="http://schemas.microsoft.com/office/drawing/2014/main" id="{F221B172-BFE7-4CD6-8D0B-BC63554293C7}"/>
              </a:ext>
            </a:extLst>
          </p:cNvPr>
          <p:cNvSpPr txBox="1"/>
          <p:nvPr/>
        </p:nvSpPr>
        <p:spPr>
          <a:xfrm>
            <a:off x="0" y="1185635"/>
            <a:ext cx="10771706" cy="2585323"/>
          </a:xfrm>
          <a:prstGeom prst="rect">
            <a:avLst/>
          </a:prstGeom>
          <a:noFill/>
        </p:spPr>
        <p:txBody>
          <a:bodyPr wrap="square" rtlCol="0">
            <a:spAutoFit/>
          </a:bodyPr>
          <a:lstStyle/>
          <a:p>
            <a:r>
              <a:rPr lang="en-CA" dirty="0"/>
              <a:t>Data analytics provide some hints already  for the answers of the question relating to who will be engaged</a:t>
            </a:r>
          </a:p>
          <a:p>
            <a:r>
              <a:rPr lang="en-CA" dirty="0"/>
              <a:t>and how large should the Open course be. The watch graphs for 2015-2018, publicly available  from YouTube, </a:t>
            </a:r>
          </a:p>
          <a:p>
            <a:r>
              <a:rPr lang="en-CA" dirty="0"/>
              <a:t>show an interesting hint.  The large peak distribution for each year ( height of peaks = number of views)</a:t>
            </a:r>
          </a:p>
          <a:p>
            <a:r>
              <a:rPr lang="en-CA" dirty="0"/>
              <a:t>occurs while the course is being given.  We note that after the course has ended, there is a very long tail, </a:t>
            </a:r>
          </a:p>
          <a:p>
            <a:r>
              <a:rPr lang="en-CA" dirty="0"/>
              <a:t>until the next offering. Views in this tail, lasting about 7 months, are from individuals, not connected to the</a:t>
            </a:r>
          </a:p>
          <a:p>
            <a:r>
              <a:rPr lang="en-CA" dirty="0"/>
              <a:t>Course, but  interested in course materials. Thes results bode well for </a:t>
            </a:r>
            <a:r>
              <a:rPr lang="en-US" dirty="0"/>
              <a:t>creation of open online public education modules  and demonstrate how the same materials  can support a wide range of learners across different contexts.</a:t>
            </a:r>
            <a:endParaRPr lang="en-CA" dirty="0"/>
          </a:p>
          <a:p>
            <a:endParaRPr lang="en-CA" dirty="0"/>
          </a:p>
        </p:txBody>
      </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r>
              <a:rPr lang="en-CA" sz="1800" dirty="0">
                <a:solidFill>
                  <a:schemeClr val="bg1"/>
                </a:solidFill>
                <a:latin typeface="Arial" panose="020B0604020202020204" pitchFamily="34" charset="0"/>
                <a:cs typeface="Arial" panose="020B0604020202020204" pitchFamily="34" charset="0"/>
              </a:rPr>
              <a:t> Lessons Learned During COVID</a:t>
            </a:r>
            <a:br>
              <a:rPr lang="en-AT" sz="1800" dirty="0">
                <a:solidFill>
                  <a:schemeClr val="bg1"/>
                </a:solidFill>
                <a:latin typeface="Arial" panose="020B0604020202020204" pitchFamily="34" charset="0"/>
                <a:cs typeface="Arial" panose="020B0604020202020204" pitchFamily="34" charset="0"/>
              </a:rPr>
            </a:br>
            <a:r>
              <a:rPr lang="en-CA" sz="1800" dirty="0">
                <a:solidFill>
                  <a:schemeClr val="bg1"/>
                </a:solidFill>
                <a:latin typeface="Arial" panose="020B0604020202020204" pitchFamily="34" charset="0"/>
                <a:cs typeface="Arial" panose="020B0604020202020204" pitchFamily="34" charset="0"/>
              </a:rPr>
              <a:t>Applicable to Remote Course Delivery</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P5.4-511</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A picture containing text, font, screenshot&#10;&#10;Description automatically generated">
            <a:extLst>
              <a:ext uri="{FF2B5EF4-FFF2-40B4-BE49-F238E27FC236}">
                <a16:creationId xmlns:a16="http://schemas.microsoft.com/office/drawing/2014/main" id="{9C31C137-63F0-334D-76CC-25DD7FF3FB79}"/>
              </a:ext>
            </a:extLst>
          </p:cNvPr>
          <p:cNvPicPr>
            <a:picLocks noChangeAspect="1"/>
          </p:cNvPicPr>
          <p:nvPr/>
        </p:nvPicPr>
        <p:blipFill>
          <a:blip r:embed="rId2"/>
          <a:stretch>
            <a:fillRect/>
          </a:stretch>
        </p:blipFill>
        <p:spPr>
          <a:xfrm>
            <a:off x="9127687" y="346300"/>
            <a:ext cx="3064313" cy="634557"/>
          </a:xfrm>
          <a:prstGeom prst="rect">
            <a:avLst/>
          </a:prstGeom>
        </p:spPr>
      </p:pic>
      <p:sp>
        <p:nvSpPr>
          <p:cNvPr id="7" name="TextBox 6">
            <a:extLst>
              <a:ext uri="{FF2B5EF4-FFF2-40B4-BE49-F238E27FC236}">
                <a16:creationId xmlns:a16="http://schemas.microsoft.com/office/drawing/2014/main" id="{727393E5-6B02-62EE-0DB8-486A557CB4BC}"/>
              </a:ext>
            </a:extLst>
          </p:cNvPr>
          <p:cNvSpPr txBox="1"/>
          <p:nvPr/>
        </p:nvSpPr>
        <p:spPr>
          <a:xfrm>
            <a:off x="66260" y="1156388"/>
            <a:ext cx="10650339" cy="5632311"/>
          </a:xfrm>
          <a:prstGeom prst="rect">
            <a:avLst/>
          </a:prstGeom>
          <a:noFill/>
        </p:spPr>
        <p:txBody>
          <a:bodyPr wrap="square">
            <a:spAutoFit/>
          </a:bodyPr>
          <a:lstStyle/>
          <a:p>
            <a:r>
              <a:rPr lang="en-US" dirty="0"/>
              <a:t>Remote delivery using ZOOM during COVID provided a living laboratory for creating an online course</a:t>
            </a:r>
            <a:r>
              <a:rPr lang="en-US" b="1" dirty="0"/>
              <a:t>.</a:t>
            </a:r>
          </a:p>
          <a:p>
            <a:endParaRPr lang="en-US" b="1" dirty="0"/>
          </a:p>
          <a:p>
            <a:r>
              <a:rPr lang="en-US" b="1" dirty="0"/>
              <a:t> Lessons learned</a:t>
            </a:r>
            <a:endParaRPr lang="en-US" dirty="0"/>
          </a:p>
          <a:p>
            <a:r>
              <a:rPr lang="en-US" dirty="0"/>
              <a:t>1) Instructors  designed a model for effective, transdisciplinary pedagogy  for nuclear weapons and arms control.</a:t>
            </a:r>
          </a:p>
          <a:p>
            <a:r>
              <a:rPr lang="en-US" dirty="0"/>
              <a:t>2) Synchronous engagement is difficult to achieve with a large class population — greater than 20.</a:t>
            </a:r>
          </a:p>
          <a:p>
            <a:r>
              <a:rPr lang="en-US" dirty="0"/>
              <a:t>3) Creation of simulations such as treaty negotiations, in which countries negotiate in pairs is almost impossible on a ZOOM-type platform.</a:t>
            </a:r>
          </a:p>
          <a:p>
            <a:r>
              <a:rPr lang="en-US" dirty="0"/>
              <a:t>4) The prisoner’s dilemma on ZOOM was more successful and intense than in person. Students participating were not distracted and  thus fully engaged in the negotiation segment of the game.</a:t>
            </a:r>
          </a:p>
          <a:p>
            <a:r>
              <a:rPr lang="en-US" dirty="0"/>
              <a:t>5) Quizzes that supported the flipped classroom format were difficult to administer.</a:t>
            </a:r>
          </a:p>
          <a:p>
            <a:r>
              <a:rPr lang="en-US" dirty="0"/>
              <a:t>6) Feedback was more focused and direct in an online environment.</a:t>
            </a:r>
          </a:p>
          <a:p>
            <a:r>
              <a:rPr lang="en-US" dirty="0"/>
              <a:t>7) Managing course delivery across time zones resulted in lower engagement. Time-zone synchrony diminished the impact of many of the live, interactive activities.</a:t>
            </a:r>
          </a:p>
          <a:p>
            <a:r>
              <a:rPr lang="en-US" dirty="0"/>
              <a:t>8) Analytics showed that there was a high rate of students’ usage of the online materials. Student feedback showed that students found the materials valuable as preparation for the classroom activities.</a:t>
            </a:r>
          </a:p>
          <a:p>
            <a:r>
              <a:rPr lang="en-US" dirty="0"/>
              <a:t>For the survey question “The videos and online resources were helpful in preparation for the classroom</a:t>
            </a:r>
          </a:p>
          <a:p>
            <a:r>
              <a:rPr lang="en-US" dirty="0"/>
              <a:t>Activities”, 100% of the students responded either “strongly agree” or “agree”.</a:t>
            </a:r>
          </a:p>
          <a:p>
            <a:endParaRPr lang="en-US" dirty="0"/>
          </a:p>
          <a:p>
            <a:r>
              <a:rPr lang="en-US" dirty="0"/>
              <a:t>The foregoing lessons provide important constraints and opportunities in the design of an open, online course.</a:t>
            </a:r>
          </a:p>
          <a:p>
            <a:r>
              <a:rPr lang="en-US" dirty="0"/>
              <a:t>The pedagogical approach and created online materials provide a strong foundation for the new course design.</a:t>
            </a:r>
          </a:p>
        </p:txBody>
      </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36349"/>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Conclusions: Future Perspectives</a:t>
            </a:r>
            <a:br>
              <a:rPr lang="en-AT" sz="1800" dirty="0">
                <a:solidFill>
                  <a:schemeClr val="bg1"/>
                </a:solidFill>
                <a:latin typeface="Arial" panose="020B0604020202020204" pitchFamily="34" charset="0"/>
                <a:cs typeface="Arial" panose="020B0604020202020204" pitchFamily="34" charset="0"/>
              </a:rPr>
            </a:br>
            <a:r>
              <a:rPr lang="en-CA" sz="1800" dirty="0">
                <a:solidFill>
                  <a:schemeClr val="bg1"/>
                </a:solidFill>
                <a:latin typeface="Arial" panose="020B0604020202020204" pitchFamily="34" charset="0"/>
                <a:cs typeface="Arial" panose="020B0604020202020204" pitchFamily="34" charset="0"/>
              </a:rPr>
              <a:t> </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P5.4-511</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A picture containing text, font, screenshot&#10;&#10;Description automatically generated">
            <a:extLst>
              <a:ext uri="{FF2B5EF4-FFF2-40B4-BE49-F238E27FC236}">
                <a16:creationId xmlns:a16="http://schemas.microsoft.com/office/drawing/2014/main" id="{7AB9723F-0872-2E13-3F6B-B52979E04ED6}"/>
              </a:ext>
            </a:extLst>
          </p:cNvPr>
          <p:cNvPicPr>
            <a:picLocks noChangeAspect="1"/>
          </p:cNvPicPr>
          <p:nvPr/>
        </p:nvPicPr>
        <p:blipFill>
          <a:blip r:embed="rId2"/>
          <a:stretch>
            <a:fillRect/>
          </a:stretch>
        </p:blipFill>
        <p:spPr>
          <a:xfrm>
            <a:off x="9127687" y="346300"/>
            <a:ext cx="3064313" cy="634557"/>
          </a:xfrm>
          <a:prstGeom prst="rect">
            <a:avLst/>
          </a:prstGeom>
        </p:spPr>
      </p:pic>
      <p:sp>
        <p:nvSpPr>
          <p:cNvPr id="3" name="TextBox 2">
            <a:extLst>
              <a:ext uri="{FF2B5EF4-FFF2-40B4-BE49-F238E27FC236}">
                <a16:creationId xmlns:a16="http://schemas.microsoft.com/office/drawing/2014/main" id="{55E1607F-4836-0306-5414-5533FCB51926}"/>
              </a:ext>
            </a:extLst>
          </p:cNvPr>
          <p:cNvSpPr txBox="1"/>
          <p:nvPr/>
        </p:nvSpPr>
        <p:spPr>
          <a:xfrm>
            <a:off x="0" y="1105048"/>
            <a:ext cx="10813774" cy="5747727"/>
          </a:xfrm>
          <a:prstGeom prst="rect">
            <a:avLst/>
          </a:prstGeom>
          <a:noFill/>
        </p:spPr>
        <p:txBody>
          <a:bodyPr wrap="square" rtlCol="0">
            <a:spAutoFit/>
          </a:bodyPr>
          <a:lstStyle/>
          <a:p>
            <a:r>
              <a:rPr lang="en-CA" sz="1750" dirty="0">
                <a:latin typeface="Arial" panose="020B0604020202020204" pitchFamily="34" charset="0"/>
                <a:cs typeface="Arial" panose="020B0604020202020204" pitchFamily="34" charset="0"/>
              </a:rPr>
              <a:t>The over-arching goal in launching this new course is the significant engagement of the public to participate in the political discourse, at scale, focussed on nuclear weapons policy.  </a:t>
            </a:r>
          </a:p>
          <a:p>
            <a:r>
              <a:rPr lang="en-CA" sz="1750" dirty="0">
                <a:latin typeface="Arial" panose="020B0604020202020204" pitchFamily="34" charset="0"/>
                <a:cs typeface="Arial" panose="020B0604020202020204" pitchFamily="34" charset="0"/>
              </a:rPr>
              <a:t>The most critical factors for consideration are:</a:t>
            </a:r>
          </a:p>
          <a:p>
            <a:endParaRPr lang="en-CA" sz="1750" b="1" dirty="0">
              <a:latin typeface="Arial" panose="020B0604020202020204" pitchFamily="34" charset="0"/>
              <a:cs typeface="Arial" panose="020B0604020202020204" pitchFamily="34" charset="0"/>
            </a:endParaRPr>
          </a:p>
          <a:p>
            <a:pPr marL="342900" indent="-342900">
              <a:buAutoNum type="arabicParenR"/>
            </a:pPr>
            <a:r>
              <a:rPr lang="en-CA" sz="1750" b="1" dirty="0">
                <a:latin typeface="Arial" panose="020B0604020202020204" pitchFamily="34" charset="0"/>
                <a:cs typeface="Arial" panose="020B0604020202020204" pitchFamily="34" charset="0"/>
              </a:rPr>
              <a:t>The course-offering model -  </a:t>
            </a:r>
            <a:r>
              <a:rPr lang="en-CA" sz="1750" dirty="0">
                <a:latin typeface="Arial" panose="020B0604020202020204" pitchFamily="34" charset="0"/>
                <a:cs typeface="Arial" panose="020B0604020202020204" pitchFamily="34" charset="0"/>
              </a:rPr>
              <a:t>From the foregoing analysis, we see that it is impossible to include most of the live, interactive portions of the classroom version.  Three options have arisen:</a:t>
            </a:r>
          </a:p>
          <a:p>
            <a:pPr marL="800100" lvl="1" indent="-342900">
              <a:buAutoNum type="alphaLcParenR"/>
            </a:pPr>
            <a:r>
              <a:rPr lang="en-US" sz="1750" dirty="0">
                <a:latin typeface="Arial" panose="020B0604020202020204" pitchFamily="34" charset="0"/>
                <a:cs typeface="Arial" panose="020B0604020202020204" pitchFamily="34" charset="0"/>
              </a:rPr>
              <a:t>A self-directed MOOC with no assignments, instructor engagement, or other human resource involved. This model is instructor agnostic and more sustainable.</a:t>
            </a:r>
          </a:p>
          <a:p>
            <a:pPr marL="800100" lvl="1" indent="-342900">
              <a:buAutoNum type="alphaLcParenR"/>
            </a:pPr>
            <a:r>
              <a:rPr lang="en-CA" sz="1750" dirty="0">
                <a:latin typeface="Arial" panose="020B0604020202020204" pitchFamily="34" charset="0"/>
                <a:cs typeface="Arial" panose="020B0604020202020204" pitchFamily="34" charset="0"/>
              </a:rPr>
              <a:t>Single user online </a:t>
            </a:r>
            <a:r>
              <a:rPr lang="en-CA" sz="1750">
                <a:latin typeface="Arial" panose="020B0604020202020204" pitchFamily="34" charset="0"/>
                <a:cs typeface="Arial" panose="020B0604020202020204" pitchFamily="34" charset="0"/>
              </a:rPr>
              <a:t>model implemented </a:t>
            </a:r>
            <a:r>
              <a:rPr lang="en-CA" sz="1750" dirty="0">
                <a:latin typeface="Arial" panose="020B0604020202020204" pitchFamily="34" charset="0"/>
                <a:cs typeface="Arial" panose="020B0604020202020204" pitchFamily="34" charset="0"/>
              </a:rPr>
              <a:t>asynchronously. Interactive activities (prisoner’s dilemma) are included. Instructors would set regular online discussion sessions</a:t>
            </a:r>
          </a:p>
          <a:p>
            <a:pPr marL="800100" lvl="1" indent="-342900">
              <a:buAutoNum type="alphaLcParenR"/>
            </a:pPr>
            <a:r>
              <a:rPr lang="en-US" sz="1750" dirty="0">
                <a:latin typeface="Arial" panose="020B0604020202020204" pitchFamily="34" charset="0"/>
                <a:cs typeface="Arial" panose="020B0604020202020204" pitchFamily="34" charset="0"/>
                <a:hlinkClick r:id="rId3"/>
              </a:rPr>
              <a:t>A Stanford model in which an instructor-led course</a:t>
            </a:r>
            <a:r>
              <a:rPr lang="en-CA" sz="1750" dirty="0">
                <a:latin typeface="Arial" panose="020B0604020202020204" pitchFamily="34" charset="0"/>
                <a:cs typeface="Arial" panose="020B0604020202020204" pitchFamily="34" charset="0"/>
              </a:rPr>
              <a:t> is offered in groups of 10.</a:t>
            </a:r>
          </a:p>
          <a:p>
            <a:pPr marL="342900" indent="-342900">
              <a:buAutoNum type="alphaLcParenR"/>
            </a:pPr>
            <a:endParaRPr lang="en-CA" sz="1750" dirty="0">
              <a:latin typeface="Arial" panose="020B0604020202020204" pitchFamily="34" charset="0"/>
              <a:cs typeface="Arial" panose="020B0604020202020204" pitchFamily="34" charset="0"/>
            </a:endParaRPr>
          </a:p>
          <a:p>
            <a:r>
              <a:rPr lang="en-CA" sz="1750" b="1" dirty="0">
                <a:latin typeface="Arial" panose="020B0604020202020204" pitchFamily="34" charset="0"/>
                <a:cs typeface="Arial" panose="020B0604020202020204" pitchFamily="34" charset="0"/>
              </a:rPr>
              <a:t>2) Partners</a:t>
            </a:r>
            <a:r>
              <a:rPr lang="en-CA" sz="1750" dirty="0">
                <a:latin typeface="Arial" panose="020B0604020202020204" pitchFamily="34" charset="0"/>
                <a:cs typeface="Arial" panose="020B0604020202020204" pitchFamily="34" charset="0"/>
              </a:rPr>
              <a:t> – The development of this new course will require new partners. Immediate connections will be made with CTBTO and the IAEA. The design will be of interest to the university community writ large and we will search for academic collaborations. We’ve developed an effective model for teaching nuclear weapons and arms control. With the collaboration of new partners, we can adapt and expand our current model to reach a diverse constituency. A key design issue is the location of the course – Where will it sit? At a university or organization such as the CTBTO?</a:t>
            </a:r>
          </a:p>
          <a:p>
            <a:endParaRPr lang="en-CA" sz="1750" dirty="0">
              <a:latin typeface="Arial" panose="020B0604020202020204" pitchFamily="34" charset="0"/>
              <a:cs typeface="Arial" panose="020B0604020202020204" pitchFamily="34" charset="0"/>
            </a:endParaRPr>
          </a:p>
          <a:p>
            <a:r>
              <a:rPr lang="en-CA" sz="1750" b="1" dirty="0">
                <a:latin typeface="Arial" panose="020B0604020202020204" pitchFamily="34" charset="0"/>
                <a:cs typeface="Arial" panose="020B0604020202020204" pitchFamily="34" charset="0"/>
              </a:rPr>
              <a:t>3) Resources</a:t>
            </a:r>
            <a:r>
              <a:rPr lang="en-CA" sz="1750" dirty="0">
                <a:latin typeface="Arial" panose="020B0604020202020204" pitchFamily="34" charset="0"/>
                <a:cs typeface="Arial" panose="020B0604020202020204" pitchFamily="34" charset="0"/>
              </a:rPr>
              <a:t> – The design and implementation of this course will require considerable funding from all</a:t>
            </a:r>
          </a:p>
          <a:p>
            <a:r>
              <a:rPr lang="en-CA" sz="1750" dirty="0">
                <a:latin typeface="Arial" panose="020B0604020202020204" pitchFamily="34" charset="0"/>
                <a:cs typeface="Arial" panose="020B0604020202020204" pitchFamily="34" charset="0"/>
              </a:rPr>
              <a:t>Interested parties: government, academia, private sector and organizations  (CTBTO, IAEA).</a:t>
            </a:r>
          </a:p>
        </p:txBody>
      </p:sp>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References and Acknowledgements</a:t>
            </a:r>
            <a:br>
              <a:rPr lang="en-AT" sz="1800" dirty="0">
                <a:solidFill>
                  <a:schemeClr val="bg1"/>
                </a:solidFill>
                <a:latin typeface="Arial" panose="020B0604020202020204" pitchFamily="34" charset="0"/>
                <a:cs typeface="Arial" panose="020B0604020202020204" pitchFamily="34" charset="0"/>
              </a:rPr>
            </a:br>
            <a:endParaRPr lang="en-CA" sz="1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P5.4-511</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A picture containing text, font, screenshot&#10;&#10;Description automatically generated">
            <a:extLst>
              <a:ext uri="{FF2B5EF4-FFF2-40B4-BE49-F238E27FC236}">
                <a16:creationId xmlns:a16="http://schemas.microsoft.com/office/drawing/2014/main" id="{403A8B6B-552A-D044-350F-D589E0B9048B}"/>
              </a:ext>
            </a:extLst>
          </p:cNvPr>
          <p:cNvPicPr>
            <a:picLocks noChangeAspect="1"/>
          </p:cNvPicPr>
          <p:nvPr/>
        </p:nvPicPr>
        <p:blipFill>
          <a:blip r:embed="rId2"/>
          <a:stretch>
            <a:fillRect/>
          </a:stretch>
        </p:blipFill>
        <p:spPr>
          <a:xfrm>
            <a:off x="9127687" y="346300"/>
            <a:ext cx="3064313" cy="634557"/>
          </a:xfrm>
          <a:prstGeom prst="rect">
            <a:avLst/>
          </a:prstGeom>
        </p:spPr>
      </p:pic>
      <p:sp>
        <p:nvSpPr>
          <p:cNvPr id="3" name="TextBox 2">
            <a:extLst>
              <a:ext uri="{FF2B5EF4-FFF2-40B4-BE49-F238E27FC236}">
                <a16:creationId xmlns:a16="http://schemas.microsoft.com/office/drawing/2014/main" id="{8014E747-F6EC-1BBA-2213-5106337EAC22}"/>
              </a:ext>
            </a:extLst>
          </p:cNvPr>
          <p:cNvSpPr txBox="1"/>
          <p:nvPr/>
        </p:nvSpPr>
        <p:spPr>
          <a:xfrm>
            <a:off x="749507" y="1491521"/>
            <a:ext cx="9661162" cy="3693319"/>
          </a:xfrm>
          <a:prstGeom prst="rect">
            <a:avLst/>
          </a:prstGeom>
          <a:noFill/>
        </p:spPr>
        <p:txBody>
          <a:bodyPr wrap="square" rtlCol="0">
            <a:spAutoFit/>
          </a:bodyPr>
          <a:lstStyle/>
          <a:p>
            <a:r>
              <a:rPr lang="en-CA" b="1" u="sng" dirty="0"/>
              <a:t>References</a:t>
            </a:r>
          </a:p>
          <a:p>
            <a:endParaRPr lang="en-CA" b="1" u="sng" dirty="0"/>
          </a:p>
          <a:p>
            <a:r>
              <a:rPr lang="en-CA" dirty="0">
                <a:latin typeface="Arial" panose="020B0604020202020204" pitchFamily="34" charset="0"/>
                <a:cs typeface="Arial" panose="020B0604020202020204" pitchFamily="34" charset="0"/>
              </a:rPr>
              <a:t>Stanford free coding course:</a:t>
            </a:r>
          </a:p>
          <a:p>
            <a:r>
              <a:rPr lang="en-CA" dirty="0">
                <a:latin typeface="Arial" panose="020B0604020202020204" pitchFamily="34" charset="0"/>
                <a:cs typeface="Arial" panose="020B0604020202020204" pitchFamily="34" charset="0"/>
              </a:rPr>
              <a:t>( </a:t>
            </a:r>
            <a:r>
              <a:rPr lang="en-CA" sz="1800" dirty="0">
                <a:latin typeface="Arial" panose="020B0604020202020204" pitchFamily="34" charset="0"/>
                <a:cs typeface="Arial" panose="020B0604020202020204" pitchFamily="34" charset="0"/>
                <a:hlinkClick r:id="rId3"/>
              </a:rPr>
              <a:t>https://www.forbes.com/sites/michaeltnietzel/2023/06/01/stanford-universitys-free-code-in-place-course-hits-the-mark/ </a:t>
            </a:r>
            <a:r>
              <a:rPr lang="en-CA" sz="1600" dirty="0">
                <a:latin typeface="Arial" panose="020B0604020202020204" pitchFamily="34" charset="0"/>
                <a:cs typeface="Arial" panose="020B0604020202020204" pitchFamily="34" charset="0"/>
              </a:rPr>
              <a:t>)</a:t>
            </a:r>
            <a:endParaRPr lang="en-CA" b="1" u="sng" dirty="0"/>
          </a:p>
          <a:p>
            <a:endParaRPr lang="en-CA" b="1" u="sng" dirty="0"/>
          </a:p>
          <a:p>
            <a:endParaRPr lang="en-CA" b="1" u="sng" dirty="0"/>
          </a:p>
          <a:p>
            <a:r>
              <a:rPr lang="en-CA" b="1" u="sng" dirty="0"/>
              <a:t>Acknowledgements</a:t>
            </a:r>
          </a:p>
          <a:p>
            <a:r>
              <a:rPr lang="en-CA" dirty="0">
                <a:latin typeface="Arial" panose="020B0604020202020204" pitchFamily="34" charset="0"/>
                <a:cs typeface="Arial" panose="020B0604020202020204" pitchFamily="34" charset="0"/>
              </a:rPr>
              <a:t>The authors would like to thank Jason Myers, CTLT, University of British Columbia, for assistance in preparing this e-poster.</a:t>
            </a:r>
          </a:p>
          <a:p>
            <a:endParaRPr lang="en-CA" b="1" u="sng" dirty="0"/>
          </a:p>
          <a:p>
            <a:endParaRPr lang="en-CA" b="1" u="sng" dirty="0"/>
          </a:p>
          <a:p>
            <a:endParaRPr lang="en-CA" b="1" u="sng" dirty="0"/>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8179</TotalTime>
  <Words>1529</Words>
  <Application>Microsoft Office PowerPoint</Application>
  <PresentationFormat>Widescreen</PresentationFormat>
  <Paragraphs>110</Paragraphs>
  <Slides>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Calibri Light</vt:lpstr>
      <vt:lpstr>Roboto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matthew yedlin</cp:lastModifiedBy>
  <cp:revision>111</cp:revision>
  <dcterms:created xsi:type="dcterms:W3CDTF">2023-04-18T13:25:54Z</dcterms:created>
  <dcterms:modified xsi:type="dcterms:W3CDTF">2023-06-11T08:12:30Z</dcterms:modified>
</cp:coreProperties>
</file>