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709"/>
  </p:normalViewPr>
  <p:slideViewPr>
    <p:cSldViewPr snapToGrid="0">
      <p:cViewPr varScale="1">
        <p:scale>
          <a:sx n="102" d="100"/>
          <a:sy n="102" d="100"/>
        </p:scale>
        <p:origin x="1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AT" b="1">
                <a:solidFill>
                  <a:schemeClr val="bg1"/>
                </a:solidFill>
                <a:latin typeface="Arial" panose="020B0604020202020204" pitchFamily="34" charset="0"/>
                <a:cs typeface="Arial" panose="020B0604020202020204" pitchFamily="34" charset="0"/>
              </a:rPr>
              <a:t>Building Networks Among Women Professionals in Nuclear Security and Non-Proliferation</a:t>
            </a:r>
            <a:endParaRPr lang="en-US"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Hanna Yasmine</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Research and Innovation Agency of Indonesia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At face value, Indonesia seems promising for women interested in working in nuclear security, peace negotiations, and non-proliferation</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P5.4-556</a:t>
            </a: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Webinar and Workshop</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Role model to other women</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Research team in security and safeguard</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Interest to learn more about security &amp; safeguard</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Networking between research body, regulatory agency, and ministerial office is established.</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Follow-up remains a challenge</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2334566-7DDC-69EB-08A8-66B93AAD23B1}"/>
              </a:ext>
            </a:extLst>
          </p:cNvPr>
          <p:cNvPicPr>
            <a:picLocks noChangeAspect="1"/>
          </p:cNvPicPr>
          <p:nvPr/>
        </p:nvPicPr>
        <p:blipFill>
          <a:blip r:embed="rId2"/>
          <a:stretch>
            <a:fillRect/>
          </a:stretch>
        </p:blipFill>
        <p:spPr>
          <a:xfrm>
            <a:off x="9926597" y="333379"/>
            <a:ext cx="1727200" cy="66040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P5.4-556</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146F55-5559-6704-F6D8-6AAFB1C708DE}"/>
              </a:ext>
            </a:extLst>
          </p:cNvPr>
          <p:cNvPicPr>
            <a:picLocks noChangeAspect="1"/>
          </p:cNvPicPr>
          <p:nvPr/>
        </p:nvPicPr>
        <p:blipFill>
          <a:blip r:embed="rId2"/>
          <a:stretch>
            <a:fillRect/>
          </a:stretch>
        </p:blipFill>
        <p:spPr>
          <a:xfrm>
            <a:off x="9998991" y="215776"/>
            <a:ext cx="1727200" cy="660400"/>
          </a:xfrm>
          <a:prstGeom prst="rect">
            <a:avLst/>
          </a:prstGeom>
        </p:spPr>
      </p:pic>
      <p:sp>
        <p:nvSpPr>
          <p:cNvPr id="6" name="TextBox 5">
            <a:extLst>
              <a:ext uri="{FF2B5EF4-FFF2-40B4-BE49-F238E27FC236}">
                <a16:creationId xmlns:a16="http://schemas.microsoft.com/office/drawing/2014/main" id="{F74928EC-4EBD-FBE8-1685-DD0E48410F59}"/>
              </a:ext>
            </a:extLst>
          </p:cNvPr>
          <p:cNvSpPr txBox="1"/>
          <p:nvPr/>
        </p:nvSpPr>
        <p:spPr>
          <a:xfrm>
            <a:off x="248728" y="1442408"/>
            <a:ext cx="10298187" cy="4942892"/>
          </a:xfrm>
          <a:prstGeom prst="rect">
            <a:avLst/>
          </a:prstGeom>
          <a:noFill/>
        </p:spPr>
        <p:txBody>
          <a:bodyPr wrap="square" rtlCol="0">
            <a:spAutoFit/>
          </a:bodyPr>
          <a:lstStyle/>
          <a:p>
            <a:pPr algn="just">
              <a:lnSpc>
                <a:spcPct val="200000"/>
              </a:lnSpc>
            </a:pPr>
            <a:r>
              <a:rPr lang="en-US" sz="1600" dirty="0">
                <a:effectLst/>
                <a:latin typeface="NanumGothic" panose="020D0604000000000000" pitchFamily="34" charset="-127"/>
                <a:ea typeface="NanumGothic" panose="020D0604000000000000" pitchFamily="34" charset="-127"/>
              </a:rPr>
              <a:t>At face value, Indonesia seems promising for women interested in working in nuclear security, peace negotiations, and non-proliferation. Women make up about 40% of total employees in related governmental institutions and in academia. However, within those institutions, internalized sexism remains a challenge. Diplomacy, nuclear security, and non-proliferation are perceived as prominent "masculine" activities. Both men and women employees inadvertently limit the active participation of women due to the perceived "strenuousness" of certain activities. In addition, the belief that each field is mutually exclusive results in a competency gap between those who work in security and those who work in non-proliferation, when in reality they are complementary aspects of the same whole. This project aims to resolve those problems: internalized sexism, and the competency gap between nuclear security and non-proliferation fields. </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P5.4-556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D687D6A-ED39-DE54-CB90-1D40E82A6DD5}"/>
              </a:ext>
            </a:extLst>
          </p:cNvPr>
          <p:cNvPicPr>
            <a:picLocks noChangeAspect="1"/>
          </p:cNvPicPr>
          <p:nvPr/>
        </p:nvPicPr>
        <p:blipFill>
          <a:blip r:embed="rId2"/>
          <a:stretch>
            <a:fillRect/>
          </a:stretch>
        </p:blipFill>
        <p:spPr>
          <a:xfrm>
            <a:off x="9998991" y="215776"/>
            <a:ext cx="1727200" cy="660400"/>
          </a:xfrm>
          <a:prstGeom prst="rect">
            <a:avLst/>
          </a:prstGeom>
        </p:spPr>
      </p:pic>
      <p:sp>
        <p:nvSpPr>
          <p:cNvPr id="7" name="TextBox 6">
            <a:extLst>
              <a:ext uri="{FF2B5EF4-FFF2-40B4-BE49-F238E27FC236}">
                <a16:creationId xmlns:a16="http://schemas.microsoft.com/office/drawing/2014/main" id="{72814D12-C53B-D394-FB3D-EEE314716F82}"/>
              </a:ext>
            </a:extLst>
          </p:cNvPr>
          <p:cNvSpPr txBox="1"/>
          <p:nvPr/>
        </p:nvSpPr>
        <p:spPr>
          <a:xfrm>
            <a:off x="1089765" y="3035046"/>
            <a:ext cx="8630433" cy="787908"/>
          </a:xfrm>
          <a:prstGeom prst="rect">
            <a:avLst/>
          </a:prstGeom>
          <a:noFill/>
        </p:spPr>
        <p:txBody>
          <a:bodyPr wrap="square" rtlCol="0" anchor="ctr">
            <a:spAutoFit/>
          </a:bodyPr>
          <a:lstStyle/>
          <a:p>
            <a:pPr>
              <a:lnSpc>
                <a:spcPct val="150000"/>
              </a:lnSpc>
            </a:pPr>
            <a:r>
              <a:rPr lang="en-US" sz="1600" dirty="0">
                <a:effectLst/>
                <a:latin typeface="NanumGothic" panose="020D0604000000000000" pitchFamily="34" charset="-127"/>
                <a:ea typeface="NanumGothic" panose="020D0604000000000000" pitchFamily="34" charset="-127"/>
              </a:rPr>
              <a:t>This project aims to boost and strengthen the confidence of women in nuclear security and non-proliferation careers. </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P5.4-556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99FCE63-87E9-805F-DF44-21C72A9BB31A}"/>
              </a:ext>
            </a:extLst>
          </p:cNvPr>
          <p:cNvPicPr>
            <a:picLocks noChangeAspect="1"/>
          </p:cNvPicPr>
          <p:nvPr/>
        </p:nvPicPr>
        <p:blipFill>
          <a:blip r:embed="rId2"/>
          <a:stretch>
            <a:fillRect/>
          </a:stretch>
        </p:blipFill>
        <p:spPr>
          <a:xfrm>
            <a:off x="9998991" y="215776"/>
            <a:ext cx="1727200" cy="660400"/>
          </a:xfrm>
          <a:prstGeom prst="rect">
            <a:avLst/>
          </a:prstGeom>
        </p:spPr>
      </p:pic>
      <p:sp>
        <p:nvSpPr>
          <p:cNvPr id="7" name="Rounded Rectangle 6">
            <a:extLst>
              <a:ext uri="{FF2B5EF4-FFF2-40B4-BE49-F238E27FC236}">
                <a16:creationId xmlns:a16="http://schemas.microsoft.com/office/drawing/2014/main" id="{59F04806-5CD0-94A5-74CF-A66AAF61425B}"/>
              </a:ext>
            </a:extLst>
          </p:cNvPr>
          <p:cNvSpPr/>
          <p:nvPr/>
        </p:nvSpPr>
        <p:spPr>
          <a:xfrm>
            <a:off x="87682" y="926730"/>
            <a:ext cx="10647124" cy="5277939"/>
          </a:xfrm>
          <a:prstGeom prst="roundRect">
            <a:avLst>
              <a:gd name="adj" fmla="val 4064"/>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200000"/>
              </a:lnSpc>
            </a:pPr>
            <a:r>
              <a:rPr lang="en-US" sz="1600" b="1" dirty="0">
                <a:latin typeface="NanumGothic" panose="020D0604000000000000" pitchFamily="34" charset="-127"/>
                <a:ea typeface="NanumGothic" panose="020D0604000000000000" pitchFamily="34" charset="-127"/>
                <a:cs typeface="Arial" panose="020B0604020202020204" pitchFamily="34" charset="0"/>
              </a:rPr>
              <a:t>The Webinar (October 11, 2021) – open for public</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Renata </a:t>
            </a:r>
            <a:r>
              <a:rPr lang="en-US" sz="1400" dirty="0" err="1">
                <a:latin typeface="NanumGothic" panose="020D0604000000000000" pitchFamily="34" charset="-127"/>
                <a:ea typeface="NanumGothic" panose="020D0604000000000000" pitchFamily="34" charset="-127"/>
                <a:cs typeface="Arial" panose="020B0604020202020204" pitchFamily="34" charset="0"/>
              </a:rPr>
              <a:t>Hessmann</a:t>
            </a:r>
            <a:r>
              <a:rPr lang="en-US" sz="1400" dirty="0">
                <a:latin typeface="NanumGothic" panose="020D0604000000000000" pitchFamily="34" charset="-127"/>
                <a:ea typeface="NanumGothic" panose="020D0604000000000000" pitchFamily="34" charset="-127"/>
                <a:cs typeface="Arial" panose="020B0604020202020204" pitchFamily="34" charset="0"/>
              </a:rPr>
              <a:t> </a:t>
            </a:r>
            <a:r>
              <a:rPr lang="en-US" sz="1400" dirty="0" err="1">
                <a:latin typeface="NanumGothic" panose="020D0604000000000000" pitchFamily="34" charset="-127"/>
                <a:ea typeface="NanumGothic" panose="020D0604000000000000" pitchFamily="34" charset="-127"/>
                <a:cs typeface="Arial" panose="020B0604020202020204" pitchFamily="34" charset="0"/>
              </a:rPr>
              <a:t>Dalaqua</a:t>
            </a:r>
            <a:r>
              <a:rPr lang="en-US" sz="1400" dirty="0">
                <a:latin typeface="NanumGothic" panose="020D0604000000000000" pitchFamily="34" charset="-127"/>
                <a:ea typeface="NanumGothic" panose="020D0604000000000000" pitchFamily="34" charset="-127"/>
                <a:cs typeface="Arial" panose="020B0604020202020204" pitchFamily="34" charset="0"/>
              </a:rPr>
              <a:t> – UNIDIR - the importance of using "gender lens" in policy-related activities</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Dr. Gadis </a:t>
            </a:r>
            <a:r>
              <a:rPr lang="en-US" sz="1400" dirty="0" err="1">
                <a:latin typeface="NanumGothic" panose="020D0604000000000000" pitchFamily="34" charset="-127"/>
                <a:ea typeface="NanumGothic" panose="020D0604000000000000" pitchFamily="34" charset="-127"/>
                <a:cs typeface="Arial" panose="020B0604020202020204" pitchFamily="34" charset="0"/>
              </a:rPr>
              <a:t>Arivia</a:t>
            </a:r>
            <a:r>
              <a:rPr lang="en-US" sz="1400" dirty="0">
                <a:latin typeface="NanumGothic" panose="020D0604000000000000" pitchFamily="34" charset="-127"/>
                <a:ea typeface="NanumGothic" panose="020D0604000000000000" pitchFamily="34" charset="-127"/>
                <a:cs typeface="Arial" panose="020B0604020202020204" pitchFamily="34" charset="0"/>
              </a:rPr>
              <a:t> - Montgomery College - fundamentals of feminism, feminism theory, and sexist myths</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H.E. Grata </a:t>
            </a:r>
            <a:r>
              <a:rPr lang="en-US" sz="1400" dirty="0" err="1">
                <a:latin typeface="NanumGothic" panose="020D0604000000000000" pitchFamily="34" charset="-127"/>
                <a:ea typeface="NanumGothic" panose="020D0604000000000000" pitchFamily="34" charset="-127"/>
                <a:cs typeface="Arial" panose="020B0604020202020204" pitchFamily="34" charset="0"/>
              </a:rPr>
              <a:t>Endah</a:t>
            </a:r>
            <a:r>
              <a:rPr lang="en-US" sz="1400" dirty="0">
                <a:latin typeface="NanumGothic" panose="020D0604000000000000" pitchFamily="34" charset="-127"/>
                <a:ea typeface="NanumGothic" panose="020D0604000000000000" pitchFamily="34" charset="-127"/>
                <a:cs typeface="Arial" panose="020B0604020202020204" pitchFamily="34" charset="0"/>
              </a:rPr>
              <a:t> </a:t>
            </a:r>
            <a:r>
              <a:rPr lang="en-US" sz="1400" dirty="0" err="1">
                <a:latin typeface="NanumGothic" panose="020D0604000000000000" pitchFamily="34" charset="-127"/>
                <a:ea typeface="NanumGothic" panose="020D0604000000000000" pitchFamily="34" charset="-127"/>
                <a:cs typeface="Arial" panose="020B0604020202020204" pitchFamily="34" charset="0"/>
              </a:rPr>
              <a:t>Werdaningtyas</a:t>
            </a:r>
            <a:r>
              <a:rPr lang="en-US" sz="1400" dirty="0">
                <a:latin typeface="NanumGothic" panose="020D0604000000000000" pitchFamily="34" charset="-127"/>
                <a:ea typeface="NanumGothic" panose="020D0604000000000000" pitchFamily="34" charset="-127"/>
                <a:cs typeface="Arial" panose="020B0604020202020204" pitchFamily="34" charset="0"/>
              </a:rPr>
              <a:t> - Ambassador of Permanent Mission of the Republic of Indonesia to the UN, WTO, and Other International Organizations in Geneva, Switzerland - female diplomats on initiating and leading peace in the forum</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Dr. Jeanne Francoise - Founder of Defense Heritage Intellectual Community - nuclear power as a part of society's defense</a:t>
            </a:r>
          </a:p>
          <a:p>
            <a:pPr algn="just">
              <a:lnSpc>
                <a:spcPct val="200000"/>
              </a:lnSpc>
            </a:pPr>
            <a:r>
              <a:rPr lang="en-US" sz="1600" b="1" dirty="0">
                <a:latin typeface="NanumGothic" panose="020D0604000000000000" pitchFamily="34" charset="-127"/>
                <a:ea typeface="NanumGothic" panose="020D0604000000000000" pitchFamily="34" charset="-127"/>
                <a:cs typeface="Arial" panose="020B0604020202020204" pitchFamily="34" charset="0"/>
              </a:rPr>
              <a:t>The Workshop (October 12-15, 2021) – for women professionals in nuclear security and non-proliferation</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Ministry of Defense - Asymmetric War: From Theory to Practice</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Ministry of Foreign Affairs - ratification of Treaty on the Prohibition of Nuclear Weapons (TPNW)</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Department of International Relations, Universitas Gadjah </a:t>
            </a:r>
            <a:r>
              <a:rPr lang="en-US" sz="1400" dirty="0" err="1">
                <a:latin typeface="NanumGothic" panose="020D0604000000000000" pitchFamily="34" charset="-127"/>
                <a:ea typeface="NanumGothic" panose="020D0604000000000000" pitchFamily="34" charset="-127"/>
                <a:cs typeface="Arial" panose="020B0604020202020204" pitchFamily="34" charset="0"/>
              </a:rPr>
              <a:t>Mada</a:t>
            </a:r>
            <a:r>
              <a:rPr lang="en-US" sz="1400" dirty="0">
                <a:latin typeface="NanumGothic" panose="020D0604000000000000" pitchFamily="34" charset="-127"/>
                <a:ea typeface="NanumGothic" panose="020D0604000000000000" pitchFamily="34" charset="-127"/>
                <a:cs typeface="Arial" panose="020B0604020202020204" pitchFamily="34" charset="0"/>
              </a:rPr>
              <a:t> – Ineffectiveness of Non-Proliferation Treaty (NPT)</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International Atomic Energy Agency - Technical Activities for Safeguarding Nuclear Materials</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National Nuclear Security Administration, United States - Basics and Fundamentals of Nuclear Security</a:t>
            </a:r>
          </a:p>
          <a:p>
            <a:pPr marL="171450" indent="-171450" algn="just">
              <a:lnSpc>
                <a:spcPct val="200000"/>
              </a:lnSpc>
              <a:buFont typeface="Arial" panose="020B0604020202020204" pitchFamily="34" charset="0"/>
              <a:buChar char="•"/>
            </a:pPr>
            <a:r>
              <a:rPr lang="en-US" sz="1400" dirty="0">
                <a:latin typeface="NanumGothic" panose="020D0604000000000000" pitchFamily="34" charset="-127"/>
                <a:ea typeface="NanumGothic" panose="020D0604000000000000" pitchFamily="34" charset="-127"/>
                <a:cs typeface="Arial" panose="020B0604020202020204" pitchFamily="34" charset="0"/>
              </a:rPr>
              <a:t>Nuclear Technology and Research Organization, Indonesia – Introduction to Nuclear Security culture</a:t>
            </a:r>
          </a:p>
          <a:p>
            <a:pPr algn="just">
              <a:lnSpc>
                <a:spcPct val="200000"/>
              </a:lnSpc>
            </a:pPr>
            <a:endParaRPr lang="en-US" sz="1600" dirty="0">
              <a:latin typeface="NanumGothic" panose="020D0604000000000000" pitchFamily="34" charset="-127"/>
              <a:ea typeface="NanumGothic" panose="020D0604000000000000" pitchFamily="34" charset="-127"/>
              <a:cs typeface="Arial" panose="020B0604020202020204" pitchFamily="34" charset="0"/>
            </a:endParaRPr>
          </a:p>
          <a:p>
            <a:pPr algn="just">
              <a:lnSpc>
                <a:spcPct val="200000"/>
              </a:lnSpc>
            </a:pPr>
            <a:endParaRPr lang="en-US" sz="1600" dirty="0">
              <a:latin typeface="NanumGothic" panose="020D0604000000000000" pitchFamily="34" charset="-127"/>
              <a:ea typeface="NanumGothic" panose="020D0604000000000000" pitchFamily="34" charset="-127"/>
              <a:cs typeface="Arial" panose="020B0604020202020204" pitchFamily="34" charset="0"/>
            </a:endParaRPr>
          </a:p>
          <a:p>
            <a:pPr algn="just">
              <a:lnSpc>
                <a:spcPct val="200000"/>
              </a:lnSpc>
            </a:pPr>
            <a:endParaRPr lang="en-US" sz="1600" dirty="0">
              <a:latin typeface="NanumGothic" panose="020D0604000000000000" pitchFamily="34" charset="-127"/>
              <a:ea typeface="NanumGothic" panose="020D0604000000000000" pitchFamily="34" charset="-127"/>
              <a:cs typeface="Arial" panose="020B0604020202020204" pitchFamily="34" charset="0"/>
            </a:endParaRPr>
          </a:p>
          <a:p>
            <a:pPr algn="just">
              <a:lnSpc>
                <a:spcPct val="200000"/>
              </a:lnSpc>
            </a:pPr>
            <a:endParaRPr lang="en-US" sz="1600" dirty="0">
              <a:latin typeface="NanumGothic" panose="020D0604000000000000" pitchFamily="34" charset="-127"/>
              <a:ea typeface="NanumGothic" panose="020D0604000000000000" pitchFamily="34" charset="-127"/>
              <a:cs typeface="Arial" panose="020B0604020202020204" pitchFamily="34" charset="0"/>
            </a:endParaRPr>
          </a:p>
          <a:p>
            <a:pPr algn="just">
              <a:lnSpc>
                <a:spcPct val="200000"/>
              </a:lnSpc>
            </a:pPr>
            <a:endParaRPr lang="en-US" sz="1600" dirty="0">
              <a:latin typeface="NanumGothic" panose="020D0604000000000000" pitchFamily="34" charset="-127"/>
              <a:ea typeface="NanumGothic" panose="020D0604000000000000" pitchFamily="34" charset="-127"/>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P5.4-556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EA08209-AD0E-2AFB-38EB-4FC3B6B72F8B}"/>
              </a:ext>
            </a:extLst>
          </p:cNvPr>
          <p:cNvPicPr>
            <a:picLocks noChangeAspect="1"/>
          </p:cNvPicPr>
          <p:nvPr/>
        </p:nvPicPr>
        <p:blipFill>
          <a:blip r:embed="rId2"/>
          <a:stretch>
            <a:fillRect/>
          </a:stretch>
        </p:blipFill>
        <p:spPr>
          <a:xfrm>
            <a:off x="9998991" y="215776"/>
            <a:ext cx="1727200" cy="660400"/>
          </a:xfrm>
          <a:prstGeom prst="rect">
            <a:avLst/>
          </a:prstGeom>
        </p:spPr>
      </p:pic>
      <p:sp>
        <p:nvSpPr>
          <p:cNvPr id="7" name="TextBox 6">
            <a:extLst>
              <a:ext uri="{FF2B5EF4-FFF2-40B4-BE49-F238E27FC236}">
                <a16:creationId xmlns:a16="http://schemas.microsoft.com/office/drawing/2014/main" id="{C9773DE5-A6BC-0D54-F2D7-848B078E929F}"/>
              </a:ext>
            </a:extLst>
          </p:cNvPr>
          <p:cNvSpPr txBox="1"/>
          <p:nvPr/>
        </p:nvSpPr>
        <p:spPr>
          <a:xfrm>
            <a:off x="248728" y="1168785"/>
            <a:ext cx="10348291" cy="558922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effectLst/>
                <a:latin typeface="NanumGothic" panose="020D0604000000000000" pitchFamily="34" charset="-127"/>
                <a:ea typeface="NanumGothic" panose="020D0604000000000000" pitchFamily="34" charset="-127"/>
              </a:rPr>
              <a:t>This project's webinar managed to engage with roughly 100 participants, combining the YouTube views with the zoom attendees.</a:t>
            </a:r>
            <a:br>
              <a:rPr lang="en-US" sz="1600" dirty="0">
                <a:effectLst/>
                <a:latin typeface="NanumGothic" panose="020D0604000000000000" pitchFamily="34" charset="-127"/>
                <a:ea typeface="NanumGothic" panose="020D0604000000000000" pitchFamily="34" charset="-127"/>
              </a:rPr>
            </a:br>
            <a:r>
              <a:rPr lang="en-US" sz="1600" dirty="0">
                <a:effectLst/>
                <a:latin typeface="NanumGothic" panose="020D0604000000000000" pitchFamily="34" charset="-127"/>
                <a:ea typeface="NanumGothic" panose="020D0604000000000000" pitchFamily="34" charset="-127"/>
              </a:rPr>
              <a:t>This project workshop managed to gather 28 participants from three institutions who work closely with nuclear security and safeguard: ex-BATAN (Nuclear Technology Research Organization), BAPETEN (Nuclear Energy Regulatory Agency), and MOFA (Ministry of Foreign Affairs of Indonesia). </a:t>
            </a:r>
          </a:p>
          <a:p>
            <a:pPr marL="285750" indent="-285750" algn="just">
              <a:lnSpc>
                <a:spcPct val="150000"/>
              </a:lnSpc>
              <a:buFont typeface="Arial" panose="020B0604020202020204" pitchFamily="34" charset="0"/>
              <a:buChar char="•"/>
            </a:pPr>
            <a:r>
              <a:rPr lang="en-US" sz="1600" dirty="0">
                <a:latin typeface="NanumGothic" panose="020D0604000000000000" pitchFamily="34" charset="-127"/>
                <a:ea typeface="NanumGothic" panose="020D0604000000000000" pitchFamily="34" charset="-127"/>
              </a:rPr>
              <a:t>Visible boost of comprehension in nuclear security and safeguard:</a:t>
            </a:r>
          </a:p>
          <a:p>
            <a:pPr marL="285750" indent="-285750" algn="just">
              <a:lnSpc>
                <a:spcPct val="150000"/>
              </a:lnSpc>
              <a:buFont typeface="Arial" panose="020B0604020202020204" pitchFamily="34" charset="0"/>
              <a:buChar char="•"/>
            </a:pPr>
            <a:endParaRPr lang="en-US" sz="1600" dirty="0">
              <a:latin typeface="NanumGothic" panose="020D0604000000000000" pitchFamily="34" charset="-127"/>
              <a:ea typeface="NanumGothic" panose="020D0604000000000000" pitchFamily="34" charset="-127"/>
            </a:endParaRPr>
          </a:p>
          <a:p>
            <a:pPr marL="285750" indent="-285750" algn="just">
              <a:lnSpc>
                <a:spcPct val="150000"/>
              </a:lnSpc>
              <a:buFont typeface="Arial" panose="020B0604020202020204" pitchFamily="34" charset="0"/>
              <a:buChar char="•"/>
            </a:pPr>
            <a:endParaRPr lang="en-US" sz="1600" dirty="0">
              <a:latin typeface="NanumGothic" panose="020D0604000000000000" pitchFamily="34" charset="-127"/>
              <a:ea typeface="NanumGothic" panose="020D0604000000000000" pitchFamily="34" charset="-127"/>
            </a:endParaRPr>
          </a:p>
          <a:p>
            <a:pPr marL="285750" indent="-285750" algn="just">
              <a:lnSpc>
                <a:spcPct val="150000"/>
              </a:lnSpc>
              <a:buFont typeface="Arial" panose="020B0604020202020204" pitchFamily="34" charset="0"/>
              <a:buChar char="•"/>
            </a:pPr>
            <a:endParaRPr lang="en-US" sz="1600" dirty="0">
              <a:latin typeface="NanumGothic" panose="020D0604000000000000" pitchFamily="34" charset="-127"/>
              <a:ea typeface="NanumGothic" panose="020D0604000000000000" pitchFamily="34" charset="-127"/>
            </a:endParaRPr>
          </a:p>
          <a:p>
            <a:pPr marL="285750" indent="-285750" algn="just">
              <a:lnSpc>
                <a:spcPct val="150000"/>
              </a:lnSpc>
              <a:buFont typeface="Arial" panose="020B0604020202020204" pitchFamily="34" charset="0"/>
              <a:buChar char="•"/>
            </a:pPr>
            <a:endParaRPr lang="en-US" sz="1600" dirty="0">
              <a:latin typeface="NanumGothic" panose="020D0604000000000000" pitchFamily="34" charset="-127"/>
              <a:ea typeface="NanumGothic" panose="020D0604000000000000" pitchFamily="34" charset="-127"/>
            </a:endParaRPr>
          </a:p>
          <a:p>
            <a:pPr marL="285750" indent="-285750" algn="just">
              <a:lnSpc>
                <a:spcPct val="150000"/>
              </a:lnSpc>
              <a:buFont typeface="Arial" panose="020B0604020202020204" pitchFamily="34" charset="0"/>
              <a:buChar char="•"/>
            </a:pPr>
            <a:endParaRPr lang="en-US" sz="1600" dirty="0">
              <a:latin typeface="NanumGothic" panose="020D0604000000000000" pitchFamily="34" charset="-127"/>
              <a:ea typeface="NanumGothic" panose="020D0604000000000000" pitchFamily="34" charset="-127"/>
            </a:endParaRPr>
          </a:p>
          <a:p>
            <a:pPr marL="285750" indent="-285750" algn="just">
              <a:lnSpc>
                <a:spcPct val="150000"/>
              </a:lnSpc>
              <a:buFont typeface="Arial" panose="020B0604020202020204" pitchFamily="34" charset="0"/>
              <a:buChar char="•"/>
            </a:pPr>
            <a:endParaRPr lang="en-US" sz="1600" dirty="0">
              <a:latin typeface="NanumGothic" panose="020D0604000000000000" pitchFamily="34" charset="-127"/>
              <a:ea typeface="NanumGothic" panose="020D0604000000000000" pitchFamily="34" charset="-127"/>
            </a:endParaRPr>
          </a:p>
          <a:p>
            <a:pPr marL="285750" indent="-285750" algn="just">
              <a:lnSpc>
                <a:spcPct val="150000"/>
              </a:lnSpc>
              <a:buFont typeface="Arial" panose="020B0604020202020204" pitchFamily="34" charset="0"/>
              <a:buChar char="•"/>
            </a:pPr>
            <a:r>
              <a:rPr lang="en-US" sz="1600" dirty="0">
                <a:latin typeface="NanumGothic" panose="020D0604000000000000" pitchFamily="34" charset="-127"/>
                <a:ea typeface="NanumGothic" panose="020D0604000000000000" pitchFamily="34" charset="-127"/>
              </a:rPr>
              <a:t>Visible enthusiasm through experience sharing from each institution: MOFA with their gender mainstreaming taskforce, ex-BATAN with their male seniors' willingness to support their female colleagues, and BAPETEN women's process of gaining trust to be tasked with "masculine" roles.</a:t>
            </a:r>
          </a:p>
        </p:txBody>
      </p:sp>
      <p:pic>
        <p:nvPicPr>
          <p:cNvPr id="8" name="Picture 7">
            <a:extLst>
              <a:ext uri="{FF2B5EF4-FFF2-40B4-BE49-F238E27FC236}">
                <a16:creationId xmlns:a16="http://schemas.microsoft.com/office/drawing/2014/main" id="{2911BD67-8809-6669-5450-C600811FA3C5}"/>
              </a:ext>
            </a:extLst>
          </p:cNvPr>
          <p:cNvPicPr>
            <a:picLocks noChangeAspect="1"/>
          </p:cNvPicPr>
          <p:nvPr/>
        </p:nvPicPr>
        <p:blipFill rotWithShape="1">
          <a:blip r:embed="rId3"/>
          <a:srcRect l="33624" t="64048" r="32900" b="10798"/>
          <a:stretch/>
        </p:blipFill>
        <p:spPr>
          <a:xfrm>
            <a:off x="6636753" y="3429000"/>
            <a:ext cx="3200936" cy="1908727"/>
          </a:xfrm>
          <a:prstGeom prst="rect">
            <a:avLst/>
          </a:prstGeom>
        </p:spPr>
      </p:pic>
      <p:pic>
        <p:nvPicPr>
          <p:cNvPr id="9" name="Picture 8">
            <a:extLst>
              <a:ext uri="{FF2B5EF4-FFF2-40B4-BE49-F238E27FC236}">
                <a16:creationId xmlns:a16="http://schemas.microsoft.com/office/drawing/2014/main" id="{4A92E6B2-1CDE-5A87-D62B-B5FA40D1EFCA}"/>
              </a:ext>
            </a:extLst>
          </p:cNvPr>
          <p:cNvPicPr>
            <a:picLocks noChangeAspect="1"/>
          </p:cNvPicPr>
          <p:nvPr/>
        </p:nvPicPr>
        <p:blipFill rotWithShape="1">
          <a:blip r:embed="rId3"/>
          <a:srcRect l="33172" t="24833" r="33456" b="50210"/>
          <a:stretch/>
        </p:blipFill>
        <p:spPr>
          <a:xfrm>
            <a:off x="874799" y="3544338"/>
            <a:ext cx="3676678" cy="1908727"/>
          </a:xfrm>
          <a:prstGeom prst="rect">
            <a:avLst/>
          </a:prstGeom>
        </p:spPr>
      </p:pic>
      <p:sp>
        <p:nvSpPr>
          <p:cNvPr id="10" name="Right Arrow 9">
            <a:extLst>
              <a:ext uri="{FF2B5EF4-FFF2-40B4-BE49-F238E27FC236}">
                <a16:creationId xmlns:a16="http://schemas.microsoft.com/office/drawing/2014/main" id="{EA9421AF-AB0F-834D-3DDC-0A8FAB22AF8C}"/>
              </a:ext>
            </a:extLst>
          </p:cNvPr>
          <p:cNvSpPr/>
          <p:nvPr/>
        </p:nvSpPr>
        <p:spPr>
          <a:xfrm>
            <a:off x="5053891" y="4223128"/>
            <a:ext cx="1076103" cy="55114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P5.4-556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43452D-3CA9-3506-7B96-8F66C4B245AF}"/>
              </a:ext>
            </a:extLst>
          </p:cNvPr>
          <p:cNvPicPr>
            <a:picLocks noChangeAspect="1"/>
          </p:cNvPicPr>
          <p:nvPr/>
        </p:nvPicPr>
        <p:blipFill>
          <a:blip r:embed="rId2"/>
          <a:stretch>
            <a:fillRect/>
          </a:stretch>
        </p:blipFill>
        <p:spPr>
          <a:xfrm>
            <a:off x="9998991" y="215776"/>
            <a:ext cx="1727200" cy="660400"/>
          </a:xfrm>
          <a:prstGeom prst="rect">
            <a:avLst/>
          </a:prstGeom>
        </p:spPr>
      </p:pic>
      <p:sp>
        <p:nvSpPr>
          <p:cNvPr id="7" name="TextBox 6">
            <a:extLst>
              <a:ext uri="{FF2B5EF4-FFF2-40B4-BE49-F238E27FC236}">
                <a16:creationId xmlns:a16="http://schemas.microsoft.com/office/drawing/2014/main" id="{F7390AFA-DA03-027F-2B2C-40CF73861EC4}"/>
              </a:ext>
            </a:extLst>
          </p:cNvPr>
          <p:cNvSpPr txBox="1"/>
          <p:nvPr/>
        </p:nvSpPr>
        <p:spPr>
          <a:xfrm>
            <a:off x="248728" y="1297630"/>
            <a:ext cx="10409093" cy="543533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effectLst/>
                <a:latin typeface="NanumGothic" panose="020D0604000000000000" pitchFamily="34" charset="-127"/>
                <a:ea typeface="NanumGothic" panose="020D0604000000000000" pitchFamily="34" charset="-127"/>
              </a:rPr>
              <a:t>Increased confidence of women in nuclear security and non- proliferation careers.</a:t>
            </a:r>
          </a:p>
          <a:p>
            <a:pPr marL="742950" lvl="1" indent="-285750">
              <a:lnSpc>
                <a:spcPct val="200000"/>
              </a:lnSpc>
              <a:buFont typeface="Arial" panose="020B0604020202020204" pitchFamily="34" charset="0"/>
              <a:buChar char="•"/>
            </a:pPr>
            <a:r>
              <a:rPr lang="en-US" sz="1600" dirty="0">
                <a:latin typeface="NanumGothic" panose="020D0604000000000000" pitchFamily="34" charset="-127"/>
                <a:ea typeface="NanumGothic" panose="020D0604000000000000" pitchFamily="34" charset="-127"/>
              </a:rPr>
              <a:t>G</a:t>
            </a:r>
            <a:r>
              <a:rPr lang="en-US" sz="1600" dirty="0">
                <a:effectLst/>
                <a:latin typeface="NanumGothic" panose="020D0604000000000000" pitchFamily="34" charset="-127"/>
                <a:ea typeface="NanumGothic" panose="020D0604000000000000" pitchFamily="34" charset="-127"/>
              </a:rPr>
              <a:t>ender barrier should not pose a problem to shine in their career.</a:t>
            </a:r>
          </a:p>
          <a:p>
            <a:pPr marL="742950" lvl="1" indent="-285750">
              <a:lnSpc>
                <a:spcPct val="200000"/>
              </a:lnSpc>
              <a:buFont typeface="Arial" panose="020B0604020202020204" pitchFamily="34" charset="0"/>
              <a:buChar char="•"/>
            </a:pPr>
            <a:r>
              <a:rPr lang="en-US" sz="1600" dirty="0">
                <a:latin typeface="NanumGothic" panose="020D0604000000000000" pitchFamily="34" charset="-127"/>
                <a:ea typeface="NanumGothic" panose="020D0604000000000000" pitchFamily="34" charset="-127"/>
              </a:rPr>
              <a:t>Participants</a:t>
            </a:r>
            <a:r>
              <a:rPr lang="en-US" sz="1600" dirty="0">
                <a:effectLst/>
                <a:latin typeface="NanumGothic" panose="020D0604000000000000" pitchFamily="34" charset="-127"/>
                <a:ea typeface="NanumGothic" panose="020D0604000000000000" pitchFamily="34" charset="-127"/>
              </a:rPr>
              <a:t> mentioned they have more confidence of being a woman and are interested to learn more about nuclear security and non-proliferation. </a:t>
            </a:r>
          </a:p>
          <a:p>
            <a:pPr marL="285750" indent="-285750">
              <a:lnSpc>
                <a:spcPct val="200000"/>
              </a:lnSpc>
              <a:buFont typeface="Arial" panose="020B0604020202020204" pitchFamily="34" charset="0"/>
              <a:buChar char="•"/>
            </a:pPr>
            <a:r>
              <a:rPr lang="en-US" sz="1600" dirty="0">
                <a:effectLst/>
                <a:latin typeface="NanumGothic" panose="020D0604000000000000" pitchFamily="34" charset="-127"/>
                <a:ea typeface="NanumGothic" panose="020D0604000000000000" pitchFamily="34" charset="-127"/>
              </a:rPr>
              <a:t>Increased expertise of nuclear security and non-proliferation career. </a:t>
            </a:r>
          </a:p>
          <a:p>
            <a:pPr marL="742950" lvl="1" indent="-285750">
              <a:lnSpc>
                <a:spcPct val="200000"/>
              </a:lnSpc>
              <a:buFont typeface="Arial" panose="020B0604020202020204" pitchFamily="34" charset="0"/>
              <a:buChar char="•"/>
            </a:pPr>
            <a:r>
              <a:rPr lang="en-US" sz="1600" dirty="0">
                <a:effectLst/>
                <a:latin typeface="NanumGothic" panose="020D0604000000000000" pitchFamily="34" charset="-127"/>
                <a:ea typeface="NanumGothic" panose="020D0604000000000000" pitchFamily="34" charset="-127"/>
              </a:rPr>
              <a:t>The post-training survey result shows that there is a significant increase of comprehension towards the nuclear security and safeguard subjects.</a:t>
            </a:r>
          </a:p>
          <a:p>
            <a:pPr marL="742950" lvl="1" indent="-285750">
              <a:lnSpc>
                <a:spcPct val="200000"/>
              </a:lnSpc>
              <a:buFont typeface="Arial" panose="020B0604020202020204" pitchFamily="34" charset="0"/>
              <a:buChar char="•"/>
            </a:pPr>
            <a:r>
              <a:rPr lang="en-US" sz="1600" dirty="0">
                <a:effectLst/>
                <a:latin typeface="NanumGothic" panose="020D0604000000000000" pitchFamily="34" charset="-127"/>
                <a:ea typeface="NanumGothic" panose="020D0604000000000000" pitchFamily="34" charset="-127"/>
              </a:rPr>
              <a:t>As the participants are the people who already have their career set in nuclear security and safeguard, they will be committed to retain their confidence for excelling in their career. They mentioned they'd start with the sharing knowledge to their respective home institution or writing scientific publications related to this subject.</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Acknowledgment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P5.4-556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A87B7B-CA6E-65D2-F1BB-80AB9D7620A7}"/>
              </a:ext>
            </a:extLst>
          </p:cNvPr>
          <p:cNvPicPr>
            <a:picLocks noChangeAspect="1"/>
          </p:cNvPicPr>
          <p:nvPr/>
        </p:nvPicPr>
        <p:blipFill>
          <a:blip r:embed="rId2"/>
          <a:stretch>
            <a:fillRect/>
          </a:stretch>
        </p:blipFill>
        <p:spPr>
          <a:xfrm>
            <a:off x="9998991" y="215776"/>
            <a:ext cx="1727200" cy="660400"/>
          </a:xfrm>
          <a:prstGeom prst="rect">
            <a:avLst/>
          </a:prstGeom>
        </p:spPr>
      </p:pic>
      <p:sp>
        <p:nvSpPr>
          <p:cNvPr id="9" name="TextBox 8">
            <a:extLst>
              <a:ext uri="{FF2B5EF4-FFF2-40B4-BE49-F238E27FC236}">
                <a16:creationId xmlns:a16="http://schemas.microsoft.com/office/drawing/2014/main" id="{05E54288-16B7-352C-67B1-A23ECABC7FED}"/>
              </a:ext>
            </a:extLst>
          </p:cNvPr>
          <p:cNvSpPr txBox="1"/>
          <p:nvPr/>
        </p:nvSpPr>
        <p:spPr>
          <a:xfrm>
            <a:off x="330672" y="2241851"/>
            <a:ext cx="9883845" cy="3333220"/>
          </a:xfrm>
          <a:prstGeom prst="rect">
            <a:avLst/>
          </a:prstGeom>
          <a:noFill/>
        </p:spPr>
        <p:txBody>
          <a:bodyPr wrap="square" rtlCol="0" anchor="ctr">
            <a:spAutoFit/>
          </a:bodyPr>
          <a:lstStyle/>
          <a:p>
            <a:pPr algn="ctr">
              <a:lnSpc>
                <a:spcPct val="200000"/>
              </a:lnSpc>
            </a:pPr>
            <a:r>
              <a:rPr lang="en-US" b="1" dirty="0">
                <a:latin typeface="NanumGothic" panose="020D0604000000000000" pitchFamily="34" charset="-127"/>
                <a:ea typeface="NanumGothic" panose="020D0604000000000000" pitchFamily="34" charset="-127"/>
                <a:cs typeface="Arial" panose="020B0604020202020204" pitchFamily="34" charset="0"/>
              </a:rPr>
              <a:t>This program is organized by </a:t>
            </a:r>
            <a:r>
              <a:rPr lang="en-US" sz="1800" b="1" dirty="0">
                <a:latin typeface="NanumGothic" panose="020D0604000000000000" pitchFamily="34" charset="-127"/>
                <a:ea typeface="NanumGothic" panose="020D0604000000000000" pitchFamily="34" charset="-127"/>
                <a:cs typeface="Arial" panose="020B0604020202020204" pitchFamily="34" charset="0"/>
              </a:rPr>
              <a:t>Nuclear Technology and Research Organization, National Research and Innovation Agency of Indonesia, with the cooperation from Nuclear Energy Regulatory Agency and Ministry of Foreign Affairs of Indonesia</a:t>
            </a:r>
          </a:p>
          <a:p>
            <a:pPr algn="ctr">
              <a:lnSpc>
                <a:spcPct val="200000"/>
              </a:lnSpc>
            </a:pPr>
            <a:endParaRPr lang="en-US" sz="1800" b="1" dirty="0">
              <a:latin typeface="NanumGothic" panose="020D0604000000000000" pitchFamily="34" charset="-127"/>
              <a:ea typeface="NanumGothic" panose="020D0604000000000000" pitchFamily="34" charset="-127"/>
              <a:cs typeface="Arial" panose="020B0604020202020204" pitchFamily="34" charset="0"/>
            </a:endParaRPr>
          </a:p>
          <a:p>
            <a:pPr algn="ctr">
              <a:lnSpc>
                <a:spcPct val="200000"/>
              </a:lnSpc>
            </a:pPr>
            <a:r>
              <a:rPr lang="en-US" sz="1800" b="1" dirty="0">
                <a:latin typeface="NanumGothic" panose="020D0604000000000000" pitchFamily="34" charset="-127"/>
                <a:ea typeface="NanumGothic" panose="020D0604000000000000" pitchFamily="34" charset="-127"/>
                <a:cs typeface="Arial" panose="020B0604020202020204" pitchFamily="34" charset="0"/>
              </a:rPr>
              <a:t>This program is supported by CRDF Global</a:t>
            </a:r>
          </a:p>
          <a:p>
            <a:pPr algn="ctr">
              <a:lnSpc>
                <a:spcPct val="200000"/>
              </a:lnSpc>
            </a:pPr>
            <a:endParaRPr lang="en-US" b="1" dirty="0">
              <a:latin typeface="NanumGothic" panose="020D0604000000000000" pitchFamily="34" charset="-127"/>
              <a:ea typeface="NanumGothic" panose="020D0604000000000000" pitchFamily="34" charset="-127"/>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2951</TotalTime>
  <Words>862</Words>
  <Application>Microsoft Macintosh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NanumGothic</vt: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Microsoft Office User</cp:lastModifiedBy>
  <cp:revision>34</cp:revision>
  <dcterms:created xsi:type="dcterms:W3CDTF">2023-04-18T13:25:54Z</dcterms:created>
  <dcterms:modified xsi:type="dcterms:W3CDTF">2023-06-10T07:51:33Z</dcterms:modified>
</cp:coreProperties>
</file>