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9"/>
  </p:notesMasterIdLst>
  <p:sldIdLst>
    <p:sldId id="261" r:id="rId3"/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AT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5"/>
    <p:restoredTop sz="94554"/>
  </p:normalViewPr>
  <p:slideViewPr>
    <p:cSldViewPr snapToGrid="0">
      <p:cViewPr varScale="1">
        <p:scale>
          <a:sx n="108" d="100"/>
          <a:sy n="108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FF9C-776A-7741-8E36-58892C529E9B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68678-61B5-7846-9B34-F7DD93A4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8678-61B5-7846-9B34-F7DD93A441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1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8678-61B5-7846-9B34-F7DD93A441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1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6" y="417023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9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3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3" y="482370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1" y="4986339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5" y="2912199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70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9" y="2912199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7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6" y="6662187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4" y="5397506"/>
            <a:ext cx="844551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 dirty="0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3"/>
            <a:ext cx="209551" cy="209551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6" y="4216498"/>
            <a:ext cx="209551" cy="209551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7"/>
            <a:ext cx="933451" cy="184151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1" cy="184151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7"/>
            <a:ext cx="933451" cy="184151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1" cy="184151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9"/>
            <a:ext cx="933451" cy="184151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1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9" y="278273"/>
            <a:ext cx="7208200" cy="113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CTBT Outreach Efforts in Pakistan: Lessons from Southeast Asia</a:t>
            </a:r>
            <a:endParaRPr lang="en-AT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3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Hannan Hussain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2" y="2958861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Pakistan, a key Annex-2 state, insists on reciprocity from India on a proposed bilateral agreement against nuclear tests. </a:t>
            </a:r>
            <a:b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Lessons from Southeast Asia suggest the need to factor such concerns to the benefit of CTBT outreach.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3" y="6369803"/>
            <a:ext cx="1531435" cy="20992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P5.4-427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6" y="2958861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Mixed-Method Analysis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ASEAN Case Study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Better explain Pakistan’s CTBT approach through key provisions of the Treaty. </a:t>
            </a:r>
          </a:p>
          <a:p>
            <a:pPr marL="228600" marR="0" lvl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377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Need to narrow the “reciprocity gap” between Pakistan/India on nuclear test ban.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1" y="2958859"/>
            <a:ext cx="2069020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Early evidence of mutual compliance against nuclear testing is critical.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Effective advocacy demands priority focus on key hold out states.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11103777" y="5453066"/>
            <a:ext cx="837667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10" y="266331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FDC18-A1B7-DD10-65F6-776832984909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9" cy="23413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P5.4-427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1E16F8-D61D-8D0B-1F23-4375AB5172AC}"/>
              </a:ext>
            </a:extLst>
          </p:cNvPr>
          <p:cNvSpPr txBox="1">
            <a:spLocks/>
          </p:cNvSpPr>
          <p:nvPr/>
        </p:nvSpPr>
        <p:spPr>
          <a:xfrm>
            <a:off x="11103777" y="5453066"/>
            <a:ext cx="837667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094C1-652E-617F-B78A-05E6394AEE20}"/>
              </a:ext>
            </a:extLst>
          </p:cNvPr>
          <p:cNvSpPr txBox="1"/>
          <p:nvPr/>
        </p:nvSpPr>
        <p:spPr>
          <a:xfrm>
            <a:off x="248729" y="1225690"/>
            <a:ext cx="1024808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Actively contributed to negotiations, Treaty adoption (CD; UNGA 1996); CTBT Annual Res (96-)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Prospects of signing Treaty: informed by regional security considerations – India’s approach to CTBT.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Demonstrated support for Treaty, non-proliferation objectives: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2" lvl="1" indent="-285744" algn="just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i.e. Joint Indo-Pakistan declaration renouncing acquisition of nuclear weapons (1978), South Asian Nuclear Weapons Free Zone (1978), mutual inspections by India and Pakistan of nuclear facilities (1979), acceptance of full-scope IAEA safeguards (1979), bilateral or regional nuclear test-ban treaty (1987), South Asia Zero-Missile Zone (1994), CTBT verification technologies (-present).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Association of Southeast Asian Nations (ASEAN)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10-member bloc – all ratified the Treaty; Concept of “ASEAN centrality”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Nonproliferation, disarmament important considerations.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Demonstrated adherence to CTBT objectives: 1995 Bangkok Treaty.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10" y="266331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3FC44E-84F0-1278-0842-BEFB164B44CA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9" cy="23413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P5.4-427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11FA12-3B7A-3B74-F184-1483644353B0}"/>
              </a:ext>
            </a:extLst>
          </p:cNvPr>
          <p:cNvSpPr txBox="1">
            <a:spLocks/>
          </p:cNvSpPr>
          <p:nvPr/>
        </p:nvSpPr>
        <p:spPr>
          <a:xfrm>
            <a:off x="11103777" y="5453066"/>
            <a:ext cx="837667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3035F-B63B-88CF-E1A5-F57F7A1A0DD2}"/>
              </a:ext>
            </a:extLst>
          </p:cNvPr>
          <p:cNvSpPr txBox="1"/>
          <p:nvPr/>
        </p:nvSpPr>
        <p:spPr>
          <a:xfrm>
            <a:off x="248727" y="2067354"/>
            <a:ext cx="5588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088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Generate new knowledge about CTBT outreach needs in Pakistan, and underlying barriers to signing the treaty.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Extract lessons from Southeast Asia to promote more localized and effective CTBT advocacy in Pakistan’s strategic community.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how ASEAN states were able to promote an enduring consensus on CTBT objectives, despite some divergence on nuclear escalation and nonproliferation risks.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F6DD7-F98E-3554-B300-2BF01A867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387" y="2067354"/>
            <a:ext cx="4504526" cy="3268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EFF636-3F09-DFB4-0D77-6A224E2D864F}"/>
              </a:ext>
            </a:extLst>
          </p:cNvPr>
          <p:cNvSpPr txBox="1"/>
          <p:nvPr/>
        </p:nvSpPr>
        <p:spPr>
          <a:xfrm>
            <a:off x="6884980" y="5556715"/>
            <a:ext cx="505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Southeast Asia Nuclear Weapons Free Zone</a:t>
            </a:r>
          </a:p>
        </p:txBody>
      </p:sp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10" y="266331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9D3171-1409-D028-882D-FD8E102F583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9" cy="23413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P5.4-427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46E08-F26C-A880-607D-096D1889F14E}"/>
              </a:ext>
            </a:extLst>
          </p:cNvPr>
          <p:cNvSpPr txBox="1">
            <a:spLocks/>
          </p:cNvSpPr>
          <p:nvPr/>
        </p:nvSpPr>
        <p:spPr>
          <a:xfrm>
            <a:off x="11103777" y="5453066"/>
            <a:ext cx="837667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8268E-1ACF-7C95-AF82-B67D4BCA9F08}"/>
              </a:ext>
            </a:extLst>
          </p:cNvPr>
          <p:cNvSpPr txBox="1"/>
          <p:nvPr/>
        </p:nvSpPr>
        <p:spPr>
          <a:xfrm>
            <a:off x="-314944" y="1263561"/>
            <a:ext cx="108493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8" lvl="1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Mixed Method Analysis: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Qualitative: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research studies on India and Pakistan’s distinct CTBT positions, UNGA voting patterns, government policy documents.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Association of Southeast Asian Nations (ASEAN).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Quantitative: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ASEAN/Pakistan fact sheets on CTBT progress.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D0782-29F9-66E2-B9A9-C7249AF0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24" y="3657514"/>
            <a:ext cx="6102137" cy="2875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6042E6-80D9-6734-4301-090548BE5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808" y="2894875"/>
            <a:ext cx="2392720" cy="3895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4EC071-5DE2-D184-B784-0EBF407ABE9A}"/>
              </a:ext>
            </a:extLst>
          </p:cNvPr>
          <p:cNvSpPr txBox="1"/>
          <p:nvPr/>
        </p:nvSpPr>
        <p:spPr>
          <a:xfrm>
            <a:off x="3567768" y="6533385"/>
            <a:ext cx="505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NTI Nuclear Security Index</a:t>
            </a:r>
          </a:p>
        </p:txBody>
      </p:sp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10" y="266331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9" cy="23413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P5.4-427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7" y="5453066"/>
            <a:ext cx="837667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A8248-7B38-5AAC-09E6-9EE38840ECD1}"/>
              </a:ext>
            </a:extLst>
          </p:cNvPr>
          <p:cNvSpPr txBox="1"/>
          <p:nvPr/>
        </p:nvSpPr>
        <p:spPr>
          <a:xfrm>
            <a:off x="-211986" y="1071995"/>
            <a:ext cx="5259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Targeted advocacy: Pakistan and key provisions of the CTBT.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Article IV – verification, obligation, rights.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CTBTO team visit to Pakistan (May 2018)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Reciprocity gap: address barriers to signing the Treaty.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Pakistan: nuclear testing risks cannot be addressed in isolation.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case: Bilateral moratorium on nuclear testing with India.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2008 US-India nuclear deal, aftermath.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Treaty objectives – signing, early entry into force. (2012, 2013, 2015).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00A988-59E3-A766-0BD5-E038400E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11" y="1252279"/>
            <a:ext cx="4341282" cy="4200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73BDB0-63A1-76F5-2717-A30A82BD6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196" y="5712221"/>
            <a:ext cx="5413389" cy="9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10" y="266331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5F83-69D0-A1F2-B6CA-29BCE0C3D25B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9" cy="23413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P5.4-427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B5CB1-A60B-FFC8-EDB0-EDCB7BEFA8A8}"/>
              </a:ext>
            </a:extLst>
          </p:cNvPr>
          <p:cNvSpPr txBox="1">
            <a:spLocks/>
          </p:cNvSpPr>
          <p:nvPr/>
        </p:nvSpPr>
        <p:spPr>
          <a:xfrm>
            <a:off x="11103777" y="5453066"/>
            <a:ext cx="837667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B9605-A14D-1A0A-DD3A-DEFCF52D58FE}"/>
              </a:ext>
            </a:extLst>
          </p:cNvPr>
          <p:cNvSpPr txBox="1"/>
          <p:nvPr/>
        </p:nvSpPr>
        <p:spPr>
          <a:xfrm>
            <a:off x="248727" y="1364650"/>
            <a:ext cx="10410921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Early evidence of mutual compliance is critical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to effective advocacy, long-term incentives to advance treaty objectives.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1995 Bangkok Treaty: building block for moratorium on nuclear tests.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Lays groundwork: </a:t>
            </a:r>
            <a:r>
              <a:rPr lang="en-US" dirty="0">
                <a:effectLst/>
                <a:latin typeface="Arial" panose="020B0604020202020204" pitchFamily="34" charset="0"/>
              </a:rPr>
              <a:t>SEANWFZ Plan of Action (2023-27)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Sustained confidence-building drives CTBT universalization in the region.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Priority focus on key hold out states.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6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Indonesia: 2011 – CTBT, nonproliferation objectives on ASEAN agenda.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62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Lasting activism against nuclear testing: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11" lvl="2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2013 ASEANTOM (ASEAN Network of Regulatory Bodies on Atomic Energy).</a:t>
            </a:r>
          </a:p>
          <a:p>
            <a:pPr marL="1257311" lvl="2" indent="-342900">
              <a:buAutoNum type="arabicPeriod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     - Consolidates agencies; need for nuclear safety, safeguards.</a:t>
            </a:r>
          </a:p>
          <a:p>
            <a:pPr lvl="4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Ripple effect of ratification: Brunei, Myanmar, Thailand. (2013, 16, ‘18).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685</Words>
  <Application>Microsoft Macintosh PowerPoint</Application>
  <PresentationFormat>Widescreen</PresentationFormat>
  <Paragraphs>107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Hannan Hussain</cp:lastModifiedBy>
  <cp:revision>30</cp:revision>
  <dcterms:created xsi:type="dcterms:W3CDTF">2023-04-18T13:25:54Z</dcterms:created>
  <dcterms:modified xsi:type="dcterms:W3CDTF">2023-06-07T13:09:46Z</dcterms:modified>
</cp:coreProperties>
</file>