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 id="268"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68" d="100"/>
          <a:sy n="68" d="100"/>
        </p:scale>
        <p:origin x="12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10/06/2023</a:t>
            </a:fld>
            <a:endParaRPr lang="x-none"/>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iles.ethz.ch/isn/186101/gendered-impacts-en-620.pdf"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genderchampions.com/" TargetMode="External"/><Relationship Id="rId5" Type="http://schemas.openxmlformats.org/officeDocument/2006/relationships/hyperlink" Target="http://www.unwomen.org/" TargetMode="External"/><Relationship Id="rId4" Type="http://schemas.openxmlformats.org/officeDocument/2006/relationships/hyperlink" Target="http://www.ctbto.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IMPORTANCE OF GENDER INCLUSIVENESS IN PROMOTING THE UNIVERSALIZATION OF THE CTBT</a:t>
            </a: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Ms. Sharon </a:t>
            </a:r>
            <a:r>
              <a:rPr lang="en-US" dirty="0" err="1">
                <a:solidFill>
                  <a:schemeClr val="bg1"/>
                </a:solidFill>
                <a:latin typeface="Arial" panose="020B0604020202020204" pitchFamily="34" charset="0"/>
                <a:cs typeface="Arial" panose="020B0604020202020204" pitchFamily="34" charset="0"/>
              </a:rPr>
              <a:t>Onyekachukwu</a:t>
            </a:r>
            <a:r>
              <a:rPr lang="en-US" dirty="0">
                <a:solidFill>
                  <a:schemeClr val="bg1"/>
                </a:solidFill>
                <a:latin typeface="Arial" panose="020B0604020202020204" pitchFamily="34" charset="0"/>
                <a:cs typeface="Arial" panose="020B0604020202020204" pitchFamily="34" charset="0"/>
              </a:rPr>
              <a:t> Boardman</a:t>
            </a:r>
            <a:endParaRPr lang="en-US" sz="2000" b="1"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Pharmacy Department, </a:t>
            </a:r>
            <a:r>
              <a:rPr lang="en-US" sz="1400" dirty="0" err="1">
                <a:solidFill>
                  <a:schemeClr val="bg1"/>
                </a:solidFill>
                <a:latin typeface="Arial" panose="020B0604020202020204" pitchFamily="34" charset="0"/>
                <a:cs typeface="Arial" panose="020B0604020202020204" pitchFamily="34" charset="0"/>
              </a:rPr>
              <a:t>Ahmadu</a:t>
            </a:r>
            <a:r>
              <a:rPr lang="en-US" sz="1400" dirty="0">
                <a:solidFill>
                  <a:schemeClr val="bg1"/>
                </a:solidFill>
                <a:latin typeface="Arial" panose="020B0604020202020204" pitchFamily="34" charset="0"/>
                <a:cs typeface="Arial" panose="020B0604020202020204" pitchFamily="34" charset="0"/>
              </a:rPr>
              <a:t> Bello University</a:t>
            </a:r>
            <a:r>
              <a:rPr lang="en-US" sz="1400" dirty="0">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Zaria</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CTBT is an important instrument for the promotion of global peace and security. Even though, it is yet to enter into force, its contribution is already far reaching </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P5.4-034</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work considers available literatures on the CTBTO website and other information sources to determine the extent of women involvement in the CTBT </a:t>
            </a:r>
            <a:r>
              <a:rPr lang="en-US" sz="1200" dirty="0" err="1">
                <a:latin typeface="Arial" panose="020B0604020202020204" pitchFamily="34" charset="0"/>
                <a:cs typeface="Arial" panose="020B0604020202020204" pitchFamily="34" charset="0"/>
              </a:rPr>
              <a:t>programmes</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1200" dirty="0">
                <a:latin typeface="Arial" panose="020B0604020202020204" pitchFamily="34" charset="0"/>
                <a:ea typeface="Tahoma" panose="020B0604030504040204" pitchFamily="34" charset="0"/>
                <a:cs typeface="Arial" panose="020B0604020202020204" pitchFamily="34" charset="0"/>
              </a:rPr>
              <a:t> An effective decision may be difficult to arrive at in the absence of women within the framework of the CTBT programmes and activities and hence their importance.</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en-US" sz="1200" dirty="0">
                <a:latin typeface="Arial" panose="020B0604020202020204" pitchFamily="34" charset="0"/>
                <a:ea typeface="Tahoma" panose="020B0604030504040204" pitchFamily="34" charset="0"/>
                <a:cs typeface="Arial" panose="020B0604020202020204" pitchFamily="34" charset="0"/>
              </a:rPr>
              <a:t>Making women an integral part of the CTBT activities is an important strategy towards the universalization of the CTBT and the promotion of its Entry into Force</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INTRODUCTION</a:t>
            </a:r>
            <a:endParaRPr lang="x-none" sz="20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 y="1381721"/>
            <a:ext cx="5613400" cy="4462760"/>
          </a:xfrm>
          <a:prstGeom prst="rect">
            <a:avLst/>
          </a:prstGeom>
        </p:spPr>
        <p:txBody>
          <a:bodyPr wrap="square">
            <a:spAutoFit/>
          </a:bodyPr>
          <a:lstStyle/>
          <a:p>
            <a:pPr algn="just"/>
            <a:r>
              <a:rPr lang="en-US" sz="2200" dirty="0">
                <a:latin typeface="Arial" panose="020B0604020202020204" pitchFamily="34" charset="0"/>
                <a:ea typeface="Tahoma" panose="020B0604030504040204" pitchFamily="34" charset="0"/>
                <a:cs typeface="Arial" panose="020B0604020202020204" pitchFamily="34" charset="0"/>
              </a:rPr>
              <a:t>The Comprehensive Nuclear-Test-Ban Treaty (CTBT) bans nuclear explosions tests in all its ramifications (Fig 1). The CTBT opened for signatures in September 1996 but yet to enter into force as an international legal instrument because of the 44 Annex II States listed in the Treaty that must ratify it to enter into force, there are still 8 States whose ratification is outstanding - </a:t>
            </a:r>
            <a:r>
              <a:rPr lang="en-US" sz="2200" b="1" dirty="0">
                <a:solidFill>
                  <a:srgbClr val="FF0000"/>
                </a:solidFill>
                <a:latin typeface="Arial" panose="020B0604020202020204" pitchFamily="34" charset="0"/>
                <a:ea typeface="Tahoma" panose="020B0604030504040204" pitchFamily="34" charset="0"/>
                <a:cs typeface="Arial" panose="020B0604020202020204" pitchFamily="34" charset="0"/>
              </a:rPr>
              <a:t>China, Egypt, India, Iran, Israel, North Korea, Pakistan, and the United States of America.</a:t>
            </a:r>
          </a:p>
          <a:p>
            <a:r>
              <a:rPr lang="en-US" sz="2000" dirty="0">
                <a:latin typeface="Arial" panose="020B0604020202020204" pitchFamily="34" charset="0"/>
                <a:ea typeface="Tahoma" panose="020B060403050404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8ACAB75A-A6A7-B8A7-39C1-E89A9A879E69}"/>
              </a:ext>
            </a:extLst>
          </p:cNvPr>
          <p:cNvPicPr/>
          <p:nvPr/>
        </p:nvPicPr>
        <p:blipFill rotWithShape="1">
          <a:blip r:embed="rId3"/>
          <a:srcRect l="10898" t="9731" r="32500" b="67157"/>
          <a:stretch/>
        </p:blipFill>
        <p:spPr bwMode="auto">
          <a:xfrm>
            <a:off x="5972175" y="1381721"/>
            <a:ext cx="4242342" cy="3604199"/>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0A906805-7318-2CEB-B677-A6C62BEF150C}"/>
              </a:ext>
            </a:extLst>
          </p:cNvPr>
          <p:cNvSpPr txBox="1"/>
          <p:nvPr/>
        </p:nvSpPr>
        <p:spPr>
          <a:xfrm flipH="1">
            <a:off x="6835382" y="5172686"/>
            <a:ext cx="2515927" cy="369332"/>
          </a:xfrm>
          <a:prstGeom prst="rect">
            <a:avLst/>
          </a:prstGeom>
          <a:noFill/>
        </p:spPr>
        <p:txBody>
          <a:bodyPr wrap="square" rtlCol="0">
            <a:spAutoFit/>
          </a:bodyPr>
          <a:lstStyle/>
          <a:p>
            <a:r>
              <a:rPr lang="en-GB" dirty="0"/>
              <a:t>Fig 1: Nuclear explosion </a:t>
            </a:r>
            <a:endParaRPr lang="en-NG"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 OF THIS WORK</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 y="1692440"/>
            <a:ext cx="10191175" cy="3215945"/>
          </a:xfrm>
          <a:prstGeom prst="rect">
            <a:avLst/>
          </a:prstGeom>
        </p:spPr>
        <p:txBody>
          <a:bodyPr wrap="square">
            <a:spAutoFit/>
          </a:bodyPr>
          <a:lstStyle/>
          <a:p>
            <a:pPr algn="just">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 aim of this work is to highlight the critical importance of gender inclusiveness in the attainment of the goals of the CTBT towards the elimination of nuclear weapons and ensuring the its universalization. </a:t>
            </a:r>
          </a:p>
          <a:p>
            <a:pPr algn="just">
              <a:lnSpc>
                <a:spcPct val="107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 specific objectives are to:</a:t>
            </a:r>
          </a:p>
          <a:p>
            <a:pPr marL="514350" indent="-514350" algn="just">
              <a:lnSpc>
                <a:spcPct val="107000"/>
              </a:lnSpc>
              <a:spcAft>
                <a:spcPts val="800"/>
              </a:spcAft>
              <a:buAutoNum type="romanLcParenBoth"/>
            </a:pPr>
            <a:r>
              <a:rPr lang="en-US" sz="2000" dirty="0">
                <a:latin typeface="Arial" panose="020B0604020202020204" pitchFamily="34" charset="0"/>
                <a:ea typeface="Calibri" panose="020F0502020204030204" pitchFamily="34" charset="0"/>
                <a:cs typeface="Arial" panose="020B0604020202020204" pitchFamily="34" charset="0"/>
              </a:rPr>
              <a:t>Assess </a:t>
            </a:r>
            <a:r>
              <a:rPr lang="en-US" sz="2000" dirty="0">
                <a:latin typeface="Arial" panose="020B0604020202020204" pitchFamily="34" charset="0"/>
                <a:ea typeface="Tahoma" panose="020B0604030504040204" pitchFamily="34" charset="0"/>
                <a:cs typeface="Arial" panose="020B0604020202020204" pitchFamily="34" charset="0"/>
              </a:rPr>
              <a:t>all the gender groups necessary for the CTBT to be truly universal</a:t>
            </a:r>
          </a:p>
          <a:p>
            <a:pPr marL="514350" indent="-514350" algn="just">
              <a:lnSpc>
                <a:spcPct val="107000"/>
              </a:lnSpc>
              <a:spcAft>
                <a:spcPts val="800"/>
              </a:spcAft>
              <a:buAutoNum type="romanLcParenBoth"/>
            </a:pPr>
            <a:r>
              <a:rPr lang="en-US" sz="2000" dirty="0">
                <a:latin typeface="Arial" panose="020B0604020202020204" pitchFamily="34" charset="0"/>
                <a:ea typeface="Tahoma" panose="020B0604030504040204" pitchFamily="34" charset="0"/>
                <a:cs typeface="Arial" panose="020B0604020202020204" pitchFamily="34" charset="0"/>
              </a:rPr>
              <a:t>Examine the risk elements each group is exposed to.</a:t>
            </a:r>
          </a:p>
          <a:p>
            <a:pPr marL="514350" indent="-514350" algn="just">
              <a:lnSpc>
                <a:spcPct val="107000"/>
              </a:lnSpc>
              <a:spcAft>
                <a:spcPts val="800"/>
              </a:spcAft>
              <a:buAutoNum type="romanLcParenBoth"/>
            </a:pPr>
            <a:r>
              <a:rPr lang="en-US" sz="2000" dirty="0">
                <a:latin typeface="Arial" panose="020B0604020202020204" pitchFamily="34" charset="0"/>
                <a:ea typeface="Tahoma" panose="020B0604030504040204" pitchFamily="34" charset="0"/>
                <a:cs typeface="Arial" panose="020B0604020202020204" pitchFamily="34" charset="0"/>
              </a:rPr>
              <a:t>Identify the critical role of women in the universalization of the CTBT.</a:t>
            </a:r>
          </a:p>
          <a:p>
            <a:pPr algn="just">
              <a:lnSpc>
                <a:spcPct val="107000"/>
              </a:lnSpc>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4317" y="1253786"/>
            <a:ext cx="10164588" cy="1385700"/>
          </a:xfrm>
          <a:prstGeom prst="rect">
            <a:avLst/>
          </a:prstGeom>
        </p:spPr>
        <p:txBody>
          <a:bodyPr wrap="square">
            <a:spAutoFit/>
          </a:bodyPr>
          <a:lstStyle/>
          <a:p>
            <a:pPr algn="just">
              <a:lnSpc>
                <a:spcPct val="107000"/>
              </a:lnSpc>
              <a:spcAft>
                <a:spcPts val="800"/>
              </a:spcAft>
            </a:pPr>
            <a:r>
              <a:rPr lang="en-US" sz="2000" dirty="0">
                <a:solidFill>
                  <a:srgbClr val="FF0000"/>
                </a:solidFill>
                <a:latin typeface="Arial" panose="020B0604020202020204" pitchFamily="34" charset="0"/>
                <a:ea typeface="Tahoma" panose="020B0604030504040204" pitchFamily="34" charset="0"/>
                <a:cs typeface="Arial" panose="020B0604020202020204" pitchFamily="34" charset="0"/>
              </a:rPr>
              <a:t>Primary data for this study was collected using a randomized structured questionnaire and focused group discussion. The sample size used was 100 cutting across, men women and youths. Secondary data was obtained by reviewing different literatures. The questionnaire addressed the following lifetime attributable risk issues faced by women :</a:t>
            </a:r>
            <a:endParaRPr lang="en-US" sz="2000" dirty="0">
              <a:latin typeface="Arial" panose="020B0604020202020204" pitchFamily="34" charset="0"/>
              <a:ea typeface="Tahoma" panose="020B0604030504040204" pitchFamily="34" charset="0"/>
              <a:cs typeface="Arial" panose="020B0604020202020204" pitchFamily="34" charset="0"/>
            </a:endParaRPr>
          </a:p>
        </p:txBody>
      </p:sp>
      <p:sp>
        <p:nvSpPr>
          <p:cNvPr id="12" name="Rectangle 11"/>
          <p:cNvSpPr/>
          <p:nvPr/>
        </p:nvSpPr>
        <p:spPr>
          <a:xfrm>
            <a:off x="414317" y="2741892"/>
            <a:ext cx="9939505"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sexual harassment </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Physical and other gender-based violence</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Evacuation and displacement </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Biological impacts such as pregnancy </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Difficulty in evacuating them because of children and others</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More exposed to trauma and psychological issues</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Social stigma and discrimination</a:t>
            </a:r>
          </a:p>
          <a:p>
            <a:pPr marL="285750" indent="-285750">
              <a:buFont typeface="Arial" panose="020B0604020202020204" pitchFamily="34" charset="0"/>
              <a:buChar char="•"/>
            </a:pPr>
            <a:r>
              <a:rPr lang="en-US" sz="2000" dirty="0">
                <a:solidFill>
                  <a:schemeClr val="accent5">
                    <a:lumMod val="75000"/>
                  </a:schemeClr>
                </a:solidFill>
                <a:latin typeface="Arial" panose="020B0604020202020204" pitchFamily="34" charset="0"/>
                <a:cs typeface="Arial" panose="020B0604020202020204" pitchFamily="34" charset="0"/>
              </a:rPr>
              <a:t>Environmental impact e.g. effect on climate change which can lead to shortage of food production</a:t>
            </a: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latin typeface="Arial" panose="020B0604020202020204" pitchFamily="34" charset="0"/>
                <a:cs typeface="Arial" panose="020B0604020202020204" pitchFamily="34" charset="0"/>
              </a:rPr>
              <a:t>RESULTS AND DISCUSSIONS</a:t>
            </a:r>
            <a:endParaRPr lang="x-none" sz="20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9"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38449" y="1222293"/>
            <a:ext cx="6626585" cy="1471750"/>
          </a:xfrm>
          <a:prstGeom prst="rect">
            <a:avLst/>
          </a:prstGeom>
        </p:spPr>
        <p:txBody>
          <a:bodyPr wrap="square">
            <a:spAutoFit/>
          </a:bodyPr>
          <a:lstStyle/>
          <a:p>
            <a:pPr algn="just">
              <a:lnSpc>
                <a:spcPct val="107000"/>
              </a:lnSpc>
              <a:spcAft>
                <a:spcPts val="800"/>
              </a:spcAft>
            </a:pPr>
            <a:r>
              <a:rPr lang="en-US" sz="1700" dirty="0">
                <a:solidFill>
                  <a:srgbClr val="FF0000"/>
                </a:solidFill>
                <a:latin typeface="Arial" panose="020B0604020202020204" pitchFamily="34" charset="0"/>
                <a:ea typeface="Tahoma" panose="020B0604030504040204" pitchFamily="34" charset="0"/>
                <a:cs typeface="Arial" panose="020B0604020202020204" pitchFamily="34" charset="0"/>
              </a:rPr>
              <a:t>In addressing gender related issues there is a synergy between the </a:t>
            </a:r>
            <a:r>
              <a:rPr lang="en-US" sz="1700" dirty="0">
                <a:solidFill>
                  <a:srgbClr val="FF0000"/>
                </a:solidFill>
                <a:latin typeface="Arial" panose="020B0604020202020204" pitchFamily="34" charset="0"/>
                <a:cs typeface="Arial" panose="020B0604020202020204" pitchFamily="34" charset="0"/>
              </a:rPr>
              <a:t>Sustainable Development Goals (SDGs)particularly </a:t>
            </a:r>
            <a:r>
              <a:rPr lang="en-US" sz="1700" dirty="0">
                <a:solidFill>
                  <a:srgbClr val="00B050"/>
                </a:solidFill>
                <a:latin typeface="Arial" panose="020B0604020202020204" pitchFamily="34" charset="0"/>
                <a:cs typeface="Arial" panose="020B0604020202020204" pitchFamily="34" charset="0"/>
              </a:rPr>
              <a:t>SDG 5 on Gender Equality and CTBT</a:t>
            </a:r>
            <a:r>
              <a:rPr lang="en-US" sz="1700" dirty="0">
                <a:solidFill>
                  <a:srgbClr val="FF0000"/>
                </a:solidFill>
                <a:latin typeface="Arial" panose="020B0604020202020204" pitchFamily="34" charset="0"/>
                <a:cs typeface="Arial" panose="020B0604020202020204" pitchFamily="34" charset="0"/>
              </a:rPr>
              <a:t>(Fig 2) .</a:t>
            </a:r>
            <a:r>
              <a:rPr lang="en-US" sz="1700" dirty="0">
                <a:solidFill>
                  <a:srgbClr val="FF0000"/>
                </a:solidFill>
                <a:latin typeface="Arial" panose="020B0604020202020204" pitchFamily="34" charset="0"/>
                <a:ea typeface="Tahoma" panose="020B0604030504040204" pitchFamily="34" charset="0"/>
                <a:cs typeface="Arial" panose="020B0604020202020204" pitchFamily="34" charset="0"/>
              </a:rPr>
              <a:t> The result of the study indicated that lifetime attributable risk are higher in females than males (Fig 3). </a:t>
            </a:r>
          </a:p>
        </p:txBody>
      </p:sp>
      <p:grpSp>
        <p:nvGrpSpPr>
          <p:cNvPr id="11" name="Group 10">
            <a:extLst>
              <a:ext uri="{FF2B5EF4-FFF2-40B4-BE49-F238E27FC236}">
                <a16:creationId xmlns:a16="http://schemas.microsoft.com/office/drawing/2014/main" id="{7E7E9E7F-9589-3D20-DA72-7402C1872DF0}"/>
              </a:ext>
            </a:extLst>
          </p:cNvPr>
          <p:cNvGrpSpPr/>
          <p:nvPr/>
        </p:nvGrpSpPr>
        <p:grpSpPr>
          <a:xfrm>
            <a:off x="295977" y="2654725"/>
            <a:ext cx="2543621" cy="2293441"/>
            <a:chOff x="0" y="2968385"/>
            <a:chExt cx="2543621" cy="2293441"/>
          </a:xfrm>
        </p:grpSpPr>
        <p:pic>
          <p:nvPicPr>
            <p:cNvPr id="12" name="Picture 8" descr="SDG wheel"/>
            <p:cNvPicPr>
              <a:picLocks noChangeAspect="1" noChangeArrowheads="1"/>
            </p:cNvPicPr>
            <p:nvPr/>
          </p:nvPicPr>
          <p:blipFill rotWithShape="1">
            <a:blip r:embed="rId3">
              <a:extLst>
                <a:ext uri="{28A0092B-C50C-407E-A947-70E740481C1C}">
                  <a14:useLocalDpi xmlns:a14="http://schemas.microsoft.com/office/drawing/2010/main" val="0"/>
                </a:ext>
              </a:extLst>
            </a:blip>
            <a:srcRect l="18836" t="2845" r="17353" b="3512"/>
            <a:stretch/>
          </p:blipFill>
          <p:spPr bwMode="auto">
            <a:xfrm>
              <a:off x="0" y="2968385"/>
              <a:ext cx="2419643" cy="22934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85B3B27-5D88-EC12-8B90-E3DF6CD8B79E}"/>
                </a:ext>
              </a:extLst>
            </p:cNvPr>
            <p:cNvSpPr txBox="1"/>
            <p:nvPr/>
          </p:nvSpPr>
          <p:spPr>
            <a:xfrm>
              <a:off x="1760871" y="4089063"/>
              <a:ext cx="782750" cy="276999"/>
            </a:xfrm>
            <a:prstGeom prst="rect">
              <a:avLst/>
            </a:prstGeom>
            <a:noFill/>
          </p:spPr>
          <p:txBody>
            <a:bodyPr wrap="square" rtlCol="0">
              <a:spAutoFit/>
            </a:bodyPr>
            <a:lstStyle/>
            <a:p>
              <a:r>
                <a:rPr lang="en-GB" sz="1200" dirty="0"/>
                <a:t>SDG 5</a:t>
              </a:r>
              <a:endParaRPr lang="en-NG" sz="1200" dirty="0"/>
            </a:p>
          </p:txBody>
        </p:sp>
      </p:grpSp>
      <p:sp>
        <p:nvSpPr>
          <p:cNvPr id="14" name="TextBox 13">
            <a:extLst>
              <a:ext uri="{FF2B5EF4-FFF2-40B4-BE49-F238E27FC236}">
                <a16:creationId xmlns:a16="http://schemas.microsoft.com/office/drawing/2014/main" id="{0378E059-3561-4820-E1C0-ED6ED32C9446}"/>
              </a:ext>
            </a:extLst>
          </p:cNvPr>
          <p:cNvSpPr txBox="1"/>
          <p:nvPr/>
        </p:nvSpPr>
        <p:spPr>
          <a:xfrm>
            <a:off x="2715620" y="2521655"/>
            <a:ext cx="4416378" cy="3076676"/>
          </a:xfrm>
          <a:prstGeom prst="rect">
            <a:avLst/>
          </a:prstGeom>
          <a:noFill/>
        </p:spPr>
        <p:txBody>
          <a:bodyPr wrap="square">
            <a:spAutoFit/>
          </a:bodyPr>
          <a:lstStyle/>
          <a:p>
            <a:pPr algn="just">
              <a:lnSpc>
                <a:spcPct val="107000"/>
              </a:lnSpc>
              <a:spcAft>
                <a:spcPts val="800"/>
              </a:spcAft>
            </a:pPr>
            <a:r>
              <a:rPr lang="en-US" sz="1700" dirty="0">
                <a:effectLst/>
                <a:latin typeface="Arial" panose="020B0604020202020204" pitchFamily="34" charset="0"/>
                <a:ea typeface="Tahoma" panose="020B0604030504040204" pitchFamily="34" charset="0"/>
                <a:cs typeface="Arial" panose="020B0604020202020204" pitchFamily="34" charset="0"/>
              </a:rPr>
              <a:t>Through its numerous </a:t>
            </a:r>
            <a:r>
              <a:rPr lang="en-US" sz="1700" dirty="0" err="1">
                <a:effectLst/>
                <a:latin typeface="Arial" panose="020B0604020202020204" pitchFamily="34" charset="0"/>
                <a:ea typeface="Tahoma" panose="020B0604030504040204" pitchFamily="34" charset="0"/>
                <a:cs typeface="Arial" panose="020B0604020202020204" pitchFamily="34" charset="0"/>
              </a:rPr>
              <a:t>programmes</a:t>
            </a:r>
            <a:r>
              <a:rPr lang="en-US" sz="1700" dirty="0">
                <a:effectLst/>
                <a:latin typeface="Arial" panose="020B0604020202020204" pitchFamily="34" charset="0"/>
                <a:ea typeface="Tahoma" panose="020B0604030504040204" pitchFamily="34" charset="0"/>
                <a:cs typeface="Arial" panose="020B0604020202020204" pitchFamily="34" charset="0"/>
              </a:rPr>
              <a:t> and activities, the CTBTO has ensured that females</a:t>
            </a:r>
            <a:r>
              <a:rPr lang="en-US" sz="1700" dirty="0">
                <a:latin typeface="Arial" panose="020B0604020202020204" pitchFamily="34" charset="0"/>
                <a:ea typeface="Tahoma" panose="020B0604030504040204" pitchFamily="34" charset="0"/>
                <a:cs typeface="Arial" panose="020B0604020202020204" pitchFamily="34" charset="0"/>
              </a:rPr>
              <a:t> are not left behind in the its work towards the universalization of the CTBT (Fig 4). This includes: </a:t>
            </a:r>
          </a:p>
          <a:p>
            <a:pPr marL="285750" indent="-285750" algn="just">
              <a:lnSpc>
                <a:spcPct val="107000"/>
              </a:lnSpc>
              <a:spcAft>
                <a:spcPts val="800"/>
              </a:spcAft>
              <a:buFont typeface="Arial" panose="020B0604020202020204" pitchFamily="34" charset="0"/>
              <a:buChar char="•"/>
            </a:pPr>
            <a:r>
              <a:rPr lang="en-US" sz="1700" dirty="0">
                <a:solidFill>
                  <a:srgbClr val="0070C0"/>
                </a:solidFill>
                <a:latin typeface="Arial" panose="020B0604020202020204" pitchFamily="34" charset="0"/>
                <a:ea typeface="Tahoma" panose="020B0604030504040204" pitchFamily="34" charset="0"/>
                <a:cs typeface="Arial" panose="020B0604020202020204" pitchFamily="34" charset="0"/>
              </a:rPr>
              <a:t>Supporting women to participate in events like the </a:t>
            </a:r>
            <a:r>
              <a:rPr lang="en-US" sz="1700" dirty="0">
                <a:solidFill>
                  <a:srgbClr val="FF0000"/>
                </a:solidFill>
                <a:latin typeface="Arial" panose="020B0604020202020204" pitchFamily="34" charset="0"/>
                <a:ea typeface="Tahoma" panose="020B0604030504040204" pitchFamily="34" charset="0"/>
                <a:cs typeface="Arial" panose="020B0604020202020204" pitchFamily="34" charset="0"/>
              </a:rPr>
              <a:t>Science and Technology conferences, Vienna Daughters’ day, International Women’s Day, </a:t>
            </a:r>
          </a:p>
          <a:p>
            <a:pPr algn="just">
              <a:lnSpc>
                <a:spcPct val="107000"/>
              </a:lnSpc>
              <a:spcAft>
                <a:spcPts val="800"/>
              </a:spcAft>
            </a:pPr>
            <a:endParaRPr lang="en-US" sz="1700" dirty="0">
              <a:latin typeface="Arial" panose="020B0604020202020204" pitchFamily="34" charset="0"/>
              <a:ea typeface="Tahoma" panose="020B060403050404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6CF0144-6E16-A339-E1DA-305BE95DCEF5}"/>
              </a:ext>
            </a:extLst>
          </p:cNvPr>
          <p:cNvPicPr>
            <a:picLocks noChangeAspect="1"/>
          </p:cNvPicPr>
          <p:nvPr/>
        </p:nvPicPr>
        <p:blipFill>
          <a:blip r:embed="rId4"/>
          <a:stretch>
            <a:fillRect/>
          </a:stretch>
        </p:blipFill>
        <p:spPr>
          <a:xfrm>
            <a:off x="6891148" y="1222293"/>
            <a:ext cx="3800335" cy="3143448"/>
          </a:xfrm>
          <a:prstGeom prst="rect">
            <a:avLst/>
          </a:prstGeom>
        </p:spPr>
      </p:pic>
      <p:pic>
        <p:nvPicPr>
          <p:cNvPr id="16" name="Picture 15">
            <a:extLst>
              <a:ext uri="{FF2B5EF4-FFF2-40B4-BE49-F238E27FC236}">
                <a16:creationId xmlns:a16="http://schemas.microsoft.com/office/drawing/2014/main" id="{27A35BDC-6EA5-7813-6F96-2AFE3FCA36E2}"/>
              </a:ext>
            </a:extLst>
          </p:cNvPr>
          <p:cNvPicPr/>
          <p:nvPr/>
        </p:nvPicPr>
        <p:blipFill rotWithShape="1">
          <a:blip r:embed="rId5"/>
          <a:srcRect l="11699" t="10833" r="4007" b="31746"/>
          <a:stretch/>
        </p:blipFill>
        <p:spPr bwMode="auto">
          <a:xfrm>
            <a:off x="7327616" y="4431256"/>
            <a:ext cx="2468070" cy="1714500"/>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922922F3-D873-6972-DB38-2914A1C371A6}"/>
              </a:ext>
            </a:extLst>
          </p:cNvPr>
          <p:cNvSpPr txBox="1"/>
          <p:nvPr/>
        </p:nvSpPr>
        <p:spPr>
          <a:xfrm>
            <a:off x="7211161" y="6145756"/>
            <a:ext cx="2694839" cy="323165"/>
          </a:xfrm>
          <a:prstGeom prst="rect">
            <a:avLst/>
          </a:prstGeom>
          <a:noFill/>
        </p:spPr>
        <p:txBody>
          <a:bodyPr wrap="square" rtlCol="0">
            <a:spAutoFit/>
          </a:bodyPr>
          <a:lstStyle/>
          <a:p>
            <a:r>
              <a:rPr lang="en-GB" sz="1500" dirty="0"/>
              <a:t>Fig 4: CTBTO Supporting Women </a:t>
            </a:r>
            <a:endParaRPr lang="en-NG" sz="1500" dirty="0"/>
          </a:p>
        </p:txBody>
      </p:sp>
      <p:sp>
        <p:nvSpPr>
          <p:cNvPr id="18" name="TextBox 17">
            <a:extLst>
              <a:ext uri="{FF2B5EF4-FFF2-40B4-BE49-F238E27FC236}">
                <a16:creationId xmlns:a16="http://schemas.microsoft.com/office/drawing/2014/main" id="{C31F160C-9C54-E3AD-ACCB-77960D9428F5}"/>
              </a:ext>
            </a:extLst>
          </p:cNvPr>
          <p:cNvSpPr txBox="1"/>
          <p:nvPr/>
        </p:nvSpPr>
        <p:spPr>
          <a:xfrm flipH="1">
            <a:off x="8003064" y="1188248"/>
            <a:ext cx="2767814" cy="338554"/>
          </a:xfrm>
          <a:prstGeom prst="rect">
            <a:avLst/>
          </a:prstGeom>
          <a:noFill/>
        </p:spPr>
        <p:txBody>
          <a:bodyPr wrap="square" rtlCol="0">
            <a:spAutoFit/>
          </a:bodyPr>
          <a:lstStyle/>
          <a:p>
            <a:r>
              <a:rPr lang="en-GB" sz="1600" dirty="0"/>
              <a:t>Fig 3: life attributable risks </a:t>
            </a:r>
            <a:endParaRPr lang="en-NG" sz="1600" dirty="0"/>
          </a:p>
        </p:txBody>
      </p:sp>
      <p:sp>
        <p:nvSpPr>
          <p:cNvPr id="19" name="TextBox 18">
            <a:extLst>
              <a:ext uri="{FF2B5EF4-FFF2-40B4-BE49-F238E27FC236}">
                <a16:creationId xmlns:a16="http://schemas.microsoft.com/office/drawing/2014/main" id="{C77D46C1-5083-8983-716D-185EF2B22718}"/>
              </a:ext>
            </a:extLst>
          </p:cNvPr>
          <p:cNvSpPr txBox="1"/>
          <p:nvPr/>
        </p:nvSpPr>
        <p:spPr>
          <a:xfrm>
            <a:off x="-2873" y="5218889"/>
            <a:ext cx="7272960" cy="1471750"/>
          </a:xfrm>
          <a:prstGeom prst="rect">
            <a:avLst/>
          </a:prstGeom>
          <a:noFill/>
        </p:spPr>
        <p:txBody>
          <a:bodyPr wrap="square">
            <a:spAutoFit/>
          </a:bodyPr>
          <a:lstStyle/>
          <a:p>
            <a:pPr marL="285750" indent="-285750" algn="just">
              <a:lnSpc>
                <a:spcPct val="107000"/>
              </a:lnSpc>
              <a:buFont typeface="Arial" panose="020B0604020202020204" pitchFamily="34" charset="0"/>
              <a:buChar char="•"/>
            </a:pPr>
            <a:r>
              <a:rPr lang="en-US" sz="1700" dirty="0">
                <a:solidFill>
                  <a:srgbClr val="0070C0"/>
                </a:solidFill>
                <a:latin typeface="Arial" panose="020B0604020202020204" pitchFamily="34" charset="0"/>
                <a:ea typeface="Tahoma" panose="020B0604030504040204" pitchFamily="34" charset="0"/>
                <a:cs typeface="Arial" panose="020B0604020202020204" pitchFamily="34" charset="0"/>
              </a:rPr>
              <a:t>The </a:t>
            </a:r>
            <a:r>
              <a:rPr lang="en-US" sz="1700" dirty="0">
                <a:solidFill>
                  <a:srgbClr val="FF0000"/>
                </a:solidFill>
                <a:latin typeface="Arial" panose="020B0604020202020204" pitchFamily="34" charset="0"/>
                <a:ea typeface="Tahoma" panose="020B0604030504040204" pitchFamily="34" charset="0"/>
                <a:cs typeface="Arial" panose="020B0604020202020204" pitchFamily="34" charset="0"/>
              </a:rPr>
              <a:t>Impactful Career Fair for Women in Senior Roles</a:t>
            </a:r>
          </a:p>
          <a:p>
            <a:pPr marL="285750" indent="-285750" algn="just">
              <a:lnSpc>
                <a:spcPct val="107000"/>
              </a:lnSpc>
              <a:buFont typeface="Arial" panose="020B0604020202020204" pitchFamily="34" charset="0"/>
              <a:buChar char="•"/>
            </a:pPr>
            <a:r>
              <a:rPr lang="en-US" sz="1700" dirty="0">
                <a:solidFill>
                  <a:srgbClr val="0070C0"/>
                </a:solidFill>
                <a:latin typeface="Arial" panose="020B0604020202020204" pitchFamily="34" charset="0"/>
                <a:ea typeface="Tahoma" panose="020B0604030504040204" pitchFamily="34" charset="0"/>
                <a:cs typeface="Arial" panose="020B0604020202020204" pitchFamily="34" charset="0"/>
              </a:rPr>
              <a:t>Giving equal opportunity for the </a:t>
            </a:r>
            <a:r>
              <a:rPr lang="en-US" sz="1700" dirty="0">
                <a:solidFill>
                  <a:srgbClr val="FF0000"/>
                </a:solidFill>
                <a:latin typeface="Arial" panose="020B0604020202020204" pitchFamily="34" charset="0"/>
                <a:ea typeface="Tahoma" panose="020B0604030504040204" pitchFamily="34" charset="0"/>
                <a:cs typeface="Arial" panose="020B0604020202020204" pitchFamily="34" charset="0"/>
              </a:rPr>
              <a:t>employment of more women in the CTBTO</a:t>
            </a:r>
          </a:p>
          <a:p>
            <a:pPr marL="285750" indent="-285750" algn="just">
              <a:lnSpc>
                <a:spcPct val="107000"/>
              </a:lnSpc>
              <a:buFont typeface="Arial" panose="020B0604020202020204" pitchFamily="34" charset="0"/>
              <a:buChar char="•"/>
            </a:pPr>
            <a:r>
              <a:rPr lang="en-US" sz="1700" dirty="0">
                <a:solidFill>
                  <a:srgbClr val="0070C0"/>
                </a:solidFill>
                <a:latin typeface="Arial" panose="020B0604020202020204" pitchFamily="34" charset="0"/>
                <a:ea typeface="Tahoma" panose="020B0604030504040204" pitchFamily="34" charset="0"/>
                <a:cs typeface="Arial" panose="020B0604020202020204" pitchFamily="34" charset="0"/>
              </a:rPr>
              <a:t>Supporting women in </a:t>
            </a:r>
            <a:r>
              <a:rPr lang="en-US" sz="1700" dirty="0">
                <a:solidFill>
                  <a:srgbClr val="FF0000"/>
                </a:solidFill>
                <a:latin typeface="Arial" panose="020B0604020202020204" pitchFamily="34" charset="0"/>
                <a:cs typeface="Arial" panose="020B0604020202020204" pitchFamily="34" charset="0"/>
              </a:rPr>
              <a:t>science, technology, engineering, and mathematics (STEM)</a:t>
            </a:r>
            <a:r>
              <a:rPr lang="en-US" sz="1700" dirty="0">
                <a:solidFill>
                  <a:srgbClr val="FF0000"/>
                </a:solidFill>
                <a:latin typeface="Arial" panose="020B0604020202020204" pitchFamily="34" charset="0"/>
                <a:ea typeface="Tahoma" panose="020B0604030504040204" pitchFamily="34" charset="0"/>
                <a:cs typeface="Arial" panose="020B0604020202020204" pitchFamily="34" charset="0"/>
              </a:rPr>
              <a:t> – CTBTO Mentoring </a:t>
            </a:r>
            <a:r>
              <a:rPr lang="en-US" sz="1700" dirty="0" err="1">
                <a:solidFill>
                  <a:srgbClr val="FF0000"/>
                </a:solidFill>
                <a:latin typeface="Arial" panose="020B0604020202020204" pitchFamily="34" charset="0"/>
                <a:ea typeface="Tahoma" panose="020B0604030504040204" pitchFamily="34" charset="0"/>
                <a:cs typeface="Arial" panose="020B0604020202020204" pitchFamily="34" charset="0"/>
              </a:rPr>
              <a:t>Programme</a:t>
            </a:r>
            <a:endParaRPr lang="en-US" sz="17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805BE7C-1C60-F041-551E-61AC02412FA8}"/>
              </a:ext>
            </a:extLst>
          </p:cNvPr>
          <p:cNvSpPr txBox="1"/>
          <p:nvPr/>
        </p:nvSpPr>
        <p:spPr>
          <a:xfrm>
            <a:off x="701029" y="4842050"/>
            <a:ext cx="1491980" cy="338554"/>
          </a:xfrm>
          <a:prstGeom prst="rect">
            <a:avLst/>
          </a:prstGeom>
          <a:noFill/>
        </p:spPr>
        <p:txBody>
          <a:bodyPr wrap="square" rtlCol="0">
            <a:spAutoFit/>
          </a:bodyPr>
          <a:lstStyle/>
          <a:p>
            <a:r>
              <a:rPr lang="en-GB" sz="1600" dirty="0"/>
              <a:t>Fig 2: SDGs </a:t>
            </a:r>
            <a:endParaRPr lang="en-NG" sz="1600" dirty="0"/>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AND DISCUSSIONS CONT’D</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158929"/>
            <a:ext cx="6096000" cy="4093428"/>
          </a:xfrm>
          <a:prstGeom prst="rect">
            <a:avLst/>
          </a:prstGeom>
        </p:spPr>
        <p:txBody>
          <a:bodyPr>
            <a:spAutoFit/>
          </a:bodyPr>
          <a:lstStyle/>
          <a:p>
            <a:pPr algn="just"/>
            <a:r>
              <a:rPr lang="en-GB" altLang="en-US" sz="2000" dirty="0">
                <a:latin typeface="Arial" panose="020B0604020202020204" pitchFamily="34" charset="0"/>
                <a:cs typeface="Arial" panose="020B0604020202020204" pitchFamily="34" charset="0"/>
              </a:rPr>
              <a:t>A lot can be done to ensure a gender inclusiveness in the programmes and activities of the CTBTO aimed at bolstering the entry into force of the CTBT and promoting its universalization (Fig 5). This can be through:</a:t>
            </a:r>
          </a:p>
          <a:p>
            <a:pPr marL="342900" indent="-342900" algn="just">
              <a:buFont typeface="Arial" panose="020B0604020202020204" pitchFamily="34" charset="0"/>
              <a:buChar char="•"/>
            </a:pPr>
            <a:r>
              <a:rPr lang="en-US" sz="2000" dirty="0">
                <a:solidFill>
                  <a:srgbClr val="00B050"/>
                </a:solidFill>
                <a:latin typeface="Arial" panose="020B0604020202020204" pitchFamily="34" charset="0"/>
                <a:ea typeface="Tahoma" panose="020B0604030504040204" pitchFamily="34" charset="0"/>
                <a:cs typeface="Arial" panose="020B0604020202020204" pitchFamily="34" charset="0"/>
              </a:rPr>
              <a:t>Provision of scholarships for women to pursue studies in the different areas of STEM</a:t>
            </a:r>
          </a:p>
          <a:p>
            <a:pPr marL="342900" indent="-342900" algn="just">
              <a:buFont typeface="Arial" panose="020B0604020202020204" pitchFamily="34" charset="0"/>
              <a:buChar char="•"/>
            </a:pPr>
            <a:r>
              <a:rPr lang="en-US" sz="2000" dirty="0">
                <a:solidFill>
                  <a:srgbClr val="00B050"/>
                </a:solidFill>
                <a:latin typeface="Arial" panose="020B0604020202020204" pitchFamily="34" charset="0"/>
                <a:ea typeface="Tahoma" panose="020B0604030504040204" pitchFamily="34" charset="0"/>
                <a:cs typeface="Arial" panose="020B0604020202020204" pitchFamily="34" charset="0"/>
              </a:rPr>
              <a:t>Organizing regional CTBT meetings and workshops focused on women, girls and youth</a:t>
            </a:r>
          </a:p>
          <a:p>
            <a:pPr marL="342900" indent="-342900" algn="just">
              <a:buFont typeface="Arial" panose="020B0604020202020204" pitchFamily="34" charset="0"/>
              <a:buChar char="•"/>
            </a:pPr>
            <a:r>
              <a:rPr lang="en-US" sz="2000" dirty="0">
                <a:solidFill>
                  <a:srgbClr val="00B050"/>
                </a:solidFill>
                <a:latin typeface="Arial" panose="020B0604020202020204" pitchFamily="34" charset="0"/>
                <a:ea typeface="Tahoma" panose="020B0604030504040204" pitchFamily="34" charset="0"/>
                <a:cs typeface="Arial" panose="020B0604020202020204" pitchFamily="34" charset="0"/>
              </a:rPr>
              <a:t>Prioritizing the participation of women in the Pilot Project for the participation of experts in the CTBT meetings</a:t>
            </a:r>
          </a:p>
          <a:p>
            <a:pPr marL="342900" indent="-342900" algn="just">
              <a:buFont typeface="Arial" panose="020B0604020202020204" pitchFamily="34" charset="0"/>
              <a:buChar char="•"/>
            </a:pPr>
            <a:r>
              <a:rPr lang="en-US" sz="2000" dirty="0">
                <a:solidFill>
                  <a:srgbClr val="00B050"/>
                </a:solidFill>
                <a:latin typeface="Arial" panose="020B0604020202020204" pitchFamily="34" charset="0"/>
                <a:ea typeface="Tahoma" panose="020B0604030504040204" pitchFamily="34" charset="0"/>
                <a:cs typeface="Arial" panose="020B0604020202020204" pitchFamily="34" charset="0"/>
              </a:rPr>
              <a:t> Organizing career fairs</a:t>
            </a:r>
            <a:endParaRPr lang="en-US" sz="2000" dirty="0"/>
          </a:p>
        </p:txBody>
      </p:sp>
      <p:pic>
        <p:nvPicPr>
          <p:cNvPr id="12" name="Picture 2" descr="Gender Inclusive Language Guide | HR Consultants | B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763" y="1334659"/>
            <a:ext cx="4092530" cy="31598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A5409B9-A301-2F09-385E-E1DB9C90CA17}"/>
              </a:ext>
            </a:extLst>
          </p:cNvPr>
          <p:cNvSpPr txBox="1"/>
          <p:nvPr/>
        </p:nvSpPr>
        <p:spPr>
          <a:xfrm>
            <a:off x="0" y="5185182"/>
            <a:ext cx="9795686" cy="1323439"/>
          </a:xfrm>
          <a:prstGeom prst="rect">
            <a:avLst/>
          </a:prstGeom>
          <a:noFill/>
        </p:spPr>
        <p:txBody>
          <a:bodyPr wrap="square">
            <a:spAutoFit/>
          </a:bodyPr>
          <a:lstStyle/>
          <a:p>
            <a:pPr marL="342900" indent="-342900" algn="just">
              <a:buFont typeface="Arial" panose="020B0604020202020204" pitchFamily="34" charset="0"/>
              <a:buChar char="•"/>
            </a:pPr>
            <a:r>
              <a:rPr lang="en-US" altLang="en-US" sz="2000" dirty="0">
                <a:solidFill>
                  <a:srgbClr val="00B050"/>
                </a:solidFill>
                <a:latin typeface="Arial" panose="020B0604020202020204" pitchFamily="34" charset="0"/>
                <a:ea typeface="Tahoma" panose="020B0604030504040204" pitchFamily="34" charset="0"/>
                <a:cs typeface="Arial" panose="020B0604020202020204" pitchFamily="34" charset="0"/>
              </a:rPr>
              <a:t>E</a:t>
            </a:r>
            <a:r>
              <a:rPr lang="en-US" altLang="en-US" sz="2000" dirty="0">
                <a:solidFill>
                  <a:srgbClr val="00B050"/>
                </a:solidFill>
                <a:latin typeface="Arial" panose="020B0604020202020204" pitchFamily="34" charset="0"/>
                <a:cs typeface="Arial" panose="020B0604020202020204" pitchFamily="34" charset="0"/>
              </a:rPr>
              <a:t>ffective engagement of female Scientists and Researchers particularly Low and Middle Income Countries (LMICs)</a:t>
            </a:r>
          </a:p>
          <a:p>
            <a:pPr marL="342900" indent="-342900" algn="just">
              <a:buFont typeface="Arial" panose="020B0604020202020204" pitchFamily="34" charset="0"/>
              <a:buChar char="•"/>
            </a:pPr>
            <a:r>
              <a:rPr lang="en-US" altLang="en-US" sz="2000" dirty="0">
                <a:solidFill>
                  <a:srgbClr val="00B050"/>
                </a:solidFill>
                <a:latin typeface="Arial" panose="020B0604020202020204" pitchFamily="34" charset="0"/>
                <a:ea typeface="Tahoma" panose="020B0604030504040204" pitchFamily="34" charset="0"/>
                <a:cs typeface="Arial" panose="020B0604020202020204" pitchFamily="34" charset="0"/>
              </a:rPr>
              <a:t>Supporting active participation of women as panelists at CTBT</a:t>
            </a:r>
          </a:p>
          <a:p>
            <a:pPr marL="342900" indent="-342900" algn="just">
              <a:buFont typeface="Arial" panose="020B0604020202020204" pitchFamily="34" charset="0"/>
              <a:buChar char="•"/>
            </a:pPr>
            <a:r>
              <a:rPr lang="en-US" sz="2000" dirty="0">
                <a:solidFill>
                  <a:srgbClr val="00B050"/>
                </a:solidFill>
                <a:latin typeface="Arial" panose="020B0604020202020204" pitchFamily="34" charset="0"/>
                <a:cs typeface="Arial" panose="020B0604020202020204" pitchFamily="34" charset="0"/>
              </a:rPr>
              <a:t>Donation of STEM materials to countries with less women inclusiveness</a:t>
            </a:r>
            <a:endParaRPr lang="en-US" altLang="en-US" sz="2000" dirty="0">
              <a:solidFill>
                <a:srgbClr val="00B050"/>
              </a:solidFill>
              <a:latin typeface="Arial" panose="020B0604020202020204" pitchFamily="34" charset="0"/>
              <a:ea typeface="Tahoma" panose="020B060403050404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8F56B0C-B741-9E86-5CE3-C587864D506A}"/>
              </a:ext>
            </a:extLst>
          </p:cNvPr>
          <p:cNvSpPr txBox="1"/>
          <p:nvPr/>
        </p:nvSpPr>
        <p:spPr>
          <a:xfrm>
            <a:off x="6934199" y="4584700"/>
            <a:ext cx="3362093" cy="369332"/>
          </a:xfrm>
          <a:prstGeom prst="rect">
            <a:avLst/>
          </a:prstGeom>
          <a:noFill/>
        </p:spPr>
        <p:txBody>
          <a:bodyPr wrap="square" rtlCol="0">
            <a:spAutoFit/>
          </a:bodyPr>
          <a:lstStyle/>
          <a:p>
            <a:r>
              <a:rPr lang="en-GB" dirty="0"/>
              <a:t>Fig 5: Universalization of CTBT </a:t>
            </a:r>
            <a:endParaRPr lang="en-NG" dirty="0"/>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1" dirty="0">
                <a:solidFill>
                  <a:schemeClr val="bg1"/>
                </a:solidFill>
                <a:latin typeface="Arial" panose="020B0604020202020204" pitchFamily="34" charset="0"/>
                <a:cs typeface="Arial" panose="020B0604020202020204" pitchFamily="34" charset="0"/>
              </a:rPr>
              <a:t>CONCLUSION</a:t>
            </a:r>
            <a:endParaRPr lang="x-none" sz="48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81550" y="1556922"/>
            <a:ext cx="10379641" cy="3094180"/>
          </a:xfrm>
          <a:prstGeom prst="rect">
            <a:avLst/>
          </a:prstGeom>
        </p:spPr>
        <p:txBody>
          <a:bodyPr wrap="square">
            <a:spAutoFit/>
          </a:bodyPr>
          <a:lstStyle/>
          <a:p>
            <a:pPr algn="just">
              <a:lnSpc>
                <a:spcPct val="107000"/>
              </a:lnSpc>
              <a:spcAft>
                <a:spcPts val="800"/>
              </a:spcAft>
            </a:pPr>
            <a:r>
              <a:rPr lang="en-US" sz="2000" dirty="0">
                <a:solidFill>
                  <a:srgbClr val="FF0000"/>
                </a:solidFill>
                <a:latin typeface="Arial" panose="020B0604020202020204" pitchFamily="34" charset="0"/>
                <a:ea typeface="Tahoma" panose="020B0604030504040204" pitchFamily="34" charset="0"/>
                <a:cs typeface="Arial" panose="020B0604020202020204" pitchFamily="34" charset="0"/>
              </a:rPr>
              <a:t>The strategy to include women in the CTBT activities, </a:t>
            </a:r>
            <a:r>
              <a:rPr lang="en-US" sz="2000" dirty="0" err="1">
                <a:solidFill>
                  <a:srgbClr val="FF0000"/>
                </a:solidFill>
                <a:latin typeface="Arial" panose="020B0604020202020204" pitchFamily="34" charset="0"/>
                <a:ea typeface="Tahoma" panose="020B0604030504040204" pitchFamily="34" charset="0"/>
                <a:cs typeface="Arial" panose="020B0604020202020204" pitchFamily="34" charset="0"/>
              </a:rPr>
              <a:t>programmes</a:t>
            </a:r>
            <a:r>
              <a:rPr lang="en-US" sz="2000" dirty="0">
                <a:solidFill>
                  <a:srgbClr val="FF0000"/>
                </a:solidFill>
                <a:latin typeface="Arial" panose="020B0604020202020204" pitchFamily="34" charset="0"/>
                <a:ea typeface="Tahoma" panose="020B0604030504040204" pitchFamily="34" charset="0"/>
                <a:cs typeface="Arial" panose="020B0604020202020204" pitchFamily="34" charset="0"/>
              </a:rPr>
              <a:t> and decisions will ensure that their concerns are adequately made an integral element in the formulation and implementation of national radiological and nuclear emergency policies, legislations and plans.</a:t>
            </a:r>
            <a:r>
              <a:rPr lang="en-US" sz="2000" dirty="0">
                <a:solidFill>
                  <a:srgbClr val="FF0000"/>
                </a:solidFill>
                <a:latin typeface="Arial" panose="020B0604020202020204" pitchFamily="34" charset="0"/>
                <a:cs typeface="Arial" panose="020B0604020202020204" pitchFamily="34" charset="0"/>
              </a:rPr>
              <a:t>  It will guarantee that women have the right to full and equal representation as confirmed by Core Human Rights Document, since women comprise of almost 50% of the world population, and constitute a slight majority in many countries. </a:t>
            </a:r>
          </a:p>
          <a:p>
            <a:pPr algn="just"/>
            <a:r>
              <a:rPr lang="en-GB" altLang="en-US" sz="2000" dirty="0">
                <a:latin typeface="Arial" panose="020B0604020202020204" pitchFamily="34" charset="0"/>
                <a:ea typeface="Tahoma" panose="020B0604030504040204" pitchFamily="34" charset="0"/>
                <a:cs typeface="Arial" panose="020B0604020202020204" pitchFamily="34" charset="0"/>
              </a:rPr>
              <a:t>For the universalization of the CTBT, a good strategy is to make women an integral part of the promotional activities of the CTBT thereby giving them a voice of their own to be fully part of the decision making processes of the CTBT activities and programmes.</a:t>
            </a:r>
          </a:p>
        </p:txBody>
      </p:sp>
    </p:spTree>
    <p:extLst>
      <p:ext uri="{BB962C8B-B14F-4D97-AF65-F5344CB8AC3E}">
        <p14:creationId xmlns:p14="http://schemas.microsoft.com/office/powerpoint/2010/main" val="44805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P5.4-034</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8" name="Picture 2" descr="Home | Environmental Design - ABU Z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39" y="-27297"/>
            <a:ext cx="1150961" cy="109182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0">
            <a:extLst>
              <a:ext uri="{FF2B5EF4-FFF2-40B4-BE49-F238E27FC236}">
                <a16:creationId xmlns:a16="http://schemas.microsoft.com/office/drawing/2014/main" id="{D430F67B-C5A9-32F5-F36C-B37465CE8FAB}"/>
              </a:ext>
            </a:extLst>
          </p:cNvPr>
          <p:cNvSpPr txBox="1">
            <a:spLocks/>
          </p:cNvSpPr>
          <p:nvPr/>
        </p:nvSpPr>
        <p:spPr>
          <a:xfrm>
            <a:off x="195619" y="1382362"/>
            <a:ext cx="10363200" cy="4037003"/>
          </a:xfrm>
          <a:prstGeom prst="rect">
            <a:avLst/>
          </a:prstGeom>
        </p:spPr>
        <p:txBody>
          <a:bodyPr wrap="square">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Gender Development and Nuclear Weapons, United Nations Institute for Disarmament Research (UNIDIR), October 2016</a:t>
            </a: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Gendered Impact: The Humanitarian Impact of Nuclear Weapon from a Gender Perspective, </a:t>
            </a:r>
            <a:r>
              <a:rPr lang="en-US" sz="2200" dirty="0">
                <a:latin typeface="Arial" panose="020B0604020202020204" pitchFamily="34" charset="0"/>
                <a:cs typeface="Arial" panose="020B0604020202020204" pitchFamily="34" charset="0"/>
                <a:hlinkClick r:id="rId3"/>
              </a:rPr>
              <a:t>www.files.ethz.ch/isn/186101/gendered-impacts-en-620.pdf</a:t>
            </a:r>
            <a:endParaRPr lang="en-US" sz="2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hlinkClick r:id="rId4"/>
              </a:rPr>
              <a:t>www.ctbto.org</a:t>
            </a:r>
            <a:r>
              <a:rPr lang="en-US" sz="2200" dirty="0">
                <a:latin typeface="Arial" panose="020B0604020202020204" pitchFamily="34" charset="0"/>
                <a:cs typeface="Arial" panose="020B0604020202020204" pitchFamily="34" charset="0"/>
              </a:rPr>
              <a:t> </a:t>
            </a: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rPr>
              <a:t>Gender Mainstreaming made easy – A guide for IAEA Project Managers</a:t>
            </a: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hlinkClick r:id="rId5"/>
              </a:rPr>
              <a:t>www.unwomen.org</a:t>
            </a:r>
            <a:r>
              <a:rPr lang="en-US" sz="2200" dirty="0">
                <a:latin typeface="Arial" panose="020B0604020202020204" pitchFamily="34" charset="0"/>
                <a:cs typeface="Arial" panose="020B0604020202020204" pitchFamily="34" charset="0"/>
              </a:rPr>
              <a:t> – Innovation and Technology for gender equality</a:t>
            </a:r>
          </a:p>
          <a:p>
            <a:pPr marL="342900" indent="-342900" algn="l">
              <a:buFont typeface="Arial" panose="020B0604020202020204" pitchFamily="34" charset="0"/>
              <a:buChar char="•"/>
            </a:pPr>
            <a:r>
              <a:rPr lang="en-US" sz="2200" dirty="0">
                <a:latin typeface="Arial" panose="020B0604020202020204" pitchFamily="34" charset="0"/>
                <a:cs typeface="Arial" panose="020B0604020202020204" pitchFamily="34" charset="0"/>
                <a:hlinkClick r:id="rId6"/>
              </a:rPr>
              <a:t>https://genderchampions.com</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5122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1056</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sharonboardman2015@gmail.com</cp:lastModifiedBy>
  <cp:revision>51</cp:revision>
  <dcterms:created xsi:type="dcterms:W3CDTF">2023-04-18T13:25:54Z</dcterms:created>
  <dcterms:modified xsi:type="dcterms:W3CDTF">2023-06-10T20:52:51Z</dcterms:modified>
</cp:coreProperties>
</file>