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03D66-0942-403B-B706-3FB51F2975B8}" v="1" dt="2023-06-11T10:25:55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6" d="100"/>
          <a:sy n="76" d="100"/>
        </p:scale>
        <p:origin x="36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hma Parmar" userId="9d8bb9e0450f22c3" providerId="LiveId" clId="{1A303D66-0942-403B-B706-3FB51F2975B8}"/>
    <pc:docChg chg="undo custSel modSld">
      <pc:chgData name="Krishma Parmar" userId="9d8bb9e0450f22c3" providerId="LiveId" clId="{1A303D66-0942-403B-B706-3FB51F2975B8}" dt="2023-06-11T11:34:22.470" v="3264" actId="207"/>
      <pc:docMkLst>
        <pc:docMk/>
      </pc:docMkLst>
      <pc:sldChg chg="addSp modSp mod">
        <pc:chgData name="Krishma Parmar" userId="9d8bb9e0450f22c3" providerId="LiveId" clId="{1A303D66-0942-403B-B706-3FB51F2975B8}" dt="2023-06-11T11:34:22.470" v="3264" actId="207"/>
        <pc:sldMkLst>
          <pc:docMk/>
          <pc:sldMk cId="607453612" sldId="256"/>
        </pc:sldMkLst>
        <pc:spChg chg="add mod">
          <ac:chgData name="Krishma Parmar" userId="9d8bb9e0450f22c3" providerId="LiveId" clId="{1A303D66-0942-403B-B706-3FB51F2975B8}" dt="2023-06-11T11:34:22.470" v="3264" actId="207"/>
          <ac:spMkLst>
            <pc:docMk/>
            <pc:sldMk cId="607453612" sldId="256"/>
            <ac:spMk id="2" creationId="{D13EA172-0A11-D6C6-4385-0844ABDBC997}"/>
          </ac:spMkLst>
        </pc:spChg>
        <pc:spChg chg="mod">
          <ac:chgData name="Krishma Parmar" userId="9d8bb9e0450f22c3" providerId="LiveId" clId="{1A303D66-0942-403B-B706-3FB51F2975B8}" dt="2023-06-11T10:17:07.458" v="13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Krishma Parmar" userId="9d8bb9e0450f22c3" providerId="LiveId" clId="{1A303D66-0942-403B-B706-3FB51F2975B8}" dt="2023-06-11T10:16:52.357" v="12" actId="1076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Krishma Parmar" userId="9d8bb9e0450f22c3" providerId="LiveId" clId="{1A303D66-0942-403B-B706-3FB51F2975B8}" dt="2023-06-11T11:31:25.787" v="3188" actId="1076"/>
          <ac:spMkLst>
            <pc:docMk/>
            <pc:sldMk cId="607453612" sldId="256"/>
            <ac:spMk id="6" creationId="{223976A7-7A05-69E2-B272-3A788A744B6D}"/>
          </ac:spMkLst>
        </pc:spChg>
        <pc:spChg chg="add mod">
          <ac:chgData name="Krishma Parmar" userId="9d8bb9e0450f22c3" providerId="LiveId" clId="{1A303D66-0942-403B-B706-3FB51F2975B8}" dt="2023-06-11T11:31:25.787" v="3188" actId="1076"/>
          <ac:spMkLst>
            <pc:docMk/>
            <pc:sldMk cId="607453612" sldId="256"/>
            <ac:spMk id="8" creationId="{CC3A9277-599E-3560-1112-98640C61239C}"/>
          </ac:spMkLst>
        </pc:spChg>
        <pc:spChg chg="add mod">
          <ac:chgData name="Krishma Parmar" userId="9d8bb9e0450f22c3" providerId="LiveId" clId="{1A303D66-0942-403B-B706-3FB51F2975B8}" dt="2023-06-11T11:31:25.787" v="3188" actId="1076"/>
          <ac:spMkLst>
            <pc:docMk/>
            <pc:sldMk cId="607453612" sldId="256"/>
            <ac:spMk id="10" creationId="{7942B1F0-82F7-CD80-A8B3-36FDE959DE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T5.4-861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 for CTBT: Effective Global Outreach 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Krishma Parmar</a:t>
            </a:r>
          </a:p>
          <a:p>
            <a:pPr algn="ctr"/>
            <a:r>
              <a:rPr lang="en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British Columbia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3EA172-0A11-D6C6-4385-0844ABDBC997}"/>
              </a:ext>
            </a:extLst>
          </p:cNvPr>
          <p:cNvSpPr txBox="1"/>
          <p:nvPr/>
        </p:nvSpPr>
        <p:spPr>
          <a:xfrm>
            <a:off x="525683" y="1342140"/>
            <a:ext cx="11140633" cy="5109091"/>
          </a:xfrm>
          <a:prstGeom prst="rect">
            <a:avLst/>
          </a:prstGeom>
          <a:solidFill>
            <a:schemeClr val="accent4">
              <a:lumMod val="20000"/>
              <a:lumOff val="80000"/>
              <a:alpha val="16000"/>
            </a:schemeClr>
          </a:solidFill>
          <a:ln>
            <a:solidFill>
              <a:schemeClr val="accent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revealed by preceding non-governmental activism from the 1960s, c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itizen voices are often vital to bringing issues around nuclear testing to their political representatives.</a:t>
            </a:r>
            <a:b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E101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TBTO citizen groups may promote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public engagement 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awareness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E101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Groups can function similarly to National Authorities by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maintaining liaison</a:t>
            </a:r>
            <a:r>
              <a:rPr lang="en-US" sz="1600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the 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 activism through social media campaigns may be successful when considering </a:t>
            </a:r>
            <a:r>
              <a:rPr lang="en-US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diversity </a:t>
            </a:r>
            <a:r>
              <a:rPr lang="en-US" sz="1600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 reception</a:t>
            </a:r>
          </a:p>
          <a:p>
            <a:pPr lvl="1"/>
            <a:endParaRPr lang="en-US" sz="1600" dirty="0">
              <a:solidFill>
                <a:srgbClr val="0E101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TBTO citizen groups may only be feasible in some nations when considering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regime type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="1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 freedoms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6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state support</a:t>
            </a:r>
            <a:r>
              <a:rPr lang="en-US" sz="1600" dirty="0">
                <a:solidFill>
                  <a:schemeClr val="accent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Treaty.</a:t>
            </a:r>
            <a:endParaRPr lang="en-US" sz="2000" b="1" dirty="0">
              <a:solidFill>
                <a:srgbClr val="0E101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E1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E101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976A7-7A05-69E2-B272-3A788A744B6D}"/>
              </a:ext>
            </a:extLst>
          </p:cNvPr>
          <p:cNvSpPr txBox="1"/>
          <p:nvPr/>
        </p:nvSpPr>
        <p:spPr>
          <a:xfrm>
            <a:off x="525682" y="1342140"/>
            <a:ext cx="1114063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Alongside </a:t>
            </a:r>
            <a:r>
              <a:rPr lang="en-US" b="1" dirty="0">
                <a:solidFill>
                  <a:srgbClr val="0E1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nternational efforts, internal citizen-based support may be crucial to the universalization of the CTBT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A9277-599E-3560-1112-98640C61239C}"/>
              </a:ext>
            </a:extLst>
          </p:cNvPr>
          <p:cNvSpPr txBox="1"/>
          <p:nvPr/>
        </p:nvSpPr>
        <p:spPr>
          <a:xfrm>
            <a:off x="525682" y="5901079"/>
            <a:ext cx="1114063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E10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Ultimately, CTBTO citizen groups and social media campaigns can significantly improve public support for the Treaty.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42B1F0-82F7-CD80-A8B3-36FDE959DE66}"/>
              </a:ext>
            </a:extLst>
          </p:cNvPr>
          <p:cNvSpPr txBox="1"/>
          <p:nvPr/>
        </p:nvSpPr>
        <p:spPr>
          <a:xfrm>
            <a:off x="525682" y="2891855"/>
            <a:ext cx="11140632" cy="369332"/>
          </a:xfrm>
          <a:prstGeom prst="rect">
            <a:avLst/>
          </a:prstGeom>
          <a:solidFill>
            <a:schemeClr val="accent4">
              <a:lumMod val="20000"/>
              <a:lumOff val="80000"/>
              <a:alpha val="94000"/>
            </a:schemeClr>
          </a:solidFill>
          <a:ln w="12700"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Implementing CTBTO citizen groups as an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expansion of the Organization’s outreach activities: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151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Krishma Parmar</cp:lastModifiedBy>
  <cp:revision>20</cp:revision>
  <dcterms:created xsi:type="dcterms:W3CDTF">2023-04-18T13:25:54Z</dcterms:created>
  <dcterms:modified xsi:type="dcterms:W3CDTF">2023-06-11T11:34:23Z</dcterms:modified>
</cp:coreProperties>
</file>