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3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F8D"/>
    <a:srgbClr val="26609E"/>
    <a:srgbClr val="204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/>
    <p:restoredTop sz="84799"/>
  </p:normalViewPr>
  <p:slideViewPr>
    <p:cSldViewPr snapToGrid="0">
      <p:cViewPr varScale="1">
        <p:scale>
          <a:sx n="94" d="100"/>
          <a:sy n="94" d="100"/>
        </p:scale>
        <p:origin x="216" y="184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936E7-ED54-4344-B138-31BB87666E3B}" type="doc">
      <dgm:prSet loTypeId="urn:microsoft.com/office/officeart/2008/layout/PictureStrips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FD6C07A-7A0E-E84D-B39D-5D701DAFC7F4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Historical, Social, and Political Context</a:t>
          </a:r>
        </a:p>
      </dgm:t>
    </dgm:pt>
    <dgm:pt modelId="{26478D75-5F88-294F-8808-F35080084C0D}" type="parTrans" cxnId="{E4F86ED4-2F58-354D-A960-D65211627DD2}">
      <dgm:prSet/>
      <dgm:spPr/>
      <dgm:t>
        <a:bodyPr/>
        <a:lstStyle/>
        <a:p>
          <a:endParaRPr lang="en-US"/>
        </a:p>
      </dgm:t>
    </dgm:pt>
    <dgm:pt modelId="{BB7C7694-D52A-2249-B787-98B735C3A059}" type="sibTrans" cxnId="{E4F86ED4-2F58-354D-A960-D65211627DD2}">
      <dgm:prSet/>
      <dgm:spPr/>
      <dgm:t>
        <a:bodyPr/>
        <a:lstStyle/>
        <a:p>
          <a:endParaRPr lang="en-US"/>
        </a:p>
      </dgm:t>
    </dgm:pt>
    <dgm:pt modelId="{B8D87C2C-6CAC-8941-A63C-5182420392E0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Human Health &amp; Environmental Impact</a:t>
          </a:r>
        </a:p>
      </dgm:t>
    </dgm:pt>
    <dgm:pt modelId="{9CD7D0ED-4FB6-5A42-BFEA-E471C19CFC31}" type="parTrans" cxnId="{F55B4281-057D-5D43-BF3A-41A57B3AF3B1}">
      <dgm:prSet/>
      <dgm:spPr/>
      <dgm:t>
        <a:bodyPr/>
        <a:lstStyle/>
        <a:p>
          <a:endParaRPr lang="en-US"/>
        </a:p>
      </dgm:t>
    </dgm:pt>
    <dgm:pt modelId="{EBF8EB6C-544B-CC4F-8B42-A9CE5FAB4E40}" type="sibTrans" cxnId="{F55B4281-057D-5D43-BF3A-41A57B3AF3B1}">
      <dgm:prSet/>
      <dgm:spPr/>
      <dgm:t>
        <a:bodyPr/>
        <a:lstStyle/>
        <a:p>
          <a:endParaRPr lang="en-US"/>
        </a:p>
      </dgm:t>
    </dgm:pt>
    <dgm:pt modelId="{B7CD083C-551F-FE41-9D0A-F20E0CFA7701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Governance Mechanisms</a:t>
          </a:r>
        </a:p>
      </dgm:t>
    </dgm:pt>
    <dgm:pt modelId="{0C7AEB41-84DA-5A42-9F89-840DF94E181A}" type="parTrans" cxnId="{D1374FEE-40E0-5A49-80B8-05E072D6A28D}">
      <dgm:prSet/>
      <dgm:spPr/>
      <dgm:t>
        <a:bodyPr/>
        <a:lstStyle/>
        <a:p>
          <a:endParaRPr lang="en-US"/>
        </a:p>
      </dgm:t>
    </dgm:pt>
    <dgm:pt modelId="{71EA15C8-7D51-FA4B-9104-08EBD0D7623B}" type="sibTrans" cxnId="{D1374FEE-40E0-5A49-80B8-05E072D6A28D}">
      <dgm:prSet/>
      <dgm:spPr/>
      <dgm:t>
        <a:bodyPr/>
        <a:lstStyle/>
        <a:p>
          <a:endParaRPr lang="en-US"/>
        </a:p>
      </dgm:t>
    </dgm:pt>
    <dgm:pt modelId="{9702DBA9-7BD0-4E41-A94A-14DFFB0C475C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Technical Understanding</a:t>
          </a:r>
        </a:p>
      </dgm:t>
    </dgm:pt>
    <dgm:pt modelId="{6F9BECE0-8626-D349-B5F2-DC27C070FAC1}" type="parTrans" cxnId="{1D98AF68-1EC7-FA41-AB40-585477449ED0}">
      <dgm:prSet/>
      <dgm:spPr/>
      <dgm:t>
        <a:bodyPr/>
        <a:lstStyle/>
        <a:p>
          <a:endParaRPr lang="en-US"/>
        </a:p>
      </dgm:t>
    </dgm:pt>
    <dgm:pt modelId="{7C441554-5124-ED49-B1F7-580743A6A0A1}" type="sibTrans" cxnId="{1D98AF68-1EC7-FA41-AB40-585477449ED0}">
      <dgm:prSet/>
      <dgm:spPr/>
      <dgm:t>
        <a:bodyPr/>
        <a:lstStyle/>
        <a:p>
          <a:endParaRPr lang="en-US"/>
        </a:p>
      </dgm:t>
    </dgm:pt>
    <dgm:pt modelId="{04E555E6-F67B-FD4B-BF05-1D1A3E9E1A72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Case Study: Nuclear Testing in the Marshall Islands</a:t>
          </a:r>
        </a:p>
      </dgm:t>
    </dgm:pt>
    <dgm:pt modelId="{8181A7D2-E5A7-594F-84F4-D8F4999F645B}" type="parTrans" cxnId="{AF326862-7CD0-EA44-8D86-D87A30AC0403}">
      <dgm:prSet/>
      <dgm:spPr/>
      <dgm:t>
        <a:bodyPr/>
        <a:lstStyle/>
        <a:p>
          <a:endParaRPr lang="en-US"/>
        </a:p>
      </dgm:t>
    </dgm:pt>
    <dgm:pt modelId="{2C5110C8-A71D-F44A-AA5D-6958AEC74F23}" type="sibTrans" cxnId="{AF326862-7CD0-EA44-8D86-D87A30AC0403}">
      <dgm:prSet/>
      <dgm:spPr/>
      <dgm:t>
        <a:bodyPr/>
        <a:lstStyle/>
        <a:p>
          <a:endParaRPr lang="en-US"/>
        </a:p>
      </dgm:t>
    </dgm:pt>
    <dgm:pt modelId="{170072EB-A9E2-8C41-B595-8C05D491F6EE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Lecture: How to distinguish between earthquakes and nuclear tests</a:t>
          </a:r>
        </a:p>
      </dgm:t>
    </dgm:pt>
    <dgm:pt modelId="{A00A4C4C-5402-6346-B78D-54FBE359D395}" type="parTrans" cxnId="{093EF7E0-080E-FE44-A14C-CC51E7ED75D5}">
      <dgm:prSet/>
      <dgm:spPr/>
      <dgm:t>
        <a:bodyPr/>
        <a:lstStyle/>
        <a:p>
          <a:endParaRPr lang="en-US"/>
        </a:p>
      </dgm:t>
    </dgm:pt>
    <dgm:pt modelId="{40BA45F2-0124-3A44-855A-5B74C79901F3}" type="sibTrans" cxnId="{093EF7E0-080E-FE44-A14C-CC51E7ED75D5}">
      <dgm:prSet/>
      <dgm:spPr/>
      <dgm:t>
        <a:bodyPr/>
        <a:lstStyle/>
        <a:p>
          <a:endParaRPr lang="en-US"/>
        </a:p>
      </dgm:t>
    </dgm:pt>
    <dgm:pt modelId="{9F4E2F06-8759-EA4D-A2C8-1FD5747D10D6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Lecture: How nuclear fallout interacts with human bodies</a:t>
          </a:r>
        </a:p>
      </dgm:t>
    </dgm:pt>
    <dgm:pt modelId="{C4DCD38E-E9F9-324E-9F7B-961F3DF7C818}" type="parTrans" cxnId="{7DC93126-32A5-F644-8343-EAFD92514E49}">
      <dgm:prSet/>
      <dgm:spPr/>
      <dgm:t>
        <a:bodyPr/>
        <a:lstStyle/>
        <a:p>
          <a:endParaRPr lang="en-US"/>
        </a:p>
      </dgm:t>
    </dgm:pt>
    <dgm:pt modelId="{1344445A-303A-304D-8B3C-1776505617E7}" type="sibTrans" cxnId="{7DC93126-32A5-F644-8343-EAFD92514E49}">
      <dgm:prSet/>
      <dgm:spPr/>
      <dgm:t>
        <a:bodyPr/>
        <a:lstStyle/>
        <a:p>
          <a:endParaRPr lang="en-US"/>
        </a:p>
      </dgm:t>
    </dgm:pt>
    <dgm:pt modelId="{B8CACD96-0A76-194D-BED9-28FBF31033B4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Lecturer: Professor of Indigenous Studies</a:t>
          </a:r>
        </a:p>
      </dgm:t>
    </dgm:pt>
    <dgm:pt modelId="{BF644247-7212-1948-9DE0-BFCEC6784827}" type="parTrans" cxnId="{714A1FF3-DB81-A846-A0FD-0BB30CC3F7AA}">
      <dgm:prSet/>
      <dgm:spPr/>
      <dgm:t>
        <a:bodyPr/>
        <a:lstStyle/>
        <a:p>
          <a:endParaRPr lang="en-US"/>
        </a:p>
      </dgm:t>
    </dgm:pt>
    <dgm:pt modelId="{374C7856-0102-FF4C-9D18-B4309DCD4A67}" type="sibTrans" cxnId="{714A1FF3-DB81-A846-A0FD-0BB30CC3F7AA}">
      <dgm:prSet/>
      <dgm:spPr/>
      <dgm:t>
        <a:bodyPr/>
        <a:lstStyle/>
        <a:p>
          <a:endParaRPr lang="en-US"/>
        </a:p>
      </dgm:t>
    </dgm:pt>
    <dgm:pt modelId="{8472485F-91FD-F44E-818D-62BD85B247F8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Lecturer: Professor of Seismology </a:t>
          </a:r>
        </a:p>
      </dgm:t>
    </dgm:pt>
    <dgm:pt modelId="{ABD83B9F-3386-D143-A316-8D3DB92652D3}" type="parTrans" cxnId="{CBE31FE6-606C-CA41-8C4F-E34941BA5748}">
      <dgm:prSet/>
      <dgm:spPr/>
      <dgm:t>
        <a:bodyPr/>
        <a:lstStyle/>
        <a:p>
          <a:endParaRPr lang="en-US"/>
        </a:p>
      </dgm:t>
    </dgm:pt>
    <dgm:pt modelId="{E3AC2E56-361E-9648-82E2-E75B1A99C4E1}" type="sibTrans" cxnId="{CBE31FE6-606C-CA41-8C4F-E34941BA5748}">
      <dgm:prSet/>
      <dgm:spPr/>
      <dgm:t>
        <a:bodyPr/>
        <a:lstStyle/>
        <a:p>
          <a:endParaRPr lang="en-US"/>
        </a:p>
      </dgm:t>
    </dgm:pt>
    <dgm:pt modelId="{B7602D9A-3DD8-BA42-8E0A-67EF2E43A728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Lecturer: Professor of Health Science</a:t>
          </a:r>
        </a:p>
      </dgm:t>
    </dgm:pt>
    <dgm:pt modelId="{6C5980E2-9F12-6C4F-A440-0D2F638F5D33}" type="parTrans" cxnId="{0733620E-A000-E545-AAD6-03EF3F8A867E}">
      <dgm:prSet/>
      <dgm:spPr/>
      <dgm:t>
        <a:bodyPr/>
        <a:lstStyle/>
        <a:p>
          <a:endParaRPr lang="en-US"/>
        </a:p>
      </dgm:t>
    </dgm:pt>
    <dgm:pt modelId="{64D06773-15A4-D949-B239-C034B299F167}" type="sibTrans" cxnId="{0733620E-A000-E545-AAD6-03EF3F8A867E}">
      <dgm:prSet/>
      <dgm:spPr/>
      <dgm:t>
        <a:bodyPr/>
        <a:lstStyle/>
        <a:p>
          <a:endParaRPr lang="en-US"/>
        </a:p>
      </dgm:t>
    </dgm:pt>
    <dgm:pt modelId="{6175375D-CB61-6D4E-9A38-B7D978014BF8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Case Study: The Comprehensive Test Ban Treaty </a:t>
          </a:r>
        </a:p>
      </dgm:t>
    </dgm:pt>
    <dgm:pt modelId="{5D972F76-4C7A-9048-BC8D-EBB19221808E}" type="parTrans" cxnId="{B25EABF0-626E-B74C-A782-4FFAD4B383D6}">
      <dgm:prSet/>
      <dgm:spPr/>
      <dgm:t>
        <a:bodyPr/>
        <a:lstStyle/>
        <a:p>
          <a:endParaRPr lang="en-US"/>
        </a:p>
      </dgm:t>
    </dgm:pt>
    <dgm:pt modelId="{06F24949-28F9-F844-9D8A-5E6CBBBB64A6}" type="sibTrans" cxnId="{B25EABF0-626E-B74C-A782-4FFAD4B383D6}">
      <dgm:prSet/>
      <dgm:spPr/>
      <dgm:t>
        <a:bodyPr/>
        <a:lstStyle/>
        <a:p>
          <a:endParaRPr lang="en-US"/>
        </a:p>
      </dgm:t>
    </dgm:pt>
    <dgm:pt modelId="{1917D565-48E4-744A-8E25-4E074907D687}">
      <dgm:prSet phldrT="[Text]"/>
      <dgm:spPr>
        <a:noFill/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Lecturer: Professor of International Relations</a:t>
          </a:r>
        </a:p>
      </dgm:t>
    </dgm:pt>
    <dgm:pt modelId="{94274CA6-0CEB-D54D-93D9-5687E53FACBD}" type="parTrans" cxnId="{61332D84-DB4C-4944-9D44-C92A2B9729AF}">
      <dgm:prSet/>
      <dgm:spPr/>
      <dgm:t>
        <a:bodyPr/>
        <a:lstStyle/>
        <a:p>
          <a:endParaRPr lang="en-US"/>
        </a:p>
      </dgm:t>
    </dgm:pt>
    <dgm:pt modelId="{C6827EC2-4B7F-274F-985B-6A766D3689EB}" type="sibTrans" cxnId="{61332D84-DB4C-4944-9D44-C92A2B9729AF}">
      <dgm:prSet/>
      <dgm:spPr/>
      <dgm:t>
        <a:bodyPr/>
        <a:lstStyle/>
        <a:p>
          <a:endParaRPr lang="en-US"/>
        </a:p>
      </dgm:t>
    </dgm:pt>
    <dgm:pt modelId="{B42939E6-3FB1-7441-9372-07AADF2E004C}" type="pres">
      <dgm:prSet presAssocID="{8C7936E7-ED54-4344-B138-31BB87666E3B}" presName="Name0" presStyleCnt="0">
        <dgm:presLayoutVars>
          <dgm:dir/>
          <dgm:resizeHandles val="exact"/>
        </dgm:presLayoutVars>
      </dgm:prSet>
      <dgm:spPr/>
    </dgm:pt>
    <dgm:pt modelId="{0F499C65-3E9F-6E41-BDDA-1C2E70E7EEB0}" type="pres">
      <dgm:prSet presAssocID="{8FD6C07A-7A0E-E84D-B39D-5D701DAFC7F4}" presName="composite" presStyleCnt="0"/>
      <dgm:spPr/>
    </dgm:pt>
    <dgm:pt modelId="{42C796EB-6EA0-F248-8C32-EB394C82EF8C}" type="pres">
      <dgm:prSet presAssocID="{8FD6C07A-7A0E-E84D-B39D-5D701DAFC7F4}" presName="rect1" presStyleLbl="trAlignAcc1" presStyleIdx="0" presStyleCnt="4" custScaleX="185907">
        <dgm:presLayoutVars>
          <dgm:bulletEnabled val="1"/>
        </dgm:presLayoutVars>
      </dgm:prSet>
      <dgm:spPr/>
    </dgm:pt>
    <dgm:pt modelId="{FFBC8FFC-954F-B84F-8580-7532D1EA5F7D}" type="pres">
      <dgm:prSet presAssocID="{8FD6C07A-7A0E-E84D-B39D-5D701DAFC7F4}" presName="rect2" presStyleLbl="fgImgPlace1" presStyleIdx="0" presStyleCnt="4" custLinFactX="-100000" custLinFactNeighborX="-101386" custLinFactNeighborY="-23312"/>
      <dgm:spPr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2921773F-9D09-0045-BCA6-86EF9E0B8C5B}" type="pres">
      <dgm:prSet presAssocID="{BB7C7694-D52A-2249-B787-98B735C3A059}" presName="sibTrans" presStyleCnt="0"/>
      <dgm:spPr/>
    </dgm:pt>
    <dgm:pt modelId="{93D02796-93A0-B145-BF69-78262ECFFAE1}" type="pres">
      <dgm:prSet presAssocID="{9702DBA9-7BD0-4E41-A94A-14DFFB0C475C}" presName="composite" presStyleCnt="0"/>
      <dgm:spPr/>
    </dgm:pt>
    <dgm:pt modelId="{23A46887-70BE-6840-9381-CD473DE30AAC}" type="pres">
      <dgm:prSet presAssocID="{9702DBA9-7BD0-4E41-A94A-14DFFB0C475C}" presName="rect1" presStyleLbl="trAlignAcc1" presStyleIdx="1" presStyleCnt="4" custScaleX="185907">
        <dgm:presLayoutVars>
          <dgm:bulletEnabled val="1"/>
        </dgm:presLayoutVars>
      </dgm:prSet>
      <dgm:spPr/>
    </dgm:pt>
    <dgm:pt modelId="{036DA206-75BD-B74D-9CE8-52F78C6AF4A6}" type="pres">
      <dgm:prSet presAssocID="{9702DBA9-7BD0-4E41-A94A-14DFFB0C475C}" presName="rect2" presStyleLbl="fgImgPlace1" presStyleIdx="1" presStyleCnt="4" custLinFactX="-100000" custLinFactNeighborX="-101386" custLinFactNeighborY="-2331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75512D6D-27F1-144A-95BA-858729627A89}" type="pres">
      <dgm:prSet presAssocID="{7C441554-5124-ED49-B1F7-580743A6A0A1}" presName="sibTrans" presStyleCnt="0"/>
      <dgm:spPr/>
    </dgm:pt>
    <dgm:pt modelId="{363E222B-B7ED-C840-8949-AA11AA4F5D4B}" type="pres">
      <dgm:prSet presAssocID="{B8D87C2C-6CAC-8941-A63C-5182420392E0}" presName="composite" presStyleCnt="0"/>
      <dgm:spPr/>
    </dgm:pt>
    <dgm:pt modelId="{741EC57D-5460-C74C-AB03-29DB32B90248}" type="pres">
      <dgm:prSet presAssocID="{B8D87C2C-6CAC-8941-A63C-5182420392E0}" presName="rect1" presStyleLbl="trAlignAcc1" presStyleIdx="2" presStyleCnt="4" custScaleX="185907">
        <dgm:presLayoutVars>
          <dgm:bulletEnabled val="1"/>
        </dgm:presLayoutVars>
      </dgm:prSet>
      <dgm:spPr/>
    </dgm:pt>
    <dgm:pt modelId="{A1B631AD-5802-EF44-A0C1-E99D7B400BB2}" type="pres">
      <dgm:prSet presAssocID="{B8D87C2C-6CAC-8941-A63C-5182420392E0}" presName="rect2" presStyleLbl="fgImgPlace1" presStyleIdx="2" presStyleCnt="4" custLinFactX="-100000" custLinFactNeighborX="-101386" custLinFactNeighborY="-2331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C4C4A1C-4258-8B4A-A1BA-50023CFD7987}" type="pres">
      <dgm:prSet presAssocID="{EBF8EB6C-544B-CC4F-8B42-A9CE5FAB4E40}" presName="sibTrans" presStyleCnt="0"/>
      <dgm:spPr/>
    </dgm:pt>
    <dgm:pt modelId="{66624999-5472-5641-948C-0EC584825BC2}" type="pres">
      <dgm:prSet presAssocID="{B7CD083C-551F-FE41-9D0A-F20E0CFA7701}" presName="composite" presStyleCnt="0"/>
      <dgm:spPr/>
    </dgm:pt>
    <dgm:pt modelId="{898D1257-DCE0-3C44-AC6A-CC79AB46DEA1}" type="pres">
      <dgm:prSet presAssocID="{B7CD083C-551F-FE41-9D0A-F20E0CFA7701}" presName="rect1" presStyleLbl="trAlignAcc1" presStyleIdx="3" presStyleCnt="4" custScaleX="188019" custLinFactNeighborX="-816" custLinFactNeighborY="-173">
        <dgm:presLayoutVars>
          <dgm:bulletEnabled val="1"/>
        </dgm:presLayoutVars>
      </dgm:prSet>
      <dgm:spPr/>
    </dgm:pt>
    <dgm:pt modelId="{582E0355-A66B-D643-A991-00E57B21BEB4}" type="pres">
      <dgm:prSet presAssocID="{B7CD083C-551F-FE41-9D0A-F20E0CFA7701}" presName="rect2" presStyleLbl="fgImgPlace1" presStyleIdx="3" presStyleCnt="4" custLinFactX="-100000" custLinFactNeighborX="-101386" custLinFactNeighborY="-2331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</dgm:ptLst>
  <dgm:cxnLst>
    <dgm:cxn modelId="{0733620E-A000-E545-AAD6-03EF3F8A867E}" srcId="{B8D87C2C-6CAC-8941-A63C-5182420392E0}" destId="{B7602D9A-3DD8-BA42-8E0A-67EF2E43A728}" srcOrd="1" destOrd="0" parTransId="{6C5980E2-9F12-6C4F-A440-0D2F638F5D33}" sibTransId="{64D06773-15A4-D949-B239-C034B299F167}"/>
    <dgm:cxn modelId="{9898D820-A980-9F48-97BE-D9DA901C6F92}" type="presOf" srcId="{170072EB-A9E2-8C41-B595-8C05D491F6EE}" destId="{23A46887-70BE-6840-9381-CD473DE30AAC}" srcOrd="0" destOrd="1" presId="urn:microsoft.com/office/officeart/2008/layout/PictureStrips"/>
    <dgm:cxn modelId="{7DC93126-32A5-F644-8343-EAFD92514E49}" srcId="{B8D87C2C-6CAC-8941-A63C-5182420392E0}" destId="{9F4E2F06-8759-EA4D-A2C8-1FD5747D10D6}" srcOrd="0" destOrd="0" parTransId="{C4DCD38E-E9F9-324E-9F7B-961F3DF7C818}" sibTransId="{1344445A-303A-304D-8B3C-1776505617E7}"/>
    <dgm:cxn modelId="{5943562C-66BF-AD46-87F7-B7DFAC20666D}" type="presOf" srcId="{04E555E6-F67B-FD4B-BF05-1D1A3E9E1A72}" destId="{42C796EB-6EA0-F248-8C32-EB394C82EF8C}" srcOrd="0" destOrd="1" presId="urn:microsoft.com/office/officeart/2008/layout/PictureStrips"/>
    <dgm:cxn modelId="{F3F57550-9F51-4547-85B9-F645CD6042E9}" type="presOf" srcId="{8C7936E7-ED54-4344-B138-31BB87666E3B}" destId="{B42939E6-3FB1-7441-9372-07AADF2E004C}" srcOrd="0" destOrd="0" presId="urn:microsoft.com/office/officeart/2008/layout/PictureStrips"/>
    <dgm:cxn modelId="{673AEE57-2C6D-A34F-881D-8EBD524F89E3}" type="presOf" srcId="{9702DBA9-7BD0-4E41-A94A-14DFFB0C475C}" destId="{23A46887-70BE-6840-9381-CD473DE30AAC}" srcOrd="0" destOrd="0" presId="urn:microsoft.com/office/officeart/2008/layout/PictureStrips"/>
    <dgm:cxn modelId="{AF326862-7CD0-EA44-8D86-D87A30AC0403}" srcId="{8FD6C07A-7A0E-E84D-B39D-5D701DAFC7F4}" destId="{04E555E6-F67B-FD4B-BF05-1D1A3E9E1A72}" srcOrd="0" destOrd="0" parTransId="{8181A7D2-E5A7-594F-84F4-D8F4999F645B}" sibTransId="{2C5110C8-A71D-F44A-AA5D-6958AEC74F23}"/>
    <dgm:cxn modelId="{2E184F63-5217-F046-A0C3-F7B0F7D1F42F}" type="presOf" srcId="{B8CACD96-0A76-194D-BED9-28FBF31033B4}" destId="{42C796EB-6EA0-F248-8C32-EB394C82EF8C}" srcOrd="0" destOrd="2" presId="urn:microsoft.com/office/officeart/2008/layout/PictureStrips"/>
    <dgm:cxn modelId="{1D98AF68-1EC7-FA41-AB40-585477449ED0}" srcId="{8C7936E7-ED54-4344-B138-31BB87666E3B}" destId="{9702DBA9-7BD0-4E41-A94A-14DFFB0C475C}" srcOrd="1" destOrd="0" parTransId="{6F9BECE0-8626-D349-B5F2-DC27C070FAC1}" sibTransId="{7C441554-5124-ED49-B1F7-580743A6A0A1}"/>
    <dgm:cxn modelId="{528F166F-64A9-FF4A-BE67-84B9C7F6772C}" type="presOf" srcId="{1917D565-48E4-744A-8E25-4E074907D687}" destId="{898D1257-DCE0-3C44-AC6A-CC79AB46DEA1}" srcOrd="0" destOrd="2" presId="urn:microsoft.com/office/officeart/2008/layout/PictureStrips"/>
    <dgm:cxn modelId="{3AF73770-3890-7446-B785-18B29DE2DF0E}" type="presOf" srcId="{8FD6C07A-7A0E-E84D-B39D-5D701DAFC7F4}" destId="{42C796EB-6EA0-F248-8C32-EB394C82EF8C}" srcOrd="0" destOrd="0" presId="urn:microsoft.com/office/officeart/2008/layout/PictureStrips"/>
    <dgm:cxn modelId="{8FF9A574-0EA9-5145-9E28-4BCF653DE9EA}" type="presOf" srcId="{9F4E2F06-8759-EA4D-A2C8-1FD5747D10D6}" destId="{741EC57D-5460-C74C-AB03-29DB32B90248}" srcOrd="0" destOrd="1" presId="urn:microsoft.com/office/officeart/2008/layout/PictureStrips"/>
    <dgm:cxn modelId="{F55B4281-057D-5D43-BF3A-41A57B3AF3B1}" srcId="{8C7936E7-ED54-4344-B138-31BB87666E3B}" destId="{B8D87C2C-6CAC-8941-A63C-5182420392E0}" srcOrd="2" destOrd="0" parTransId="{9CD7D0ED-4FB6-5A42-BFEA-E471C19CFC31}" sibTransId="{EBF8EB6C-544B-CC4F-8B42-A9CE5FAB4E40}"/>
    <dgm:cxn modelId="{61332D84-DB4C-4944-9D44-C92A2B9729AF}" srcId="{B7CD083C-551F-FE41-9D0A-F20E0CFA7701}" destId="{1917D565-48E4-744A-8E25-4E074907D687}" srcOrd="1" destOrd="0" parTransId="{94274CA6-0CEB-D54D-93D9-5687E53FACBD}" sibTransId="{C6827EC2-4B7F-274F-985B-6A766D3689EB}"/>
    <dgm:cxn modelId="{2AEB19BC-9B84-8D4E-A70C-39C57D98D0BC}" type="presOf" srcId="{B8D87C2C-6CAC-8941-A63C-5182420392E0}" destId="{741EC57D-5460-C74C-AB03-29DB32B90248}" srcOrd="0" destOrd="0" presId="urn:microsoft.com/office/officeart/2008/layout/PictureStrips"/>
    <dgm:cxn modelId="{192999CD-ABB5-3D44-A31C-DB147135A632}" type="presOf" srcId="{B7CD083C-551F-FE41-9D0A-F20E0CFA7701}" destId="{898D1257-DCE0-3C44-AC6A-CC79AB46DEA1}" srcOrd="0" destOrd="0" presId="urn:microsoft.com/office/officeart/2008/layout/PictureStrips"/>
    <dgm:cxn modelId="{E4F86ED4-2F58-354D-A960-D65211627DD2}" srcId="{8C7936E7-ED54-4344-B138-31BB87666E3B}" destId="{8FD6C07A-7A0E-E84D-B39D-5D701DAFC7F4}" srcOrd="0" destOrd="0" parTransId="{26478D75-5F88-294F-8808-F35080084C0D}" sibTransId="{BB7C7694-D52A-2249-B787-98B735C3A059}"/>
    <dgm:cxn modelId="{093EF7E0-080E-FE44-A14C-CC51E7ED75D5}" srcId="{9702DBA9-7BD0-4E41-A94A-14DFFB0C475C}" destId="{170072EB-A9E2-8C41-B595-8C05D491F6EE}" srcOrd="0" destOrd="0" parTransId="{A00A4C4C-5402-6346-B78D-54FBE359D395}" sibTransId="{40BA45F2-0124-3A44-855A-5B74C79901F3}"/>
    <dgm:cxn modelId="{93DDF4E2-B9C4-F34D-8CCE-61010DC99E20}" type="presOf" srcId="{8472485F-91FD-F44E-818D-62BD85B247F8}" destId="{23A46887-70BE-6840-9381-CD473DE30AAC}" srcOrd="0" destOrd="2" presId="urn:microsoft.com/office/officeart/2008/layout/PictureStrips"/>
    <dgm:cxn modelId="{CBE31FE6-606C-CA41-8C4F-E34941BA5748}" srcId="{9702DBA9-7BD0-4E41-A94A-14DFFB0C475C}" destId="{8472485F-91FD-F44E-818D-62BD85B247F8}" srcOrd="1" destOrd="0" parTransId="{ABD83B9F-3386-D143-A316-8D3DB92652D3}" sibTransId="{E3AC2E56-361E-9648-82E2-E75B1A99C4E1}"/>
    <dgm:cxn modelId="{98E548EA-D3AC-9D44-9BE0-3403ADB09E33}" type="presOf" srcId="{6175375D-CB61-6D4E-9A38-B7D978014BF8}" destId="{898D1257-DCE0-3C44-AC6A-CC79AB46DEA1}" srcOrd="0" destOrd="1" presId="urn:microsoft.com/office/officeart/2008/layout/PictureStrips"/>
    <dgm:cxn modelId="{431DACED-FA1F-5445-A222-D614A93C935F}" type="presOf" srcId="{B7602D9A-3DD8-BA42-8E0A-67EF2E43A728}" destId="{741EC57D-5460-C74C-AB03-29DB32B90248}" srcOrd="0" destOrd="2" presId="urn:microsoft.com/office/officeart/2008/layout/PictureStrips"/>
    <dgm:cxn modelId="{D1374FEE-40E0-5A49-80B8-05E072D6A28D}" srcId="{8C7936E7-ED54-4344-B138-31BB87666E3B}" destId="{B7CD083C-551F-FE41-9D0A-F20E0CFA7701}" srcOrd="3" destOrd="0" parTransId="{0C7AEB41-84DA-5A42-9F89-840DF94E181A}" sibTransId="{71EA15C8-7D51-FA4B-9104-08EBD0D7623B}"/>
    <dgm:cxn modelId="{B25EABF0-626E-B74C-A782-4FFAD4B383D6}" srcId="{B7CD083C-551F-FE41-9D0A-F20E0CFA7701}" destId="{6175375D-CB61-6D4E-9A38-B7D978014BF8}" srcOrd="0" destOrd="0" parTransId="{5D972F76-4C7A-9048-BC8D-EBB19221808E}" sibTransId="{06F24949-28F9-F844-9D8A-5E6CBBBB64A6}"/>
    <dgm:cxn modelId="{714A1FF3-DB81-A846-A0FD-0BB30CC3F7AA}" srcId="{8FD6C07A-7A0E-E84D-B39D-5D701DAFC7F4}" destId="{B8CACD96-0A76-194D-BED9-28FBF31033B4}" srcOrd="1" destOrd="0" parTransId="{BF644247-7212-1948-9DE0-BFCEC6784827}" sibTransId="{374C7856-0102-FF4C-9D18-B4309DCD4A67}"/>
    <dgm:cxn modelId="{D9B1A8B9-0B19-8E40-A260-0ACA61F2E7B2}" type="presParOf" srcId="{B42939E6-3FB1-7441-9372-07AADF2E004C}" destId="{0F499C65-3E9F-6E41-BDDA-1C2E70E7EEB0}" srcOrd="0" destOrd="0" presId="urn:microsoft.com/office/officeart/2008/layout/PictureStrips"/>
    <dgm:cxn modelId="{55F40BF3-E5E6-664F-88F8-F461B976AED8}" type="presParOf" srcId="{0F499C65-3E9F-6E41-BDDA-1C2E70E7EEB0}" destId="{42C796EB-6EA0-F248-8C32-EB394C82EF8C}" srcOrd="0" destOrd="0" presId="urn:microsoft.com/office/officeart/2008/layout/PictureStrips"/>
    <dgm:cxn modelId="{6AE7A32A-AA91-2845-BA75-C1CA19AB537C}" type="presParOf" srcId="{0F499C65-3E9F-6E41-BDDA-1C2E70E7EEB0}" destId="{FFBC8FFC-954F-B84F-8580-7532D1EA5F7D}" srcOrd="1" destOrd="0" presId="urn:microsoft.com/office/officeart/2008/layout/PictureStrips"/>
    <dgm:cxn modelId="{992AE75C-5423-254A-A52F-C4C84383FC28}" type="presParOf" srcId="{B42939E6-3FB1-7441-9372-07AADF2E004C}" destId="{2921773F-9D09-0045-BCA6-86EF9E0B8C5B}" srcOrd="1" destOrd="0" presId="urn:microsoft.com/office/officeart/2008/layout/PictureStrips"/>
    <dgm:cxn modelId="{24B941F8-AB02-C647-8D20-104177F1F930}" type="presParOf" srcId="{B42939E6-3FB1-7441-9372-07AADF2E004C}" destId="{93D02796-93A0-B145-BF69-78262ECFFAE1}" srcOrd="2" destOrd="0" presId="urn:microsoft.com/office/officeart/2008/layout/PictureStrips"/>
    <dgm:cxn modelId="{4BF4EE3F-2D1B-BC4A-9456-53B4E44FD7E4}" type="presParOf" srcId="{93D02796-93A0-B145-BF69-78262ECFFAE1}" destId="{23A46887-70BE-6840-9381-CD473DE30AAC}" srcOrd="0" destOrd="0" presId="urn:microsoft.com/office/officeart/2008/layout/PictureStrips"/>
    <dgm:cxn modelId="{3E328222-7536-CE4C-BDC0-BB8EE68CB01F}" type="presParOf" srcId="{93D02796-93A0-B145-BF69-78262ECFFAE1}" destId="{036DA206-75BD-B74D-9CE8-52F78C6AF4A6}" srcOrd="1" destOrd="0" presId="urn:microsoft.com/office/officeart/2008/layout/PictureStrips"/>
    <dgm:cxn modelId="{15ACDB66-3332-134A-8860-39811C754DBE}" type="presParOf" srcId="{B42939E6-3FB1-7441-9372-07AADF2E004C}" destId="{75512D6D-27F1-144A-95BA-858729627A89}" srcOrd="3" destOrd="0" presId="urn:microsoft.com/office/officeart/2008/layout/PictureStrips"/>
    <dgm:cxn modelId="{1679EBCB-7C3E-F34B-A336-6D689E49973F}" type="presParOf" srcId="{B42939E6-3FB1-7441-9372-07AADF2E004C}" destId="{363E222B-B7ED-C840-8949-AA11AA4F5D4B}" srcOrd="4" destOrd="0" presId="urn:microsoft.com/office/officeart/2008/layout/PictureStrips"/>
    <dgm:cxn modelId="{E1E48356-4839-974C-B7ED-B34D427E34D6}" type="presParOf" srcId="{363E222B-B7ED-C840-8949-AA11AA4F5D4B}" destId="{741EC57D-5460-C74C-AB03-29DB32B90248}" srcOrd="0" destOrd="0" presId="urn:microsoft.com/office/officeart/2008/layout/PictureStrips"/>
    <dgm:cxn modelId="{E276E1F8-6351-6E4D-AEBC-769553856653}" type="presParOf" srcId="{363E222B-B7ED-C840-8949-AA11AA4F5D4B}" destId="{A1B631AD-5802-EF44-A0C1-E99D7B400BB2}" srcOrd="1" destOrd="0" presId="urn:microsoft.com/office/officeart/2008/layout/PictureStrips"/>
    <dgm:cxn modelId="{CCD4523A-7A9B-2145-9B62-EE96BD53435D}" type="presParOf" srcId="{B42939E6-3FB1-7441-9372-07AADF2E004C}" destId="{AC4C4A1C-4258-8B4A-A1BA-50023CFD7987}" srcOrd="5" destOrd="0" presId="urn:microsoft.com/office/officeart/2008/layout/PictureStrips"/>
    <dgm:cxn modelId="{CC1A6593-19B8-504F-8035-51ECEF6CD87D}" type="presParOf" srcId="{B42939E6-3FB1-7441-9372-07AADF2E004C}" destId="{66624999-5472-5641-948C-0EC584825BC2}" srcOrd="6" destOrd="0" presId="urn:microsoft.com/office/officeart/2008/layout/PictureStrips"/>
    <dgm:cxn modelId="{0C7F5742-58D0-DD45-99A2-97A9710A84F4}" type="presParOf" srcId="{66624999-5472-5641-948C-0EC584825BC2}" destId="{898D1257-DCE0-3C44-AC6A-CC79AB46DEA1}" srcOrd="0" destOrd="0" presId="urn:microsoft.com/office/officeart/2008/layout/PictureStrips"/>
    <dgm:cxn modelId="{A49DE386-494F-2D40-8478-3F07EF7AF4FA}" type="presParOf" srcId="{66624999-5472-5641-948C-0EC584825BC2}" destId="{582E0355-A66B-D643-A991-00E57B21BE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47939-5122-F24F-87D7-6D269BF56C3C}" type="doc">
      <dgm:prSet loTypeId="urn:microsoft.com/office/officeart/2009/layout/CircleArrowProcess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EA5B03-FB04-4342-A212-9432808C220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Expand and include professors and academics from additional fields (e.g., environmental science, anthropology, applied science)</a:t>
          </a:r>
        </a:p>
      </dgm:t>
    </dgm:pt>
    <dgm:pt modelId="{204B7E62-2170-AD49-A9BA-AE8222DA1B17}" type="parTrans" cxnId="{B45711B7-00BB-2E49-8E99-B6732DA6C2A8}">
      <dgm:prSet/>
      <dgm:spPr/>
      <dgm:t>
        <a:bodyPr/>
        <a:lstStyle/>
        <a:p>
          <a:endParaRPr lang="en-US"/>
        </a:p>
      </dgm:t>
    </dgm:pt>
    <dgm:pt modelId="{B1F590A0-235C-0441-AE7F-D30EF17457D9}" type="sibTrans" cxnId="{B45711B7-00BB-2E49-8E99-B6732DA6C2A8}">
      <dgm:prSet/>
      <dgm:spPr/>
      <dgm:t>
        <a:bodyPr/>
        <a:lstStyle/>
        <a:p>
          <a:endParaRPr lang="en-US"/>
        </a:p>
      </dgm:t>
    </dgm:pt>
    <dgm:pt modelId="{C784F9AB-87DC-2B40-A083-DF032FE25AFE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Expand Participation</a:t>
          </a:r>
        </a:p>
      </dgm:t>
    </dgm:pt>
    <dgm:pt modelId="{A8EC1491-4C71-1F46-A855-565F26519320}" type="parTrans" cxnId="{DAA5B9DB-1D1D-3A4B-836B-9ADC4115F483}">
      <dgm:prSet/>
      <dgm:spPr/>
      <dgm:t>
        <a:bodyPr/>
        <a:lstStyle/>
        <a:p>
          <a:endParaRPr lang="en-US"/>
        </a:p>
      </dgm:t>
    </dgm:pt>
    <dgm:pt modelId="{FC75721E-E422-FD49-8439-AEFA9E0D2BAC}" type="sibTrans" cxnId="{DAA5B9DB-1D1D-3A4B-836B-9ADC4115F483}">
      <dgm:prSet/>
      <dgm:spPr/>
      <dgm:t>
        <a:bodyPr/>
        <a:lstStyle/>
        <a:p>
          <a:endParaRPr lang="en-US"/>
        </a:p>
      </dgm:t>
    </dgm:pt>
    <dgm:pt modelId="{C9236F31-B2DD-1647-A0D7-38B156CA3199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Expand Partnerships</a:t>
          </a:r>
        </a:p>
      </dgm:t>
    </dgm:pt>
    <dgm:pt modelId="{BBEFC684-7545-BA45-B58F-D072FD8882A8}" type="parTrans" cxnId="{F0D9F022-4D88-C04B-8D77-D217D4F15BFC}">
      <dgm:prSet/>
      <dgm:spPr/>
      <dgm:t>
        <a:bodyPr/>
        <a:lstStyle/>
        <a:p>
          <a:endParaRPr lang="en-US"/>
        </a:p>
      </dgm:t>
    </dgm:pt>
    <dgm:pt modelId="{D43C4489-7B18-BD47-9870-F9B9B8D2919A}" type="sibTrans" cxnId="{F0D9F022-4D88-C04B-8D77-D217D4F15BFC}">
      <dgm:prSet/>
      <dgm:spPr/>
      <dgm:t>
        <a:bodyPr/>
        <a:lstStyle/>
        <a:p>
          <a:endParaRPr lang="en-US"/>
        </a:p>
      </dgm:t>
    </dgm:pt>
    <dgm:pt modelId="{858F1F3B-36CB-F547-945D-2B5AA7E9A91A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Expand Scope</a:t>
          </a:r>
        </a:p>
      </dgm:t>
    </dgm:pt>
    <dgm:pt modelId="{21D31365-67D3-1F4A-9236-0FA11186FC51}" type="parTrans" cxnId="{53ADDC1C-A38E-3B45-99A2-93F6F1B11118}">
      <dgm:prSet/>
      <dgm:spPr/>
      <dgm:t>
        <a:bodyPr/>
        <a:lstStyle/>
        <a:p>
          <a:endParaRPr lang="en-US"/>
        </a:p>
      </dgm:t>
    </dgm:pt>
    <dgm:pt modelId="{7EEF2702-BD1A-EB4A-AEAA-7D3C22633773}" type="sibTrans" cxnId="{53ADDC1C-A38E-3B45-99A2-93F6F1B11118}">
      <dgm:prSet/>
      <dgm:spPr/>
      <dgm:t>
        <a:bodyPr/>
        <a:lstStyle/>
        <a:p>
          <a:endParaRPr lang="en-US"/>
        </a:p>
      </dgm:t>
    </dgm:pt>
    <dgm:pt modelId="{A344059D-4276-DB49-8204-F2E0E344A8E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Make course accessible for grade schools (e.g., high schools, middle schools)</a:t>
          </a:r>
        </a:p>
      </dgm:t>
    </dgm:pt>
    <dgm:pt modelId="{3F5B3623-A811-CC41-9573-07CE488D4040}" type="parTrans" cxnId="{E9C3EB20-5DE7-494E-B256-A3194531C36D}">
      <dgm:prSet/>
      <dgm:spPr/>
      <dgm:t>
        <a:bodyPr/>
        <a:lstStyle/>
        <a:p>
          <a:endParaRPr lang="en-US"/>
        </a:p>
      </dgm:t>
    </dgm:pt>
    <dgm:pt modelId="{B128FDED-20CF-D44D-B623-1AAECFEE5F5C}" type="sibTrans" cxnId="{E9C3EB20-5DE7-494E-B256-A3194531C36D}">
      <dgm:prSet/>
      <dgm:spPr/>
      <dgm:t>
        <a:bodyPr/>
        <a:lstStyle/>
        <a:p>
          <a:endParaRPr lang="en-US"/>
        </a:p>
      </dgm:t>
    </dgm:pt>
    <dgm:pt modelId="{562E1A48-804F-4045-95F8-7A6FE2AF33F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Work with external partners (e.g., youth organizations, Indigenous groups, nuclear energy industry) to enrich the learning experience </a:t>
          </a:r>
        </a:p>
      </dgm:t>
    </dgm:pt>
    <dgm:pt modelId="{6950FF2D-8E0F-DE4C-AD8E-72DCB9E23B5C}" type="parTrans" cxnId="{5A81BE8A-6610-1B42-9D49-A8028F7A5804}">
      <dgm:prSet/>
      <dgm:spPr/>
      <dgm:t>
        <a:bodyPr/>
        <a:lstStyle/>
        <a:p>
          <a:endParaRPr lang="en-US"/>
        </a:p>
      </dgm:t>
    </dgm:pt>
    <dgm:pt modelId="{1BB25FBA-B145-E347-9E9B-629241ECC907}" type="sibTrans" cxnId="{5A81BE8A-6610-1B42-9D49-A8028F7A5804}">
      <dgm:prSet/>
      <dgm:spPr/>
      <dgm:t>
        <a:bodyPr/>
        <a:lstStyle/>
        <a:p>
          <a:endParaRPr lang="en-US"/>
        </a:p>
      </dgm:t>
    </dgm:pt>
    <dgm:pt modelId="{A6B57437-50ED-914C-ABD0-ED0B5431CB42}" type="pres">
      <dgm:prSet presAssocID="{29547939-5122-F24F-87D7-6D269BF56C3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73F3454-5ADD-8445-B631-5E9F5410E062}" type="pres">
      <dgm:prSet presAssocID="{858F1F3B-36CB-F547-945D-2B5AA7E9A91A}" presName="Accent1" presStyleCnt="0"/>
      <dgm:spPr/>
    </dgm:pt>
    <dgm:pt modelId="{051A5390-D5CB-894D-9E65-D4ADAB846574}" type="pres">
      <dgm:prSet presAssocID="{858F1F3B-36CB-F547-945D-2B5AA7E9A91A}" presName="Accent" presStyleLbl="node1" presStyleIdx="0" presStyleCnt="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A3C296C-4D73-6A4E-996F-01C3FB9C03AA}" type="pres">
      <dgm:prSet presAssocID="{858F1F3B-36CB-F547-945D-2B5AA7E9A91A}" presName="Child1" presStyleLbl="revTx" presStyleIdx="0" presStyleCnt="6" custScaleX="163065" custScaleY="126712" custLinFactNeighborX="28127" custLinFactNeighborY="8863">
        <dgm:presLayoutVars>
          <dgm:chMax val="0"/>
          <dgm:chPref val="0"/>
          <dgm:bulletEnabled val="1"/>
        </dgm:presLayoutVars>
      </dgm:prSet>
      <dgm:spPr/>
    </dgm:pt>
    <dgm:pt modelId="{EB2CD40C-D43F-3345-8899-117DDC12C827}" type="pres">
      <dgm:prSet presAssocID="{858F1F3B-36CB-F547-945D-2B5AA7E9A91A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9BB8365-8311-624B-8358-BC47B604C2BD}" type="pres">
      <dgm:prSet presAssocID="{C784F9AB-87DC-2B40-A083-DF032FE25AFE}" presName="Accent2" presStyleCnt="0"/>
      <dgm:spPr/>
    </dgm:pt>
    <dgm:pt modelId="{9B4A8DA2-EDD6-DC4B-B13D-4F3BC71516B9}" type="pres">
      <dgm:prSet presAssocID="{C784F9AB-87DC-2B40-A083-DF032FE25AFE}" presName="Accent" presStyleLbl="node1" presStyleIdx="1" presStyleCnt="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8580EEC-03D3-134A-A27A-68A7F3A8555F}" type="pres">
      <dgm:prSet presAssocID="{C784F9AB-87DC-2B40-A083-DF032FE25AFE}" presName="Child2" presStyleLbl="revTx" presStyleIdx="2" presStyleCnt="6" custScaleX="170068" custLinFactNeighborX="72954" custLinFactNeighborY="9468">
        <dgm:presLayoutVars>
          <dgm:chMax val="0"/>
          <dgm:chPref val="0"/>
          <dgm:bulletEnabled val="1"/>
        </dgm:presLayoutVars>
      </dgm:prSet>
      <dgm:spPr/>
    </dgm:pt>
    <dgm:pt modelId="{F296E674-E7E7-3C4D-8798-D9E3FE7CE3C3}" type="pres">
      <dgm:prSet presAssocID="{C784F9AB-87DC-2B40-A083-DF032FE25AFE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087CBB3-C8CD-9247-B359-43AE7640D4E7}" type="pres">
      <dgm:prSet presAssocID="{C9236F31-B2DD-1647-A0D7-38B156CA3199}" presName="Accent3" presStyleCnt="0"/>
      <dgm:spPr/>
    </dgm:pt>
    <dgm:pt modelId="{70FFE8FE-004A-CF4A-9948-DC07BD6A0458}" type="pres">
      <dgm:prSet presAssocID="{C9236F31-B2DD-1647-A0D7-38B156CA3199}" presName="Accent" presStyleLbl="node1" presStyleIdx="2" presStyleCnt="3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6F50CE9-C8BE-8A41-ACAC-EF15F14422A9}" type="pres">
      <dgm:prSet presAssocID="{C9236F31-B2DD-1647-A0D7-38B156CA3199}" presName="Child3" presStyleLbl="revTx" presStyleIdx="4" presStyleCnt="6" custScaleX="168061" custScaleY="124282" custLinFactNeighborX="28199" custLinFactNeighborY="9379">
        <dgm:presLayoutVars>
          <dgm:chMax val="0"/>
          <dgm:chPref val="0"/>
          <dgm:bulletEnabled val="1"/>
        </dgm:presLayoutVars>
      </dgm:prSet>
      <dgm:spPr/>
    </dgm:pt>
    <dgm:pt modelId="{FBE728C7-218E-E140-9D50-737696555787}" type="pres">
      <dgm:prSet presAssocID="{C9236F31-B2DD-1647-A0D7-38B156CA3199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3ADDC1C-A38E-3B45-99A2-93F6F1B11118}" srcId="{29547939-5122-F24F-87D7-6D269BF56C3C}" destId="{858F1F3B-36CB-F547-945D-2B5AA7E9A91A}" srcOrd="0" destOrd="0" parTransId="{21D31365-67D3-1F4A-9236-0FA11186FC51}" sibTransId="{7EEF2702-BD1A-EB4A-AEAA-7D3C22633773}"/>
    <dgm:cxn modelId="{E9C3EB20-5DE7-494E-B256-A3194531C36D}" srcId="{C784F9AB-87DC-2B40-A083-DF032FE25AFE}" destId="{A344059D-4276-DB49-8204-F2E0E344A8E1}" srcOrd="0" destOrd="0" parTransId="{3F5B3623-A811-CC41-9573-07CE488D4040}" sibTransId="{B128FDED-20CF-D44D-B623-1AAECFEE5F5C}"/>
    <dgm:cxn modelId="{F0D9F022-4D88-C04B-8D77-D217D4F15BFC}" srcId="{29547939-5122-F24F-87D7-6D269BF56C3C}" destId="{C9236F31-B2DD-1647-A0D7-38B156CA3199}" srcOrd="2" destOrd="0" parTransId="{BBEFC684-7545-BA45-B58F-D072FD8882A8}" sibTransId="{D43C4489-7B18-BD47-9870-F9B9B8D2919A}"/>
    <dgm:cxn modelId="{40BACD4F-6E8F-024A-8CC7-EC23841D9694}" type="presOf" srcId="{29547939-5122-F24F-87D7-6D269BF56C3C}" destId="{A6B57437-50ED-914C-ABD0-ED0B5431CB42}" srcOrd="0" destOrd="0" presId="urn:microsoft.com/office/officeart/2009/layout/CircleArrowProcess"/>
    <dgm:cxn modelId="{00933E60-1ADF-BC4E-A329-56512592D65E}" type="presOf" srcId="{858F1F3B-36CB-F547-945D-2B5AA7E9A91A}" destId="{EB2CD40C-D43F-3345-8899-117DDC12C827}" srcOrd="0" destOrd="0" presId="urn:microsoft.com/office/officeart/2009/layout/CircleArrowProcess"/>
    <dgm:cxn modelId="{BA16D26E-5241-4C40-AED9-53AAFBB94211}" type="presOf" srcId="{C9236F31-B2DD-1647-A0D7-38B156CA3199}" destId="{FBE728C7-218E-E140-9D50-737696555787}" srcOrd="0" destOrd="0" presId="urn:microsoft.com/office/officeart/2009/layout/CircleArrowProcess"/>
    <dgm:cxn modelId="{BFAF6A70-2AFC-4D41-8EAA-EC363F76DE74}" type="presOf" srcId="{A344059D-4276-DB49-8204-F2E0E344A8E1}" destId="{C8580EEC-03D3-134A-A27A-68A7F3A8555F}" srcOrd="0" destOrd="0" presId="urn:microsoft.com/office/officeart/2009/layout/CircleArrowProcess"/>
    <dgm:cxn modelId="{8F496981-0889-E946-8860-09F6F5EFC98F}" type="presOf" srcId="{562E1A48-804F-4045-95F8-7A6FE2AF33F0}" destId="{C6F50CE9-C8BE-8A41-ACAC-EF15F14422A9}" srcOrd="0" destOrd="0" presId="urn:microsoft.com/office/officeart/2009/layout/CircleArrowProcess"/>
    <dgm:cxn modelId="{5A81BE8A-6610-1B42-9D49-A8028F7A5804}" srcId="{C9236F31-B2DD-1647-A0D7-38B156CA3199}" destId="{562E1A48-804F-4045-95F8-7A6FE2AF33F0}" srcOrd="0" destOrd="0" parTransId="{6950FF2D-8E0F-DE4C-AD8E-72DCB9E23B5C}" sibTransId="{1BB25FBA-B145-E347-9E9B-629241ECC907}"/>
    <dgm:cxn modelId="{7F49D78D-A170-DD4F-A67C-9AF76FF02A12}" type="presOf" srcId="{C784F9AB-87DC-2B40-A083-DF032FE25AFE}" destId="{F296E674-E7E7-3C4D-8798-D9E3FE7CE3C3}" srcOrd="0" destOrd="0" presId="urn:microsoft.com/office/officeart/2009/layout/CircleArrowProcess"/>
    <dgm:cxn modelId="{B45711B7-00BB-2E49-8E99-B6732DA6C2A8}" srcId="{858F1F3B-36CB-F547-945D-2B5AA7E9A91A}" destId="{2FEA5B03-FB04-4342-A212-9432808C2200}" srcOrd="0" destOrd="0" parTransId="{204B7E62-2170-AD49-A9BA-AE8222DA1B17}" sibTransId="{B1F590A0-235C-0441-AE7F-D30EF17457D9}"/>
    <dgm:cxn modelId="{35CA87C7-2C18-A042-8536-560C01FC9BA2}" type="presOf" srcId="{2FEA5B03-FB04-4342-A212-9432808C2200}" destId="{1A3C296C-4D73-6A4E-996F-01C3FB9C03AA}" srcOrd="0" destOrd="0" presId="urn:microsoft.com/office/officeart/2009/layout/CircleArrowProcess"/>
    <dgm:cxn modelId="{DAA5B9DB-1D1D-3A4B-836B-9ADC4115F483}" srcId="{29547939-5122-F24F-87D7-6D269BF56C3C}" destId="{C784F9AB-87DC-2B40-A083-DF032FE25AFE}" srcOrd="1" destOrd="0" parTransId="{A8EC1491-4C71-1F46-A855-565F26519320}" sibTransId="{FC75721E-E422-FD49-8439-AEFA9E0D2BAC}"/>
    <dgm:cxn modelId="{D7ABB011-99FB-6744-99A4-C5FCDA53B644}" type="presParOf" srcId="{A6B57437-50ED-914C-ABD0-ED0B5431CB42}" destId="{273F3454-5ADD-8445-B631-5E9F5410E062}" srcOrd="0" destOrd="0" presId="urn:microsoft.com/office/officeart/2009/layout/CircleArrowProcess"/>
    <dgm:cxn modelId="{008CDE47-8B32-A245-869B-B6BE12EC99B5}" type="presParOf" srcId="{273F3454-5ADD-8445-B631-5E9F5410E062}" destId="{051A5390-D5CB-894D-9E65-D4ADAB846574}" srcOrd="0" destOrd="0" presId="urn:microsoft.com/office/officeart/2009/layout/CircleArrowProcess"/>
    <dgm:cxn modelId="{ED96EFF3-3893-DC4A-978B-DC2080F20897}" type="presParOf" srcId="{A6B57437-50ED-914C-ABD0-ED0B5431CB42}" destId="{1A3C296C-4D73-6A4E-996F-01C3FB9C03AA}" srcOrd="1" destOrd="0" presId="urn:microsoft.com/office/officeart/2009/layout/CircleArrowProcess"/>
    <dgm:cxn modelId="{8B6D4ED1-2247-5240-812D-F681F177B797}" type="presParOf" srcId="{A6B57437-50ED-914C-ABD0-ED0B5431CB42}" destId="{EB2CD40C-D43F-3345-8899-117DDC12C827}" srcOrd="2" destOrd="0" presId="urn:microsoft.com/office/officeart/2009/layout/CircleArrowProcess"/>
    <dgm:cxn modelId="{23F0C6D6-C74B-954A-9682-81C76C6A1876}" type="presParOf" srcId="{A6B57437-50ED-914C-ABD0-ED0B5431CB42}" destId="{79BB8365-8311-624B-8358-BC47B604C2BD}" srcOrd="3" destOrd="0" presId="urn:microsoft.com/office/officeart/2009/layout/CircleArrowProcess"/>
    <dgm:cxn modelId="{9CB2F3E0-723A-B24C-9575-8F335F58E74C}" type="presParOf" srcId="{79BB8365-8311-624B-8358-BC47B604C2BD}" destId="{9B4A8DA2-EDD6-DC4B-B13D-4F3BC71516B9}" srcOrd="0" destOrd="0" presId="urn:microsoft.com/office/officeart/2009/layout/CircleArrowProcess"/>
    <dgm:cxn modelId="{CD2A9515-C6F2-9B4E-9EF6-0F3597A0F941}" type="presParOf" srcId="{A6B57437-50ED-914C-ABD0-ED0B5431CB42}" destId="{C8580EEC-03D3-134A-A27A-68A7F3A8555F}" srcOrd="4" destOrd="0" presId="urn:microsoft.com/office/officeart/2009/layout/CircleArrowProcess"/>
    <dgm:cxn modelId="{7428E1D4-D105-1B48-8D6A-879C39BA9712}" type="presParOf" srcId="{A6B57437-50ED-914C-ABD0-ED0B5431CB42}" destId="{F296E674-E7E7-3C4D-8798-D9E3FE7CE3C3}" srcOrd="5" destOrd="0" presId="urn:microsoft.com/office/officeart/2009/layout/CircleArrowProcess"/>
    <dgm:cxn modelId="{C53FB189-FD23-BB46-B907-99376B21A737}" type="presParOf" srcId="{A6B57437-50ED-914C-ABD0-ED0B5431CB42}" destId="{C087CBB3-C8CD-9247-B359-43AE7640D4E7}" srcOrd="6" destOrd="0" presId="urn:microsoft.com/office/officeart/2009/layout/CircleArrowProcess"/>
    <dgm:cxn modelId="{4318C910-428B-6146-BE06-EA752F7B0B00}" type="presParOf" srcId="{C087CBB3-C8CD-9247-B359-43AE7640D4E7}" destId="{70FFE8FE-004A-CF4A-9948-DC07BD6A0458}" srcOrd="0" destOrd="0" presId="urn:microsoft.com/office/officeart/2009/layout/CircleArrowProcess"/>
    <dgm:cxn modelId="{00C592B0-A70C-114D-984D-52A70FA4C26C}" type="presParOf" srcId="{A6B57437-50ED-914C-ABD0-ED0B5431CB42}" destId="{C6F50CE9-C8BE-8A41-ACAC-EF15F14422A9}" srcOrd="7" destOrd="0" presId="urn:microsoft.com/office/officeart/2009/layout/CircleArrowProcess"/>
    <dgm:cxn modelId="{2EEB6434-2060-364B-8F44-13BF320CA95A}" type="presParOf" srcId="{A6B57437-50ED-914C-ABD0-ED0B5431CB42}" destId="{FBE728C7-218E-E140-9D50-737696555787}" srcOrd="8" destOrd="0" presId="urn:microsoft.com/office/officeart/2009/layout/CircleArrowProcess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796EB-6EA0-F248-8C32-EB394C82EF8C}">
      <dsp:nvSpPr>
        <dsp:cNvPr id="0" name=""/>
        <dsp:cNvSpPr/>
      </dsp:nvSpPr>
      <dsp:spPr>
        <a:xfrm>
          <a:off x="155192" y="378022"/>
          <a:ext cx="5478511" cy="920909"/>
        </a:xfrm>
        <a:prstGeom prst="rect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63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Historical, Social, and Political Context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Case Study: Nuclear Testing in the Marshall Islands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Lecturer: Professor of Indigenous Studies</a:t>
          </a:r>
        </a:p>
      </dsp:txBody>
      <dsp:txXfrm>
        <a:off x="155192" y="378022"/>
        <a:ext cx="5478511" cy="920909"/>
      </dsp:txXfrm>
    </dsp:sp>
    <dsp:sp modelId="{FFBC8FFC-954F-B84F-8580-7532D1EA5F7D}">
      <dsp:nvSpPr>
        <dsp:cNvPr id="0" name=""/>
        <dsp:cNvSpPr/>
      </dsp:nvSpPr>
      <dsp:spPr>
        <a:xfrm>
          <a:off x="0" y="19585"/>
          <a:ext cx="644636" cy="96695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A46887-70BE-6840-9381-CD473DE30AAC}">
      <dsp:nvSpPr>
        <dsp:cNvPr id="0" name=""/>
        <dsp:cNvSpPr/>
      </dsp:nvSpPr>
      <dsp:spPr>
        <a:xfrm>
          <a:off x="155192" y="1537345"/>
          <a:ext cx="5478511" cy="920909"/>
        </a:xfrm>
        <a:prstGeom prst="rect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63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Technical Understanding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Lecture: How to distinguish between earthquakes and nuclear tests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Lecturer: Professor of Seismology </a:t>
          </a:r>
        </a:p>
      </dsp:txBody>
      <dsp:txXfrm>
        <a:off x="155192" y="1537345"/>
        <a:ext cx="5478511" cy="920909"/>
      </dsp:txXfrm>
    </dsp:sp>
    <dsp:sp modelId="{036DA206-75BD-B74D-9CE8-52F78C6AF4A6}">
      <dsp:nvSpPr>
        <dsp:cNvPr id="0" name=""/>
        <dsp:cNvSpPr/>
      </dsp:nvSpPr>
      <dsp:spPr>
        <a:xfrm>
          <a:off x="0" y="1178908"/>
          <a:ext cx="644636" cy="96695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1EC57D-5460-C74C-AB03-29DB32B90248}">
      <dsp:nvSpPr>
        <dsp:cNvPr id="0" name=""/>
        <dsp:cNvSpPr/>
      </dsp:nvSpPr>
      <dsp:spPr>
        <a:xfrm>
          <a:off x="155192" y="2696667"/>
          <a:ext cx="5478511" cy="920909"/>
        </a:xfrm>
        <a:prstGeom prst="rect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63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Human Health &amp; Environmental Impact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Lecture: How nuclear fallout interacts with human bodies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Lecturer: Professor of Health Science</a:t>
          </a:r>
        </a:p>
      </dsp:txBody>
      <dsp:txXfrm>
        <a:off x="155192" y="2696667"/>
        <a:ext cx="5478511" cy="920909"/>
      </dsp:txXfrm>
    </dsp:sp>
    <dsp:sp modelId="{A1B631AD-5802-EF44-A0C1-E99D7B400BB2}">
      <dsp:nvSpPr>
        <dsp:cNvPr id="0" name=""/>
        <dsp:cNvSpPr/>
      </dsp:nvSpPr>
      <dsp:spPr>
        <a:xfrm>
          <a:off x="0" y="2338230"/>
          <a:ext cx="644636" cy="96695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8D1257-DCE0-3C44-AC6A-CC79AB46DEA1}">
      <dsp:nvSpPr>
        <dsp:cNvPr id="0" name=""/>
        <dsp:cNvSpPr/>
      </dsp:nvSpPr>
      <dsp:spPr>
        <a:xfrm>
          <a:off x="100025" y="3854397"/>
          <a:ext cx="5540750" cy="920909"/>
        </a:xfrm>
        <a:prstGeom prst="rect">
          <a:avLst/>
        </a:pr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763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Governance Mechanisms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Case Study: The Comprehensive Test Ban Treaty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Lecturer: Professor of International Relations</a:t>
          </a:r>
        </a:p>
      </dsp:txBody>
      <dsp:txXfrm>
        <a:off x="100025" y="3854397"/>
        <a:ext cx="5540750" cy="920909"/>
      </dsp:txXfrm>
    </dsp:sp>
    <dsp:sp modelId="{582E0355-A66B-D643-A991-00E57B21BEB4}">
      <dsp:nvSpPr>
        <dsp:cNvPr id="0" name=""/>
        <dsp:cNvSpPr/>
      </dsp:nvSpPr>
      <dsp:spPr>
        <a:xfrm>
          <a:off x="0" y="3497553"/>
          <a:ext cx="644636" cy="96695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A5390-D5CB-894D-9E65-D4ADAB846574}">
      <dsp:nvSpPr>
        <dsp:cNvPr id="0" name=""/>
        <dsp:cNvSpPr/>
      </dsp:nvSpPr>
      <dsp:spPr>
        <a:xfrm>
          <a:off x="2029554" y="0"/>
          <a:ext cx="2362035" cy="23623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C296C-4D73-6A4E-996F-01C3FB9C03AA}">
      <dsp:nvSpPr>
        <dsp:cNvPr id="0" name=""/>
        <dsp:cNvSpPr/>
      </dsp:nvSpPr>
      <dsp:spPr>
        <a:xfrm>
          <a:off x="4343770" y="661738"/>
          <a:ext cx="2310992" cy="119762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Expand and include professors and academics from additional fields (e.g., environmental science, anthropology, applied science)</a:t>
          </a:r>
        </a:p>
      </dsp:txBody>
      <dsp:txXfrm>
        <a:off x="4343770" y="661738"/>
        <a:ext cx="2310992" cy="1197624"/>
      </dsp:txXfrm>
    </dsp:sp>
    <dsp:sp modelId="{EB2CD40C-D43F-3345-8899-117DDC12C827}">
      <dsp:nvSpPr>
        <dsp:cNvPr id="0" name=""/>
        <dsp:cNvSpPr/>
      </dsp:nvSpPr>
      <dsp:spPr>
        <a:xfrm>
          <a:off x="2551641" y="852896"/>
          <a:ext cx="1312537" cy="65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Expand Scope</a:t>
          </a:r>
        </a:p>
      </dsp:txBody>
      <dsp:txXfrm>
        <a:off x="2551641" y="852896"/>
        <a:ext cx="1312537" cy="656111"/>
      </dsp:txXfrm>
    </dsp:sp>
    <dsp:sp modelId="{9B4A8DA2-EDD6-DC4B-B13D-4F3BC71516B9}">
      <dsp:nvSpPr>
        <dsp:cNvPr id="0" name=""/>
        <dsp:cNvSpPr/>
      </dsp:nvSpPr>
      <dsp:spPr>
        <a:xfrm>
          <a:off x="1373507" y="1357371"/>
          <a:ext cx="2362035" cy="23623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80EEC-03D3-134A-A27A-68A7F3A8555F}">
      <dsp:nvSpPr>
        <dsp:cNvPr id="0" name=""/>
        <dsp:cNvSpPr/>
      </dsp:nvSpPr>
      <dsp:spPr>
        <a:xfrm>
          <a:off x="4272953" y="2158914"/>
          <a:ext cx="2410240" cy="94515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Make course accessible for grade schools (e.g., high schools, middle schools)</a:t>
          </a:r>
        </a:p>
      </dsp:txBody>
      <dsp:txXfrm>
        <a:off x="4272953" y="2158914"/>
        <a:ext cx="2410240" cy="945154"/>
      </dsp:txXfrm>
    </dsp:sp>
    <dsp:sp modelId="{F296E674-E7E7-3C4D-8798-D9E3FE7CE3C3}">
      <dsp:nvSpPr>
        <dsp:cNvPr id="0" name=""/>
        <dsp:cNvSpPr/>
      </dsp:nvSpPr>
      <dsp:spPr>
        <a:xfrm>
          <a:off x="1898256" y="2218119"/>
          <a:ext cx="1312537" cy="65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Expand Participation</a:t>
          </a:r>
        </a:p>
      </dsp:txBody>
      <dsp:txXfrm>
        <a:off x="1898256" y="2218119"/>
        <a:ext cx="1312537" cy="656111"/>
      </dsp:txXfrm>
    </dsp:sp>
    <dsp:sp modelId="{70FFE8FE-004A-CF4A-9948-DC07BD6A0458}">
      <dsp:nvSpPr>
        <dsp:cNvPr id="0" name=""/>
        <dsp:cNvSpPr/>
      </dsp:nvSpPr>
      <dsp:spPr>
        <a:xfrm>
          <a:off x="2197669" y="2877175"/>
          <a:ext cx="2029354" cy="20301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50CE9-C8BE-8A41-ACAC-EF15F14422A9}">
      <dsp:nvSpPr>
        <dsp:cNvPr id="0" name=""/>
        <dsp:cNvSpPr/>
      </dsp:nvSpPr>
      <dsp:spPr>
        <a:xfrm>
          <a:off x="4309388" y="3408054"/>
          <a:ext cx="2381796" cy="1174656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Work with external partners (e.g., youth organizations, Indigenous groups, nuclear energy industry) to enrich the learning experience </a:t>
          </a:r>
        </a:p>
      </dsp:txBody>
      <dsp:txXfrm>
        <a:off x="4309388" y="3408054"/>
        <a:ext cx="2381796" cy="1174656"/>
      </dsp:txXfrm>
    </dsp:sp>
    <dsp:sp modelId="{FBE728C7-218E-E140-9D50-737696555787}">
      <dsp:nvSpPr>
        <dsp:cNvPr id="0" name=""/>
        <dsp:cNvSpPr/>
      </dsp:nvSpPr>
      <dsp:spPr>
        <a:xfrm>
          <a:off x="2554746" y="3585305"/>
          <a:ext cx="1312537" cy="65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Expand Partnerships</a:t>
          </a:r>
        </a:p>
      </dsp:txBody>
      <dsp:txXfrm>
        <a:off x="2554746" y="3585305"/>
        <a:ext cx="1312537" cy="656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22A7-0621-FE40-A2F3-A173C1F85E99}" type="datetimeFigureOut">
              <a:rPr lang="en-CA" smtClean="0"/>
              <a:t>2023-06-10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1FB2-2D99-164F-8C0C-5F17C62AB9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81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09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89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73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74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93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D1D5D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58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1FB2-2D99-164F-8C0C-5F17C62AB95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7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emf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emf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17.emf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hyperlink" Target="https://www.edx.org/?utm_source=google&amp;utm_campaign=18736834920&amp;utm_medium=cpc&amp;utm_term=edx&amp;hsa_acc=7245054034&amp;hsa_cam=18736834920&amp;hsa_grp=146772912710&amp;hsa_ad=631521652757&amp;hsa_src=g&amp;hsa_tgt=kwd-89882436&amp;hsa_kw=edx&amp;hsa_mt=e&amp;hsa_net=adwords&amp;hsa_ver=3&amp;gclid=CjwKCAjwvpCkBhB4EiwAujULMn4DdlrjbaqlBkEblknPllAmtz5qAzTmNhm5fwbuZiFnUvZQJ8brHRoCq9UQAvD_BwE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png"/><Relationship Id="rId18" Type="http://schemas.openxmlformats.org/officeDocument/2006/relationships/image" Target="../media/image23.svg"/><Relationship Id="rId3" Type="http://schemas.openxmlformats.org/officeDocument/2006/relationships/image" Target="../media/image17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6.png"/><Relationship Id="rId10" Type="http://schemas.openxmlformats.org/officeDocument/2006/relationships/image" Target="../media/image19.svg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Weapons and Arms Control: 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Knowledge Accessible for the Youth 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Sanya Malik &amp; Anna Manuel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British Columbia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30" y="2963501"/>
            <a:ext cx="2086774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 university-accredited online course, with youth group-facilitated weekly learning circles. </a:t>
            </a:r>
            <a:r>
              <a:rPr lang="en-CA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r>
              <a:rPr lang="en-CA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13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better educate students worldwide on the CTBTO’s mandate and nuclear non-proliferation.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would use asynchronous content provided by university professors to direct weekly sessions. The learning circles will offer a space to expand on concepts and community for like-minded individuals.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will conclude with an international conference hosted online, helping develop an online network of young people engaged on nuclear testing, proliferation and disarmament-related issues.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course is designed to be scaled and adapted for different contexts, potentially engaging other organizations, grade-schools, or facilitating in-person interactions.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4AC072-FA9B-CE23-D771-98C18BFA23FB}"/>
              </a:ext>
            </a:extLst>
          </p:cNvPr>
          <p:cNvGrpSpPr/>
          <p:nvPr/>
        </p:nvGrpSpPr>
        <p:grpSpPr>
          <a:xfrm>
            <a:off x="9078686" y="278271"/>
            <a:ext cx="2934684" cy="661739"/>
            <a:chOff x="9078686" y="324418"/>
            <a:chExt cx="2934684" cy="6617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38E9BB-4675-71F7-194F-B1CBE70C6C30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2545CA-4AE2-F200-744C-0067C80A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853031" y="288779"/>
            <a:ext cx="9185590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AB15C2-575A-1DE7-5D55-00F947FF10CB}"/>
              </a:ext>
            </a:extLst>
          </p:cNvPr>
          <p:cNvGrpSpPr/>
          <p:nvPr/>
        </p:nvGrpSpPr>
        <p:grpSpPr>
          <a:xfrm>
            <a:off x="9006760" y="215106"/>
            <a:ext cx="2934684" cy="661739"/>
            <a:chOff x="9078686" y="324418"/>
            <a:chExt cx="2934684" cy="6617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7BF3E6-C219-6DE2-1EFE-8AB7F5A914BA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1A3BB7-80FF-329C-11FA-59455C30E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AEECC5-77C0-4CEB-EB49-E77C47F7DDBC}"/>
              </a:ext>
            </a:extLst>
          </p:cNvPr>
          <p:cNvSpPr txBox="1"/>
          <p:nvPr/>
        </p:nvSpPr>
        <p:spPr>
          <a:xfrm>
            <a:off x="425591" y="1133059"/>
            <a:ext cx="10040471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propose the creation of a </a:t>
            </a:r>
            <a:r>
              <a:rPr lang="en-CA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pilot, scalable, university-accredited online course, </a:t>
            </a: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supported by moderated 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circles,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modelled after a similar course at the University of British Columbia, with both </a:t>
            </a:r>
            <a:r>
              <a:rPr lang="en-CA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asynchronous </a:t>
            </a: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CA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CA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synchronous learning circles.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2D7272-CAFE-7401-8C62-8F263B03C644}"/>
              </a:ext>
            </a:extLst>
          </p:cNvPr>
          <p:cNvGrpSpPr/>
          <p:nvPr/>
        </p:nvGrpSpPr>
        <p:grpSpPr>
          <a:xfrm>
            <a:off x="297746" y="4049386"/>
            <a:ext cx="9919642" cy="2145035"/>
            <a:chOff x="1413367" y="1999488"/>
            <a:chExt cx="9919642" cy="2145792"/>
          </a:xfrm>
        </p:grpSpPr>
        <p:pic>
          <p:nvPicPr>
            <p:cNvPr id="11" name="Graphic 10" descr="Earth globe: Africa and Europe with solid fill">
              <a:extLst>
                <a:ext uri="{FF2B5EF4-FFF2-40B4-BE49-F238E27FC236}">
                  <a16:creationId xmlns:a16="http://schemas.microsoft.com/office/drawing/2014/main" id="{8BF0E20E-9FB7-FC57-A046-5F7D5657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21120" y="2126446"/>
              <a:ext cx="1017666" cy="101766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77EB50-511D-88DF-6CA8-BE739161BD1B}"/>
                </a:ext>
              </a:extLst>
            </p:cNvPr>
            <p:cNvSpPr/>
            <p:nvPr/>
          </p:nvSpPr>
          <p:spPr>
            <a:xfrm>
              <a:off x="1413367" y="1999488"/>
              <a:ext cx="2216420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195C65-1CFB-A22E-7D0E-5B90425A18DF}"/>
                </a:ext>
              </a:extLst>
            </p:cNvPr>
            <p:cNvSpPr txBox="1"/>
            <p:nvPr/>
          </p:nvSpPr>
          <p:spPr>
            <a:xfrm>
              <a:off x="1614721" y="3144112"/>
              <a:ext cx="1830463" cy="923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Historical, Social &amp; Political Context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E9B1FD-F18D-6B06-B194-6C1A28E05E57}"/>
                </a:ext>
              </a:extLst>
            </p:cNvPr>
            <p:cNvSpPr txBox="1"/>
            <p:nvPr/>
          </p:nvSpPr>
          <p:spPr>
            <a:xfrm>
              <a:off x="4318306" y="3268546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Technical Understanding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C1F42B-EE2A-5D66-990D-F539561C09B6}"/>
                </a:ext>
              </a:extLst>
            </p:cNvPr>
            <p:cNvSpPr txBox="1"/>
            <p:nvPr/>
          </p:nvSpPr>
          <p:spPr>
            <a:xfrm>
              <a:off x="9613937" y="3268546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Governance Mechanisms</a:t>
              </a:r>
            </a:p>
          </p:txBody>
        </p:sp>
      </p:grpSp>
      <p:pic>
        <p:nvPicPr>
          <p:cNvPr id="23" name="Graphic 22" descr="Gears with solid fill">
            <a:extLst>
              <a:ext uri="{FF2B5EF4-FFF2-40B4-BE49-F238E27FC236}">
                <a16:creationId xmlns:a16="http://schemas.microsoft.com/office/drawing/2014/main" id="{CF4C39D1-B783-9877-6864-EE14B2A4B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93901">
            <a:off x="3479464" y="4119094"/>
            <a:ext cx="1152608" cy="1152608"/>
          </a:xfrm>
          <a:prstGeom prst="rect">
            <a:avLst/>
          </a:prstGeom>
        </p:spPr>
      </p:pic>
      <p:pic>
        <p:nvPicPr>
          <p:cNvPr id="25" name="Graphic 24" descr="Meeting with solid fill">
            <a:extLst>
              <a:ext uri="{FF2B5EF4-FFF2-40B4-BE49-F238E27FC236}">
                <a16:creationId xmlns:a16="http://schemas.microsoft.com/office/drawing/2014/main" id="{795A5747-1D69-4C3D-07F8-EBF578309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11429" y="4225150"/>
            <a:ext cx="1092846" cy="10928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7C41C2-98EE-2845-BC3B-B556728A133D}"/>
              </a:ext>
            </a:extLst>
          </p:cNvPr>
          <p:cNvSpPr txBox="1"/>
          <p:nvPr/>
        </p:nvSpPr>
        <p:spPr>
          <a:xfrm>
            <a:off x="2323887" y="334320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Course Themes </a:t>
            </a:r>
            <a:endParaRPr lang="en-CA" sz="2000" i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161FC9-FBA8-501A-F701-E7A908B556C3}"/>
              </a:ext>
            </a:extLst>
          </p:cNvPr>
          <p:cNvCxnSpPr>
            <a:cxnSpLocks/>
          </p:cNvCxnSpPr>
          <p:nvPr/>
        </p:nvCxnSpPr>
        <p:spPr>
          <a:xfrm>
            <a:off x="23903" y="3145417"/>
            <a:ext cx="10843846" cy="27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CD073-1FB7-0120-43F9-CD2EF8293112}"/>
              </a:ext>
            </a:extLst>
          </p:cNvPr>
          <p:cNvSpPr/>
          <p:nvPr/>
        </p:nvSpPr>
        <p:spPr>
          <a:xfrm>
            <a:off x="8249642" y="4053181"/>
            <a:ext cx="2216420" cy="21450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69250-3A09-C75B-203F-BDDFF25AE8E8}"/>
              </a:ext>
            </a:extLst>
          </p:cNvPr>
          <p:cNvSpPr/>
          <p:nvPr/>
        </p:nvSpPr>
        <p:spPr>
          <a:xfrm>
            <a:off x="2950015" y="4049386"/>
            <a:ext cx="2216420" cy="21450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C1BAF-776B-7816-94A8-9E4D332B0272}"/>
              </a:ext>
            </a:extLst>
          </p:cNvPr>
          <p:cNvSpPr/>
          <p:nvPr/>
        </p:nvSpPr>
        <p:spPr>
          <a:xfrm>
            <a:off x="5597373" y="4045566"/>
            <a:ext cx="2216420" cy="21450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BA20E3-8B49-F142-E9C9-D52441FDC2EC}"/>
              </a:ext>
            </a:extLst>
          </p:cNvPr>
          <p:cNvSpPr txBox="1"/>
          <p:nvPr/>
        </p:nvSpPr>
        <p:spPr>
          <a:xfrm>
            <a:off x="5729228" y="5179382"/>
            <a:ext cx="19652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Human Health </a:t>
            </a:r>
          </a:p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&amp; Environmental Impact</a:t>
            </a:r>
          </a:p>
        </p:txBody>
      </p:sp>
      <p:pic>
        <p:nvPicPr>
          <p:cNvPr id="28" name="Graphic 27" descr="Medical with solid fill">
            <a:extLst>
              <a:ext uri="{FF2B5EF4-FFF2-40B4-BE49-F238E27FC236}">
                <a16:creationId xmlns:a16="http://schemas.microsoft.com/office/drawing/2014/main" id="{54EF5CEF-6970-ABE9-DA25-6773EA51C1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1805" y="4065185"/>
            <a:ext cx="914400" cy="914400"/>
          </a:xfrm>
          <a:prstGeom prst="rect">
            <a:avLst/>
          </a:prstGeom>
        </p:spPr>
      </p:pic>
      <p:pic>
        <p:nvPicPr>
          <p:cNvPr id="31" name="Graphic 30" descr="Open hand with plant with solid fill">
            <a:extLst>
              <a:ext uri="{FF2B5EF4-FFF2-40B4-BE49-F238E27FC236}">
                <a16:creationId xmlns:a16="http://schemas.microsoft.com/office/drawing/2014/main" id="{C378704E-9300-D757-46A6-A66C4117A4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97149" y="43674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F89F2C-1ED6-DBE5-29B7-C110AABF46D9}"/>
              </a:ext>
            </a:extLst>
          </p:cNvPr>
          <p:cNvSpPr txBox="1"/>
          <p:nvPr/>
        </p:nvSpPr>
        <p:spPr>
          <a:xfrm>
            <a:off x="494585" y="1273394"/>
            <a:ext cx="10031471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course is designed to </a:t>
            </a: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facilitate learning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is…</a:t>
            </a:r>
          </a:p>
          <a:p>
            <a:pPr>
              <a:lnSpc>
                <a:spcPct val="150000"/>
              </a:lnSpc>
            </a:pP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CA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doing so, this course is intended to </a:t>
            </a:r>
            <a:r>
              <a:rPr lang="en-C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CA" sz="20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685635" y="312535"/>
            <a:ext cx="9521074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4209D1-53BF-00A3-DCF9-BE52A6A499F6}"/>
              </a:ext>
            </a:extLst>
          </p:cNvPr>
          <p:cNvGrpSpPr/>
          <p:nvPr/>
        </p:nvGrpSpPr>
        <p:grpSpPr>
          <a:xfrm>
            <a:off x="9006760" y="215106"/>
            <a:ext cx="2934684" cy="661739"/>
            <a:chOff x="9078686" y="324418"/>
            <a:chExt cx="2934684" cy="661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61E347-75FE-9960-F5B4-63C8AC2282D3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93E1E5-AEA5-DEE2-A647-9D8905B2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B85D51-1379-C465-9367-6F1058503F09}"/>
              </a:ext>
            </a:extLst>
          </p:cNvPr>
          <p:cNvGrpSpPr/>
          <p:nvPr/>
        </p:nvGrpSpPr>
        <p:grpSpPr>
          <a:xfrm>
            <a:off x="1275506" y="2083281"/>
            <a:ext cx="8469628" cy="2145792"/>
            <a:chOff x="1275507" y="1999488"/>
            <a:chExt cx="8469628" cy="2145792"/>
          </a:xfrm>
        </p:grpSpPr>
        <p:pic>
          <p:nvPicPr>
            <p:cNvPr id="11" name="Graphic 10" descr="Earth globe: Africa and Europe with solid fill">
              <a:extLst>
                <a:ext uri="{FF2B5EF4-FFF2-40B4-BE49-F238E27FC236}">
                  <a16:creationId xmlns:a16="http://schemas.microsoft.com/office/drawing/2014/main" id="{D56EB18F-976E-1DE9-5DCF-EA945A1B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6275" y="2243328"/>
              <a:ext cx="914400" cy="914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915B26-86DD-DFC3-A178-86A32C6D5CD1}"/>
                </a:ext>
              </a:extLst>
            </p:cNvPr>
            <p:cNvSpPr/>
            <p:nvPr/>
          </p:nvSpPr>
          <p:spPr>
            <a:xfrm>
              <a:off x="1275507" y="1999488"/>
              <a:ext cx="2535936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A68EDD-C870-0CE3-668A-2BC506C39DD5}"/>
                </a:ext>
              </a:extLst>
            </p:cNvPr>
            <p:cNvSpPr/>
            <p:nvPr/>
          </p:nvSpPr>
          <p:spPr>
            <a:xfrm>
              <a:off x="4242353" y="1999488"/>
              <a:ext cx="2535936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1B3BCF-0C15-89D1-6D35-89698B25850C}"/>
                </a:ext>
              </a:extLst>
            </p:cNvPr>
            <p:cNvSpPr/>
            <p:nvPr/>
          </p:nvSpPr>
          <p:spPr>
            <a:xfrm>
              <a:off x="7209199" y="1999488"/>
              <a:ext cx="2535936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036A4-5B83-0ADA-8FCE-C173C4C0C8C1}"/>
                </a:ext>
              </a:extLst>
            </p:cNvPr>
            <p:cNvSpPr txBox="1"/>
            <p:nvPr/>
          </p:nvSpPr>
          <p:spPr>
            <a:xfrm>
              <a:off x="1706880" y="3279648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Globally Accessible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419FC5-468E-C0C4-939C-0365330779B0}"/>
                </a:ext>
              </a:extLst>
            </p:cNvPr>
            <p:cNvSpPr txBox="1"/>
            <p:nvPr/>
          </p:nvSpPr>
          <p:spPr>
            <a:xfrm>
              <a:off x="4696020" y="3279647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Cross-Disciplinary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E792F1-C6C6-AB9B-CD6B-7FA2A95A9CF1}"/>
                </a:ext>
              </a:extLst>
            </p:cNvPr>
            <p:cNvSpPr txBox="1"/>
            <p:nvPr/>
          </p:nvSpPr>
          <p:spPr>
            <a:xfrm>
              <a:off x="7622026" y="3407046"/>
              <a:ext cx="171907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Collaborative</a:t>
              </a:r>
            </a:p>
          </p:txBody>
        </p:sp>
        <p:pic>
          <p:nvPicPr>
            <p:cNvPr id="21" name="Graphic 20" descr="Storytelling with solid fill">
              <a:extLst>
                <a:ext uri="{FF2B5EF4-FFF2-40B4-BE49-F238E27FC236}">
                  <a16:creationId xmlns:a16="http://schemas.microsoft.com/office/drawing/2014/main" id="{FAA81563-F7BA-E43E-DBD4-4A70EB556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98356" y="2243328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Cheers with solid fill">
              <a:extLst>
                <a:ext uri="{FF2B5EF4-FFF2-40B4-BE49-F238E27FC236}">
                  <a16:creationId xmlns:a16="http://schemas.microsoft.com/office/drawing/2014/main" id="{F356F2DF-C89D-E3CF-643B-4C3B9C522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9967" y="2395804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1AE30D-B0B8-0CA1-C058-F08245524FBC}"/>
              </a:ext>
            </a:extLst>
          </p:cNvPr>
          <p:cNvGrpSpPr/>
          <p:nvPr/>
        </p:nvGrpSpPr>
        <p:grpSpPr>
          <a:xfrm>
            <a:off x="248728" y="5356986"/>
            <a:ext cx="10394888" cy="1207257"/>
            <a:chOff x="248728" y="5356986"/>
            <a:chExt cx="10394888" cy="12072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FA3332-3EFF-A071-AE27-F22B10A21E20}"/>
                </a:ext>
              </a:extLst>
            </p:cNvPr>
            <p:cNvGrpSpPr/>
            <p:nvPr/>
          </p:nvGrpSpPr>
          <p:grpSpPr>
            <a:xfrm>
              <a:off x="248728" y="5356986"/>
              <a:ext cx="10394888" cy="1184014"/>
              <a:chOff x="1275507" y="1999488"/>
              <a:chExt cx="8469628" cy="214579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37D769-F129-2727-12E4-D94565057B1C}"/>
                  </a:ext>
                </a:extLst>
              </p:cNvPr>
              <p:cNvSpPr/>
              <p:nvPr/>
            </p:nvSpPr>
            <p:spPr>
              <a:xfrm>
                <a:off x="1275507" y="1999488"/>
                <a:ext cx="2535936" cy="2145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222608-6196-4C5A-16F7-186542FAAC6D}"/>
                  </a:ext>
                </a:extLst>
              </p:cNvPr>
              <p:cNvSpPr/>
              <p:nvPr/>
            </p:nvSpPr>
            <p:spPr>
              <a:xfrm>
                <a:off x="4242353" y="1999488"/>
                <a:ext cx="2535936" cy="2145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DB052EE-F5AA-A485-7C9C-7A881BAE8EDD}"/>
                  </a:ext>
                </a:extLst>
              </p:cNvPr>
              <p:cNvSpPr/>
              <p:nvPr/>
            </p:nvSpPr>
            <p:spPr>
              <a:xfrm>
                <a:off x="7209199" y="1999488"/>
                <a:ext cx="2535936" cy="2145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F8A6FF-C60D-9F40-2572-442A264C400E}"/>
                </a:ext>
              </a:extLst>
            </p:cNvPr>
            <p:cNvSpPr txBox="1"/>
            <p:nvPr/>
          </p:nvSpPr>
          <p:spPr>
            <a:xfrm>
              <a:off x="494585" y="5363914"/>
              <a:ext cx="273629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A better understanding of nuclear proliferation and disarmament issues among youth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3FC606-9225-9D40-7489-521A94F31278}"/>
                </a:ext>
              </a:extLst>
            </p:cNvPr>
            <p:cNvSpPr txBox="1"/>
            <p:nvPr/>
          </p:nvSpPr>
          <p:spPr>
            <a:xfrm>
              <a:off x="3889978" y="5363914"/>
              <a:ext cx="3061433" cy="1200329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A global network of young advocates, across multiple fields as future agents of change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564E29-FFCC-1DD3-F085-538A618BF36D}"/>
                </a:ext>
              </a:extLst>
            </p:cNvPr>
            <p:cNvSpPr txBox="1"/>
            <p:nvPr/>
          </p:nvSpPr>
          <p:spPr>
            <a:xfrm>
              <a:off x="7531228" y="5487328"/>
              <a:ext cx="297063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A call for the eventual worldwide ratification of the CTBT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78636" y="28184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27DED-A03D-B08C-DB9D-61EF13EAEDF3}"/>
              </a:ext>
            </a:extLst>
          </p:cNvPr>
          <p:cNvSpPr txBox="1"/>
          <p:nvPr/>
        </p:nvSpPr>
        <p:spPr>
          <a:xfrm>
            <a:off x="948596" y="1250205"/>
            <a:ext cx="1029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Structure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E14B4-951F-AA58-7AF9-7B51D894A87D}"/>
              </a:ext>
            </a:extLst>
          </p:cNvPr>
          <p:cNvGrpSpPr/>
          <p:nvPr/>
        </p:nvGrpSpPr>
        <p:grpSpPr>
          <a:xfrm>
            <a:off x="9006760" y="215106"/>
            <a:ext cx="2934684" cy="661739"/>
            <a:chOff x="9078686" y="324418"/>
            <a:chExt cx="2934684" cy="661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26F641-3F22-0C18-A403-72CCEA3DE265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089ACD-C086-AE01-AFF1-3B8187BE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B53F2F-9E5A-0563-EC59-4AB1083320D7}"/>
              </a:ext>
            </a:extLst>
          </p:cNvPr>
          <p:cNvSpPr txBox="1"/>
          <p:nvPr/>
        </p:nvSpPr>
        <p:spPr>
          <a:xfrm>
            <a:off x="282917" y="1555831"/>
            <a:ext cx="171907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4EA40-C300-0E7A-A4BC-B615B356DF9A}"/>
              </a:ext>
            </a:extLst>
          </p:cNvPr>
          <p:cNvSpPr txBox="1"/>
          <p:nvPr/>
        </p:nvSpPr>
        <p:spPr>
          <a:xfrm>
            <a:off x="287057" y="3171971"/>
            <a:ext cx="171907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7A577-62BA-CCF8-F6E2-F5256D8DBD1D}"/>
              </a:ext>
            </a:extLst>
          </p:cNvPr>
          <p:cNvSpPr txBox="1"/>
          <p:nvPr/>
        </p:nvSpPr>
        <p:spPr>
          <a:xfrm>
            <a:off x="287057" y="4932837"/>
            <a:ext cx="1719072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CTBTO Youth Group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216B63-2857-D882-49E9-8A9F0699F8B4}"/>
              </a:ext>
            </a:extLst>
          </p:cNvPr>
          <p:cNvGrpSpPr/>
          <p:nvPr/>
        </p:nvGrpSpPr>
        <p:grpSpPr>
          <a:xfrm>
            <a:off x="2178421" y="3927309"/>
            <a:ext cx="8264397" cy="2767522"/>
            <a:chOff x="248728" y="5356986"/>
            <a:chExt cx="10394888" cy="11840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EDAFD4F-DB24-4526-C5FD-E8FFEA59D046}"/>
                </a:ext>
              </a:extLst>
            </p:cNvPr>
            <p:cNvGrpSpPr/>
            <p:nvPr/>
          </p:nvGrpSpPr>
          <p:grpSpPr>
            <a:xfrm>
              <a:off x="248728" y="5356986"/>
              <a:ext cx="10394888" cy="1184014"/>
              <a:chOff x="1275507" y="1999488"/>
              <a:chExt cx="8469628" cy="214579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70AD26-D975-955F-7DA5-FDD8E07B1F3A}"/>
                  </a:ext>
                </a:extLst>
              </p:cNvPr>
              <p:cNvSpPr/>
              <p:nvPr/>
            </p:nvSpPr>
            <p:spPr>
              <a:xfrm>
                <a:off x="1275507" y="1999488"/>
                <a:ext cx="2535936" cy="2145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2EBD06-1981-E41B-91D8-687138529216}"/>
                  </a:ext>
                </a:extLst>
              </p:cNvPr>
              <p:cNvSpPr/>
              <p:nvPr/>
            </p:nvSpPr>
            <p:spPr>
              <a:xfrm>
                <a:off x="4242353" y="1999488"/>
                <a:ext cx="2535936" cy="2145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FD72718-33DE-3244-2FFB-E8D8D5F8DFC0}"/>
                  </a:ext>
                </a:extLst>
              </p:cNvPr>
              <p:cNvSpPr/>
              <p:nvPr/>
            </p:nvSpPr>
            <p:spPr>
              <a:xfrm>
                <a:off x="7209199" y="1999488"/>
                <a:ext cx="2535936" cy="2145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A5ECFC-5CC4-FE5E-7AE8-BBDA01F181E6}"/>
                </a:ext>
              </a:extLst>
            </p:cNvPr>
            <p:cNvSpPr txBox="1"/>
            <p:nvPr/>
          </p:nvSpPr>
          <p:spPr>
            <a:xfrm>
              <a:off x="436774" y="5410888"/>
              <a:ext cx="2736296" cy="11163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Asynchronous lectures and content delivered by university professors across the world in collaboration via 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edX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 or another suitable platform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87CC09-3CE2-D8E1-B6DB-D4B00887C5EE}"/>
                </a:ext>
              </a:extLst>
            </p:cNvPr>
            <p:cNvSpPr txBox="1"/>
            <p:nvPr/>
          </p:nvSpPr>
          <p:spPr>
            <a:xfrm>
              <a:off x="3915456" y="5390803"/>
              <a:ext cx="3061433" cy="11163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Weekly learning circle meetings to complete collaborative assignments and activities (facilitated by CTBTO youth group members)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C926D1-B1D5-BDFC-4BF8-9BC17940C370}"/>
                </a:ext>
              </a:extLst>
            </p:cNvPr>
            <p:cNvSpPr txBox="1"/>
            <p:nvPr/>
          </p:nvSpPr>
          <p:spPr>
            <a:xfrm>
              <a:off x="7602104" y="5435237"/>
              <a:ext cx="2970636" cy="94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The course will conclude with an online event, bringing together participants from all participating countries </a:t>
              </a:r>
            </a:p>
          </p:txBody>
        </p:sp>
      </p:grpSp>
      <p:pic>
        <p:nvPicPr>
          <p:cNvPr id="31" name="Graphic 30" descr="School girl with solid fill">
            <a:extLst>
              <a:ext uri="{FF2B5EF4-FFF2-40B4-BE49-F238E27FC236}">
                <a16:creationId xmlns:a16="http://schemas.microsoft.com/office/drawing/2014/main" id="{50014C29-AB28-9481-3422-0368386F6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451" y="3541303"/>
            <a:ext cx="1300075" cy="1300075"/>
          </a:xfrm>
          <a:prstGeom prst="rect">
            <a:avLst/>
          </a:prstGeom>
        </p:spPr>
      </p:pic>
      <p:pic>
        <p:nvPicPr>
          <p:cNvPr id="33" name="Graphic 32" descr="Group of men with solid fill">
            <a:extLst>
              <a:ext uri="{FF2B5EF4-FFF2-40B4-BE49-F238E27FC236}">
                <a16:creationId xmlns:a16="http://schemas.microsoft.com/office/drawing/2014/main" id="{A6C12B65-7943-6BBF-EFE7-BC1F5FB9E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142" y="5629124"/>
            <a:ext cx="1065707" cy="10657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B6877F-F4F5-0135-1311-D5BADEB31BBC}"/>
              </a:ext>
            </a:extLst>
          </p:cNvPr>
          <p:cNvGrpSpPr/>
          <p:nvPr/>
        </p:nvGrpSpPr>
        <p:grpSpPr>
          <a:xfrm>
            <a:off x="2595797" y="3021749"/>
            <a:ext cx="7456345" cy="694959"/>
            <a:chOff x="1706880" y="3268547"/>
            <a:chExt cx="7634218" cy="6574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63F563-09CD-0836-8231-ADF338D4456D}"/>
                </a:ext>
              </a:extLst>
            </p:cNvPr>
            <p:cNvSpPr txBox="1"/>
            <p:nvPr/>
          </p:nvSpPr>
          <p:spPr>
            <a:xfrm>
              <a:off x="1706880" y="3279648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Lectures + Case Studies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0EE157-E1EB-98FF-BFDA-A9E27BF430B5}"/>
                </a:ext>
              </a:extLst>
            </p:cNvPr>
            <p:cNvSpPr txBox="1"/>
            <p:nvPr/>
          </p:nvSpPr>
          <p:spPr>
            <a:xfrm>
              <a:off x="4696020" y="3279647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Interactive Activities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DE93E9-64D3-2C3D-02C6-2FA67D112610}"/>
                </a:ext>
              </a:extLst>
            </p:cNvPr>
            <p:cNvSpPr txBox="1"/>
            <p:nvPr/>
          </p:nvSpPr>
          <p:spPr>
            <a:xfrm>
              <a:off x="7622026" y="3268547"/>
              <a:ext cx="17190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Discussion Forum</a:t>
              </a:r>
            </a:p>
          </p:txBody>
        </p:sp>
      </p:grpSp>
      <p:pic>
        <p:nvPicPr>
          <p:cNvPr id="34" name="Graphic 33" descr="Classroom with solid fill">
            <a:extLst>
              <a:ext uri="{FF2B5EF4-FFF2-40B4-BE49-F238E27FC236}">
                <a16:creationId xmlns:a16="http://schemas.microsoft.com/office/drawing/2014/main" id="{6C11835F-952A-03BF-854A-91E92FF28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38183" y="2115333"/>
            <a:ext cx="966594" cy="966594"/>
          </a:xfrm>
          <a:prstGeom prst="rect">
            <a:avLst/>
          </a:prstGeom>
        </p:spPr>
      </p:pic>
      <p:pic>
        <p:nvPicPr>
          <p:cNvPr id="35" name="Graphic 34" descr="Group brainstorm with solid fill">
            <a:extLst>
              <a:ext uri="{FF2B5EF4-FFF2-40B4-BE49-F238E27FC236}">
                <a16:creationId xmlns:a16="http://schemas.microsoft.com/office/drawing/2014/main" id="{54C00387-750B-E8E9-DBC7-40B30233D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48934" y="2115333"/>
            <a:ext cx="966594" cy="966594"/>
          </a:xfrm>
          <a:prstGeom prst="rect">
            <a:avLst/>
          </a:prstGeom>
        </p:spPr>
      </p:pic>
      <p:pic>
        <p:nvPicPr>
          <p:cNvPr id="36" name="Graphic 35" descr="Social network with solid fill">
            <a:extLst>
              <a:ext uri="{FF2B5EF4-FFF2-40B4-BE49-F238E27FC236}">
                <a16:creationId xmlns:a16="http://schemas.microsoft.com/office/drawing/2014/main" id="{31135091-3555-1A20-2BEA-9D649E0658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7323" y="2115333"/>
            <a:ext cx="966594" cy="966594"/>
          </a:xfrm>
          <a:prstGeom prst="rect">
            <a:avLst/>
          </a:prstGeom>
        </p:spPr>
      </p:pic>
      <p:pic>
        <p:nvPicPr>
          <p:cNvPr id="28" name="Graphic 27" descr="Professor female with solid fill">
            <a:extLst>
              <a:ext uri="{FF2B5EF4-FFF2-40B4-BE49-F238E27FC236}">
                <a16:creationId xmlns:a16="http://schemas.microsoft.com/office/drawing/2014/main" id="{C0EE386D-AD17-31F0-57CB-0CB17C7839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4693" y="1939309"/>
            <a:ext cx="1108317" cy="11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478636" y="28184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E14B4-951F-AA58-7AF9-7B51D894A87D}"/>
              </a:ext>
            </a:extLst>
          </p:cNvPr>
          <p:cNvGrpSpPr/>
          <p:nvPr/>
        </p:nvGrpSpPr>
        <p:grpSpPr>
          <a:xfrm>
            <a:off x="9006760" y="215106"/>
            <a:ext cx="2934684" cy="661739"/>
            <a:chOff x="9078686" y="324418"/>
            <a:chExt cx="2934684" cy="661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26F641-3F22-0C18-A403-72CCEA3DE265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089ACD-C086-AE01-AFF1-3B8187BE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861371-02B7-7F35-EAD9-C04AB8DBAEEE}"/>
              </a:ext>
            </a:extLst>
          </p:cNvPr>
          <p:cNvSpPr txBox="1"/>
          <p:nvPr/>
        </p:nvSpPr>
        <p:spPr>
          <a:xfrm>
            <a:off x="3079942" y="1566318"/>
            <a:ext cx="1029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Module: </a:t>
            </a:r>
            <a:r>
              <a:rPr lang="en-CA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Testing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684908-6BBB-E486-49DE-CA66FE455D97}"/>
              </a:ext>
            </a:extLst>
          </p:cNvPr>
          <p:cNvSpPr txBox="1"/>
          <p:nvPr/>
        </p:nvSpPr>
        <p:spPr>
          <a:xfrm>
            <a:off x="6339750" y="2501418"/>
            <a:ext cx="18875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2C98CA-B9FF-0D1F-F273-0B848304ABC9}"/>
              </a:ext>
            </a:extLst>
          </p:cNvPr>
          <p:cNvSpPr txBox="1"/>
          <p:nvPr/>
        </p:nvSpPr>
        <p:spPr>
          <a:xfrm>
            <a:off x="8540938" y="4179349"/>
            <a:ext cx="18875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ABCD93-B703-772B-D54F-E09748CC3140}"/>
              </a:ext>
            </a:extLst>
          </p:cNvPr>
          <p:cNvSpPr txBox="1"/>
          <p:nvPr/>
        </p:nvSpPr>
        <p:spPr>
          <a:xfrm>
            <a:off x="-1256134" y="1188474"/>
            <a:ext cx="390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01493C17-4B5B-F525-B37F-C2D0824AA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578551"/>
              </p:ext>
            </p:extLst>
          </p:nvPr>
        </p:nvGraphicFramePr>
        <p:xfrm>
          <a:off x="122806" y="1610850"/>
          <a:ext cx="5788896" cy="502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7E67CAE-97E7-53FC-123E-D19411F59D95}"/>
              </a:ext>
            </a:extLst>
          </p:cNvPr>
          <p:cNvSpPr txBox="1"/>
          <p:nvPr/>
        </p:nvSpPr>
        <p:spPr>
          <a:xfrm>
            <a:off x="5992633" y="2889705"/>
            <a:ext cx="2490187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 an advocacy organization to stop nuclear testing, with reference to public health, geopolitics, and the history of nuclear testing’s impact on marginalized groups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1924C2-1C9B-99EC-69C1-9FBB77909351}"/>
              </a:ext>
            </a:extLst>
          </p:cNvPr>
          <p:cNvSpPr txBox="1"/>
          <p:nvPr/>
        </p:nvSpPr>
        <p:spPr>
          <a:xfrm>
            <a:off x="8097080" y="4763192"/>
            <a:ext cx="266421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i="1" dirty="0">
                <a:latin typeface="Arial" panose="020B0604020202020204" pitchFamily="34" charset="0"/>
                <a:cs typeface="Arial" panose="020B0604020202020204" pitchFamily="34" charset="0"/>
              </a:rPr>
              <a:t>Using Google Earth Engine and your understanding of nuclear testing, locate a nuclear testing site using seismic data (to be provided)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CC20E7-CE5F-60DB-52D4-22E69BABBFF2}"/>
              </a:ext>
            </a:extLst>
          </p:cNvPr>
          <p:cNvSpPr/>
          <p:nvPr/>
        </p:nvSpPr>
        <p:spPr>
          <a:xfrm>
            <a:off x="5959203" y="2240231"/>
            <a:ext cx="2648690" cy="264869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F625A6-B4E9-3527-1ED0-FE8EC78138BA}"/>
              </a:ext>
            </a:extLst>
          </p:cNvPr>
          <p:cNvSpPr/>
          <p:nvPr/>
        </p:nvSpPr>
        <p:spPr>
          <a:xfrm>
            <a:off x="8041531" y="3960313"/>
            <a:ext cx="2775311" cy="2775311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9A4A13-E90C-A2A6-DC95-895A0984E014}"/>
              </a:ext>
            </a:extLst>
          </p:cNvPr>
          <p:cNvGrpSpPr/>
          <p:nvPr/>
        </p:nvGrpSpPr>
        <p:grpSpPr>
          <a:xfrm>
            <a:off x="7533635" y="2134616"/>
            <a:ext cx="3902202" cy="1429960"/>
            <a:chOff x="7533635" y="1875937"/>
            <a:chExt cx="3902202" cy="14299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555CE2-E164-2A24-1CED-DCE47DDA4056}"/>
                </a:ext>
              </a:extLst>
            </p:cNvPr>
            <p:cNvSpPr txBox="1"/>
            <p:nvPr/>
          </p:nvSpPr>
          <p:spPr>
            <a:xfrm>
              <a:off x="7533635" y="2232541"/>
              <a:ext cx="39022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</a:t>
              </a:r>
            </a:p>
            <a:p>
              <a:pPr algn="ctr"/>
              <a:r>
                <a:rPr lang="en-CA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Circles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F0FB276-10C0-604A-BA89-30AC87E3B563}"/>
                </a:ext>
              </a:extLst>
            </p:cNvPr>
            <p:cNvSpPr/>
            <p:nvPr/>
          </p:nvSpPr>
          <p:spPr>
            <a:xfrm>
              <a:off x="8769756" y="1875937"/>
              <a:ext cx="1429960" cy="142996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9" name="Graphic 8" descr="Earth globe: Africa and Europe with solid fill">
            <a:extLst>
              <a:ext uri="{FF2B5EF4-FFF2-40B4-BE49-F238E27FC236}">
                <a16:creationId xmlns:a16="http://schemas.microsoft.com/office/drawing/2014/main" id="{E107D0B1-E1D4-FCE3-07C0-62F7807B1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458" y="1810080"/>
            <a:ext cx="573137" cy="572935"/>
          </a:xfrm>
          <a:prstGeom prst="rect">
            <a:avLst/>
          </a:prstGeom>
        </p:spPr>
      </p:pic>
      <p:pic>
        <p:nvPicPr>
          <p:cNvPr id="10" name="Graphic 9" descr="Gears with solid fill">
            <a:extLst>
              <a:ext uri="{FF2B5EF4-FFF2-40B4-BE49-F238E27FC236}">
                <a16:creationId xmlns:a16="http://schemas.microsoft.com/office/drawing/2014/main" id="{2068B054-216A-B878-10BA-F082BE7438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93901">
            <a:off x="142110" y="2964469"/>
            <a:ext cx="613832" cy="6138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76376-4B33-DD04-4C12-8145A2D48B75}"/>
              </a:ext>
            </a:extLst>
          </p:cNvPr>
          <p:cNvGrpSpPr/>
          <p:nvPr/>
        </p:nvGrpSpPr>
        <p:grpSpPr>
          <a:xfrm>
            <a:off x="112958" y="4176162"/>
            <a:ext cx="622638" cy="554994"/>
            <a:chOff x="5971805" y="4065185"/>
            <a:chExt cx="1539744" cy="1216655"/>
          </a:xfrm>
        </p:grpSpPr>
        <p:pic>
          <p:nvPicPr>
            <p:cNvPr id="11" name="Graphic 10" descr="Medical with solid fill">
              <a:extLst>
                <a:ext uri="{FF2B5EF4-FFF2-40B4-BE49-F238E27FC236}">
                  <a16:creationId xmlns:a16="http://schemas.microsoft.com/office/drawing/2014/main" id="{E31E221F-DBBC-8141-1E0D-A71931CCF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971805" y="4065185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Open hand with plant with solid fill">
              <a:extLst>
                <a:ext uri="{FF2B5EF4-FFF2-40B4-BE49-F238E27FC236}">
                  <a16:creationId xmlns:a16="http://schemas.microsoft.com/office/drawing/2014/main" id="{358BF963-F145-F8D5-5172-DDA1EAEC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97149" y="4367440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Graphic 13" descr="Meeting with solid fill">
            <a:extLst>
              <a:ext uri="{FF2B5EF4-FFF2-40B4-BE49-F238E27FC236}">
                <a16:creationId xmlns:a16="http://schemas.microsoft.com/office/drawing/2014/main" id="{832C0822-B8CC-12A7-37B5-A2B5FDC1C0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0756" y="5324596"/>
            <a:ext cx="554993" cy="5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341331" y="215106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2D1B46-AF00-9764-FECA-F1BDEF78CD2A}"/>
              </a:ext>
            </a:extLst>
          </p:cNvPr>
          <p:cNvGrpSpPr/>
          <p:nvPr/>
        </p:nvGrpSpPr>
        <p:grpSpPr>
          <a:xfrm>
            <a:off x="9006760" y="215106"/>
            <a:ext cx="2934684" cy="661739"/>
            <a:chOff x="9078686" y="324418"/>
            <a:chExt cx="2934684" cy="661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BCD3D8-FA39-4D66-1B80-D86B26A62583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933F12-E12A-F75D-45FE-94D0EBE5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4B7533A-3B5A-509C-0CC6-0ADBC2FE46AF}"/>
              </a:ext>
            </a:extLst>
          </p:cNvPr>
          <p:cNvGrpSpPr/>
          <p:nvPr/>
        </p:nvGrpSpPr>
        <p:grpSpPr>
          <a:xfrm>
            <a:off x="248726" y="1257300"/>
            <a:ext cx="10449752" cy="5358643"/>
            <a:chOff x="1275507" y="1727087"/>
            <a:chExt cx="8469628" cy="24181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61E402-39B6-4D2A-C5B4-0280F6CD443A}"/>
                </a:ext>
              </a:extLst>
            </p:cNvPr>
            <p:cNvSpPr/>
            <p:nvPr/>
          </p:nvSpPr>
          <p:spPr>
            <a:xfrm>
              <a:off x="1275507" y="1999488"/>
              <a:ext cx="2535936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281BB6-F7D9-72C2-EBF2-F890AADA3441}"/>
                </a:ext>
              </a:extLst>
            </p:cNvPr>
            <p:cNvSpPr/>
            <p:nvPr/>
          </p:nvSpPr>
          <p:spPr>
            <a:xfrm>
              <a:off x="4242353" y="1999488"/>
              <a:ext cx="2535936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B8D200-2D52-8B90-2091-762EE82212C4}"/>
                </a:ext>
              </a:extLst>
            </p:cNvPr>
            <p:cNvSpPr/>
            <p:nvPr/>
          </p:nvSpPr>
          <p:spPr>
            <a:xfrm>
              <a:off x="7209199" y="1999488"/>
              <a:ext cx="2535936" cy="21457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9A5A24-094F-5247-DE0A-1B11F4256C0E}"/>
                </a:ext>
              </a:extLst>
            </p:cNvPr>
            <p:cNvSpPr txBox="1"/>
            <p:nvPr/>
          </p:nvSpPr>
          <p:spPr>
            <a:xfrm>
              <a:off x="4655803" y="1727087"/>
              <a:ext cx="1719072" cy="1754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Students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B9E4DFC-FFB0-6126-8A6A-44AB61D223EB}"/>
              </a:ext>
            </a:extLst>
          </p:cNvPr>
          <p:cNvSpPr txBox="1"/>
          <p:nvPr/>
        </p:nvSpPr>
        <p:spPr>
          <a:xfrm>
            <a:off x="422629" y="1887814"/>
            <a:ext cx="2781011" cy="46628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Involvement of professors from inter-disciplinary fields and ratifying/non-ratifying nations  facilitating increased awareness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Introduction of new and enjoyable courses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Increased engagement and interest from students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Practical learning components driving research and advocacy at universities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B2A9B-F31D-F585-67BD-80BA7670B4D4}"/>
              </a:ext>
            </a:extLst>
          </p:cNvPr>
          <p:cNvSpPr txBox="1"/>
          <p:nvPr/>
        </p:nvSpPr>
        <p:spPr>
          <a:xfrm>
            <a:off x="4100167" y="1910897"/>
            <a:ext cx="2746871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Opportunity to earn some accreditation (potentially university credit)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Exposure to enhanced understanding of the history of impact and danger of nuclear weapons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Increased understanding of historically colonised and  marginalised groups such as Indigenous peoples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95EECE-5D49-8E39-D77D-F4A3D80C97E8}"/>
              </a:ext>
            </a:extLst>
          </p:cNvPr>
          <p:cNvSpPr txBox="1"/>
          <p:nvPr/>
        </p:nvSpPr>
        <p:spPr>
          <a:xfrm>
            <a:off x="7716978" y="1887814"/>
            <a:ext cx="2686072" cy="46628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Expansion of the existing global network of young individuals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Increased awareness and promotion of the CTBT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Enhanced understanding of the requirements for ratification</a:t>
            </a:r>
          </a:p>
          <a:p>
            <a:endParaRPr lang="en-CA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Ability to reach out to countries that have not ratified the CTBT through citizen engagement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0BFC44-ED80-C8C1-D58D-8F03B3A5B107}"/>
              </a:ext>
            </a:extLst>
          </p:cNvPr>
          <p:cNvSpPr txBox="1"/>
          <p:nvPr/>
        </p:nvSpPr>
        <p:spPr>
          <a:xfrm>
            <a:off x="953596" y="1316212"/>
            <a:ext cx="1719072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Professors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F73BE8-5516-6335-A4C5-E59BB008C418}"/>
              </a:ext>
            </a:extLst>
          </p:cNvPr>
          <p:cNvSpPr txBox="1"/>
          <p:nvPr/>
        </p:nvSpPr>
        <p:spPr>
          <a:xfrm>
            <a:off x="4614065" y="1316212"/>
            <a:ext cx="1719072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61CAD7-511C-6171-C60A-1AA91BF7D7A3}"/>
              </a:ext>
            </a:extLst>
          </p:cNvPr>
          <p:cNvSpPr txBox="1"/>
          <p:nvPr/>
        </p:nvSpPr>
        <p:spPr>
          <a:xfrm>
            <a:off x="8274534" y="1316212"/>
            <a:ext cx="1719072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98295" y="213236"/>
            <a:ext cx="10537043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P5.4-075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F6901-0590-6D1B-9932-0C320E098E00}"/>
              </a:ext>
            </a:extLst>
          </p:cNvPr>
          <p:cNvGrpSpPr/>
          <p:nvPr/>
        </p:nvGrpSpPr>
        <p:grpSpPr>
          <a:xfrm>
            <a:off x="9006760" y="215106"/>
            <a:ext cx="2934684" cy="661739"/>
            <a:chOff x="9078686" y="324418"/>
            <a:chExt cx="2934684" cy="661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B61BF-62BF-4DDD-B06D-A627E2DDC5AD}"/>
                </a:ext>
              </a:extLst>
            </p:cNvPr>
            <p:cNvSpPr/>
            <p:nvPr/>
          </p:nvSpPr>
          <p:spPr>
            <a:xfrm>
              <a:off x="9078686" y="324418"/>
              <a:ext cx="2934684" cy="661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B50DDD-9231-6513-7FD2-7CD9B26D6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1940" y="370584"/>
              <a:ext cx="2833691" cy="586800"/>
            </a:xfrm>
            <a:prstGeom prst="rect">
              <a:avLst/>
            </a:prstGeom>
          </p:spPr>
        </p:pic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59FC80-703A-625B-A9F1-9EB8C6D3D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025321"/>
              </p:ext>
            </p:extLst>
          </p:nvPr>
        </p:nvGraphicFramePr>
        <p:xfrm>
          <a:off x="2879125" y="1595022"/>
          <a:ext cx="7665050" cy="490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075EBA2-3585-35F6-A83A-9F8180DD325D}"/>
              </a:ext>
            </a:extLst>
          </p:cNvPr>
          <p:cNvSpPr txBox="1"/>
          <p:nvPr/>
        </p:nvSpPr>
        <p:spPr>
          <a:xfrm>
            <a:off x="4230806" y="1237572"/>
            <a:ext cx="60323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CA" sz="1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CD862-C3D2-C6D8-2DF2-D2CE81767198}"/>
              </a:ext>
            </a:extLst>
          </p:cNvPr>
          <p:cNvSpPr txBox="1"/>
          <p:nvPr/>
        </p:nvSpPr>
        <p:spPr>
          <a:xfrm>
            <a:off x="86496" y="1225689"/>
            <a:ext cx="38152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lvl="1"/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course offers students a chance to </a:t>
            </a:r>
            <a:r>
              <a:rPr lang="en-CA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a and cross-disciplinary their understanding of nuclear weapons and arms control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through case studies, interactive activities, and discussion.</a:t>
            </a:r>
            <a:endParaRPr lang="en-CA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Concluding in an international forum, the course aims to empower students and </a:t>
            </a:r>
            <a:r>
              <a:rPr lang="en-CA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establish a global network of passionate individuals</a:t>
            </a:r>
            <a:r>
              <a:rPr lang="en-CA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By investing in the education of young people, we can shape a future generation that is </a:t>
            </a:r>
            <a:r>
              <a:rPr lang="en-CA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well-informed, responsible, and actively involved in nuclear-related discussions</a:t>
            </a:r>
            <a:r>
              <a:rPr lang="en-CA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841</Words>
  <Application>Microsoft Macintosh PowerPoint</Application>
  <PresentationFormat>Widescreen</PresentationFormat>
  <Paragraphs>122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maliks21@student.ubc.ca</cp:lastModifiedBy>
  <cp:revision>76</cp:revision>
  <dcterms:created xsi:type="dcterms:W3CDTF">2023-04-18T13:25:54Z</dcterms:created>
  <dcterms:modified xsi:type="dcterms:W3CDTF">2023-06-11T06:10:30Z</dcterms:modified>
</cp:coreProperties>
</file>