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4"/>
  </p:notesMasterIdLst>
  <p:sldIdLst>
    <p:sldId id="261" r:id="rId3"/>
    <p:sldId id="267" r:id="rId4"/>
    <p:sldId id="256" r:id="rId5"/>
    <p:sldId id="262" r:id="rId6"/>
    <p:sldId id="263" r:id="rId7"/>
    <p:sldId id="264" r:id="rId8"/>
    <p:sldId id="265" r:id="rId9"/>
    <p:sldId id="266" r:id="rId10"/>
    <p:sldId id="268" r:id="rId11"/>
    <p:sldId id="269" r:id="rId12"/>
    <p:sldId id="270" r:id="rId13"/>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67"/>
            <p14:sldId id="256"/>
            <p14:sldId id="262"/>
            <p14:sldId id="263"/>
            <p14:sldId id="264"/>
            <p14:sldId id="265"/>
            <p14:sldId id="266"/>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46"/>
    <p:restoredTop sz="94720"/>
  </p:normalViewPr>
  <p:slideViewPr>
    <p:cSldViewPr snapToGrid="0">
      <p:cViewPr varScale="1">
        <p:scale>
          <a:sx n="215" d="100"/>
          <a:sy n="215" d="100"/>
        </p:scale>
        <p:origin x="3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99AD5-49CC-324F-A795-A2FAC1CC4324}" type="datetimeFigureOut">
              <a:rPr lang="es-CR" smtClean="0"/>
              <a:t>15/6/23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61CA9-085F-8D45-96FF-9D779666AECE}" type="slidenum">
              <a:rPr lang="es-CR" smtClean="0"/>
              <a:t>‹Nº›</a:t>
            </a:fld>
            <a:endParaRPr lang="es-CR"/>
          </a:p>
        </p:txBody>
      </p:sp>
    </p:spTree>
    <p:extLst>
      <p:ext uri="{BB962C8B-B14F-4D97-AF65-F5344CB8AC3E}">
        <p14:creationId xmlns:p14="http://schemas.microsoft.com/office/powerpoint/2010/main" val="148450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200" kern="100" dirty="0" err="1">
                <a:solidFill>
                  <a:srgbClr val="000625"/>
                </a:solidFill>
                <a:effectLst/>
                <a:latin typeface="opensans"/>
                <a:ea typeface="Calibri" panose="020F0502020204030204" pitchFamily="34" charset="0"/>
                <a:cs typeface="Times New Roman" panose="02020603050405020304" pitchFamily="18" charset="0"/>
              </a:rPr>
              <a:t>The</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Preparatory</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Commission</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for</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the</a:t>
            </a:r>
            <a:r>
              <a:rPr lang="es-CR" sz="1200" kern="100" dirty="0">
                <a:solidFill>
                  <a:srgbClr val="000625"/>
                </a:solidFill>
                <a:effectLst/>
                <a:latin typeface="opensans"/>
                <a:ea typeface="Calibri" panose="020F0502020204030204" pitchFamily="34" charset="0"/>
                <a:cs typeface="Times New Roman" panose="02020603050405020304" pitchFamily="18" charset="0"/>
              </a:rPr>
              <a:t> Comprehensive Nuclear-Test-Ban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Treaty</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Organization</a:t>
            </a:r>
            <a:r>
              <a:rPr lang="es-CR" sz="1200" kern="100" dirty="0">
                <a:solidFill>
                  <a:srgbClr val="000625"/>
                </a:solidFill>
                <a:effectLst/>
                <a:latin typeface="opensans"/>
                <a:ea typeface="Calibri" panose="020F0502020204030204" pitchFamily="34" charset="0"/>
                <a:cs typeface="Times New Roman" panose="02020603050405020304" pitchFamily="18" charset="0"/>
              </a:rPr>
              <a:t> (CTBTO) …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is</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an</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interim</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organization</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tasked</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with</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building</a:t>
            </a:r>
            <a:r>
              <a:rPr lang="es-CR" sz="1200" kern="100" dirty="0">
                <a:solidFill>
                  <a:srgbClr val="000625"/>
                </a:solidFill>
                <a:effectLst/>
                <a:latin typeface="opensans"/>
                <a:ea typeface="Calibri" panose="020F0502020204030204" pitchFamily="34" charset="0"/>
                <a:cs typeface="Times New Roman" panose="02020603050405020304" pitchFamily="18" charset="0"/>
              </a:rPr>
              <a:t> up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the</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verification</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regime</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of</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the</a:t>
            </a:r>
            <a:r>
              <a:rPr lang="es-CR" sz="1200" kern="100" dirty="0">
                <a:solidFill>
                  <a:srgbClr val="000625"/>
                </a:solidFill>
                <a:effectLst/>
                <a:latin typeface="opensans"/>
                <a:ea typeface="Calibri" panose="020F0502020204030204" pitchFamily="34" charset="0"/>
                <a:cs typeface="Times New Roman" panose="02020603050405020304" pitchFamily="18" charset="0"/>
              </a:rPr>
              <a:t> Comprehensive Nuclear-Test-Ban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Treaty</a:t>
            </a:r>
            <a:r>
              <a:rPr lang="es-CR" sz="1200" kern="100" dirty="0">
                <a:solidFill>
                  <a:srgbClr val="000625"/>
                </a:solidFill>
                <a:effectLst/>
                <a:latin typeface="opensans"/>
                <a:ea typeface="Calibri" panose="020F0502020204030204" pitchFamily="34" charset="0"/>
                <a:cs typeface="Times New Roman" panose="02020603050405020304" pitchFamily="18" charset="0"/>
              </a:rPr>
              <a:t> (CTBT) in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preparation</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for</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the</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Treaty's</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entry</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into</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kern="100" dirty="0" err="1">
                <a:solidFill>
                  <a:srgbClr val="000625"/>
                </a:solidFill>
                <a:effectLst/>
                <a:latin typeface="opensans"/>
                <a:ea typeface="Calibri" panose="020F0502020204030204" pitchFamily="34" charset="0"/>
                <a:cs typeface="Times New Roman" panose="02020603050405020304" pitchFamily="18" charset="0"/>
              </a:rPr>
              <a:t>force</a:t>
            </a:r>
            <a:r>
              <a:rPr lang="es-CR" sz="1200" kern="100" dirty="0">
                <a:solidFill>
                  <a:srgbClr val="000625"/>
                </a:solidFill>
                <a:effectLst/>
                <a:latin typeface="opensans"/>
                <a:ea typeface="Calibri" panose="020F0502020204030204" pitchFamily="34" charset="0"/>
                <a:cs typeface="Times New Roman" panose="02020603050405020304" pitchFamily="18" charset="0"/>
              </a:rPr>
              <a:t>, </a:t>
            </a:r>
            <a:r>
              <a:rPr lang="es-CR" sz="1200" b="1" kern="100" dirty="0">
                <a:solidFill>
                  <a:srgbClr val="000625"/>
                </a:solidFill>
                <a:effectLst/>
                <a:latin typeface="opensans"/>
                <a:ea typeface="Calibri" panose="020F0502020204030204" pitchFamily="34" charset="0"/>
                <a:cs typeface="Times New Roman" panose="02020603050405020304" pitchFamily="18" charset="0"/>
              </a:rPr>
              <a:t>as </a:t>
            </a:r>
            <a:r>
              <a:rPr lang="es-CR" sz="1200" b="1" kern="100" dirty="0" err="1">
                <a:solidFill>
                  <a:srgbClr val="000625"/>
                </a:solidFill>
                <a:effectLst/>
                <a:latin typeface="opensans"/>
                <a:ea typeface="Calibri" panose="020F0502020204030204" pitchFamily="34" charset="0"/>
                <a:cs typeface="Times New Roman" panose="02020603050405020304" pitchFamily="18" charset="0"/>
              </a:rPr>
              <a:t>well</a:t>
            </a:r>
            <a:r>
              <a:rPr lang="es-CR" sz="1200" b="1" kern="100" dirty="0">
                <a:solidFill>
                  <a:srgbClr val="000625"/>
                </a:solidFill>
                <a:effectLst/>
                <a:latin typeface="opensans"/>
                <a:ea typeface="Calibri" panose="020F0502020204030204" pitchFamily="34" charset="0"/>
                <a:cs typeface="Times New Roman" panose="02020603050405020304" pitchFamily="18" charset="0"/>
              </a:rPr>
              <a:t> as </a:t>
            </a:r>
            <a:r>
              <a:rPr lang="es-CR" sz="1200" b="1" kern="100" dirty="0" err="1">
                <a:solidFill>
                  <a:srgbClr val="000625"/>
                </a:solidFill>
                <a:effectLst/>
                <a:latin typeface="opensans"/>
                <a:ea typeface="Calibri" panose="020F0502020204030204" pitchFamily="34" charset="0"/>
                <a:cs typeface="Times New Roman" panose="02020603050405020304" pitchFamily="18" charset="0"/>
              </a:rPr>
              <a:t>promoting</a:t>
            </a:r>
            <a:r>
              <a:rPr lang="es-CR" sz="1200" b="1" kern="100" dirty="0">
                <a:solidFill>
                  <a:srgbClr val="000625"/>
                </a:solidFill>
                <a:effectLst/>
                <a:latin typeface="opensans"/>
                <a:ea typeface="Calibri" panose="020F0502020204030204" pitchFamily="34" charset="0"/>
                <a:cs typeface="Times New Roman" panose="02020603050405020304" pitchFamily="18" charset="0"/>
              </a:rPr>
              <a:t> </a:t>
            </a:r>
            <a:r>
              <a:rPr lang="es-CR" sz="1200" b="1" kern="100" dirty="0" err="1">
                <a:solidFill>
                  <a:srgbClr val="000625"/>
                </a:solidFill>
                <a:effectLst/>
                <a:latin typeface="opensans"/>
                <a:ea typeface="Calibri" panose="020F0502020204030204" pitchFamily="34" charset="0"/>
                <a:cs typeface="Times New Roman" panose="02020603050405020304" pitchFamily="18" charset="0"/>
              </a:rPr>
              <a:t>the</a:t>
            </a:r>
            <a:r>
              <a:rPr lang="es-CR" sz="1200" b="1" kern="100" dirty="0">
                <a:solidFill>
                  <a:srgbClr val="000625"/>
                </a:solidFill>
                <a:effectLst/>
                <a:latin typeface="opensans"/>
                <a:ea typeface="Calibri" panose="020F0502020204030204" pitchFamily="34" charset="0"/>
                <a:cs typeface="Times New Roman" panose="02020603050405020304" pitchFamily="18" charset="0"/>
              </a:rPr>
              <a:t> </a:t>
            </a:r>
            <a:r>
              <a:rPr lang="es-CR" sz="1200" b="1" kern="100" dirty="0" err="1">
                <a:solidFill>
                  <a:srgbClr val="000625"/>
                </a:solidFill>
                <a:effectLst/>
                <a:latin typeface="opensans"/>
                <a:ea typeface="Calibri" panose="020F0502020204030204" pitchFamily="34" charset="0"/>
                <a:cs typeface="Times New Roman" panose="02020603050405020304" pitchFamily="18" charset="0"/>
              </a:rPr>
              <a:t>Treaty's</a:t>
            </a:r>
            <a:r>
              <a:rPr lang="es-CR" sz="1200" b="1" kern="100" dirty="0">
                <a:solidFill>
                  <a:srgbClr val="000625"/>
                </a:solidFill>
                <a:effectLst/>
                <a:latin typeface="opensans"/>
                <a:ea typeface="Calibri" panose="020F0502020204030204" pitchFamily="34" charset="0"/>
                <a:cs typeface="Times New Roman" panose="02020603050405020304" pitchFamily="18" charset="0"/>
              </a:rPr>
              <a:t> </a:t>
            </a:r>
            <a:r>
              <a:rPr lang="es-CR" sz="1200" b="1" kern="100" dirty="0" err="1">
                <a:solidFill>
                  <a:srgbClr val="000625"/>
                </a:solidFill>
                <a:effectLst/>
                <a:latin typeface="opensans"/>
                <a:ea typeface="Calibri" panose="020F0502020204030204" pitchFamily="34" charset="0"/>
                <a:cs typeface="Times New Roman" panose="02020603050405020304" pitchFamily="18" charset="0"/>
              </a:rPr>
              <a:t>universality</a:t>
            </a:r>
            <a:r>
              <a:rPr lang="es-CR" sz="1200" b="1" kern="100" dirty="0">
                <a:solidFill>
                  <a:srgbClr val="000625"/>
                </a:solidFill>
                <a:effectLst/>
                <a:latin typeface="opensans"/>
                <a:ea typeface="Calibri" panose="020F0502020204030204" pitchFamily="34" charset="0"/>
                <a:cs typeface="Times New Roman" panose="02020603050405020304" pitchFamily="18" charset="0"/>
              </a:rPr>
              <a:t>. </a:t>
            </a:r>
            <a:endParaRPr lang="es-C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
        <p:nvSpPr>
          <p:cNvPr id="4" name="Marcador de número de diapositiva 3"/>
          <p:cNvSpPr>
            <a:spLocks noGrp="1"/>
          </p:cNvSpPr>
          <p:nvPr>
            <p:ph type="sldNum" sz="quarter" idx="5"/>
          </p:nvPr>
        </p:nvSpPr>
        <p:spPr/>
        <p:txBody>
          <a:bodyPr/>
          <a:lstStyle/>
          <a:p>
            <a:fld id="{40261CA9-085F-8D45-96FF-9D779666AECE}" type="slidenum">
              <a:rPr lang="es-CR" smtClean="0"/>
              <a:t>2</a:t>
            </a:fld>
            <a:endParaRPr lang="es-CR"/>
          </a:p>
        </p:txBody>
      </p:sp>
    </p:spTree>
    <p:extLst>
      <p:ext uri="{BB962C8B-B14F-4D97-AF65-F5344CB8AC3E}">
        <p14:creationId xmlns:p14="http://schemas.microsoft.com/office/powerpoint/2010/main" val="330589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800" kern="0" dirty="0">
                <a:solidFill>
                  <a:srgbClr val="555555"/>
                </a:solidFill>
                <a:effectLst/>
                <a:latin typeface="Times New Roman" panose="02020603050405020304" pitchFamily="18" charset="0"/>
                <a:ea typeface="Times New Roman" panose="02020603050405020304" pitchFamily="18" charset="0"/>
              </a:rPr>
              <a:t>CTBTO has a active </a:t>
            </a:r>
            <a:r>
              <a:rPr lang="es-CR" sz="1800" kern="0" dirty="0" err="1">
                <a:solidFill>
                  <a:srgbClr val="555555"/>
                </a:solidFill>
                <a:effectLst/>
                <a:latin typeface="Times New Roman" panose="02020603050405020304" pitchFamily="18" charset="0"/>
                <a:ea typeface="Times New Roman" panose="02020603050405020304" pitchFamily="18" charset="0"/>
              </a:rPr>
              <a:t>program</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for</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capacity</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building</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to</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increase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the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ability</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of</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scientist</a:t>
            </a:r>
            <a:r>
              <a:rPr lang="es-CR" sz="1800" kern="0" dirty="0">
                <a:solidFill>
                  <a:srgbClr val="555555"/>
                </a:solidFill>
                <a:effectLst/>
                <a:latin typeface="Times New Roman" panose="02020603050405020304" pitchFamily="18" charset="0"/>
                <a:ea typeface="Times New Roman" panose="02020603050405020304" pitchFamily="18" charset="0"/>
              </a:rPr>
              <a:t> and </a:t>
            </a:r>
            <a:r>
              <a:rPr lang="es-CR" sz="1800" kern="0" dirty="0" err="1">
                <a:solidFill>
                  <a:srgbClr val="555555"/>
                </a:solidFill>
                <a:effectLst/>
                <a:latin typeface="Times New Roman" panose="02020603050405020304" pitchFamily="18" charset="0"/>
                <a:ea typeface="Times New Roman" panose="02020603050405020304" pitchFamily="18" charset="0"/>
              </a:rPr>
              <a:t>operators</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from</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signatory</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countries</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to</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process</a:t>
            </a:r>
            <a:r>
              <a:rPr lang="es-CR" sz="1800" kern="0" dirty="0">
                <a:solidFill>
                  <a:srgbClr val="555555"/>
                </a:solidFill>
                <a:effectLst/>
                <a:latin typeface="Times New Roman" panose="02020603050405020304" pitchFamily="18" charset="0"/>
                <a:ea typeface="Times New Roman" panose="02020603050405020304" pitchFamily="18" charset="0"/>
              </a:rPr>
              <a:t> and </a:t>
            </a:r>
            <a:r>
              <a:rPr lang="es-CR" sz="1800" kern="0" dirty="0" err="1">
                <a:solidFill>
                  <a:srgbClr val="555555"/>
                </a:solidFill>
                <a:effectLst/>
                <a:latin typeface="Times New Roman" panose="02020603050405020304" pitchFamily="18" charset="0"/>
                <a:ea typeface="Times New Roman" panose="02020603050405020304" pitchFamily="18" charset="0"/>
              </a:rPr>
              <a:t>interpretate</a:t>
            </a:r>
            <a:r>
              <a:rPr lang="es-CR" sz="1800" kern="0" dirty="0">
                <a:solidFill>
                  <a:srgbClr val="555555"/>
                </a:solidFill>
                <a:effectLst/>
                <a:latin typeface="Times New Roman" panose="02020603050405020304" pitchFamily="18" charset="0"/>
                <a:ea typeface="Times New Roman" panose="02020603050405020304" pitchFamily="18" charset="0"/>
              </a:rPr>
              <a:t> data. </a:t>
            </a:r>
            <a:r>
              <a:rPr lang="es-CR" sz="1800" kern="0" dirty="0" err="1">
                <a:solidFill>
                  <a:srgbClr val="555555"/>
                </a:solidFill>
                <a:effectLst/>
                <a:latin typeface="Times New Roman" panose="02020603050405020304" pitchFamily="18" charset="0"/>
                <a:ea typeface="Times New Roman" panose="02020603050405020304" pitchFamily="18" charset="0"/>
              </a:rPr>
              <a:t>While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most</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of</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the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courses</a:t>
            </a:r>
            <a:r>
              <a:rPr lang="es-CR" sz="1800" kern="0" dirty="0">
                <a:solidFill>
                  <a:srgbClr val="555555"/>
                </a:solidFill>
                <a:effectLst/>
                <a:latin typeface="Times New Roman" panose="02020603050405020304" pitchFamily="18" charset="0"/>
                <a:ea typeface="Times New Roman" panose="02020603050405020304" pitchFamily="18" charset="0"/>
              </a:rPr>
              <a:t> are </a:t>
            </a:r>
            <a:r>
              <a:rPr lang="es-CR" sz="1800" kern="0" dirty="0" err="1">
                <a:solidFill>
                  <a:srgbClr val="555555"/>
                </a:solidFill>
                <a:effectLst/>
                <a:latin typeface="Times New Roman" panose="02020603050405020304" pitchFamily="18" charset="0"/>
                <a:ea typeface="Times New Roman" panose="02020603050405020304" pitchFamily="18" charset="0"/>
              </a:rPr>
              <a:t>carried</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out</a:t>
            </a:r>
            <a:r>
              <a:rPr lang="es-CR" sz="1800" kern="0" dirty="0">
                <a:solidFill>
                  <a:srgbClr val="555555"/>
                </a:solidFill>
                <a:effectLst/>
                <a:latin typeface="Times New Roman" panose="02020603050405020304" pitchFamily="18" charset="0"/>
                <a:ea typeface="Times New Roman" panose="02020603050405020304" pitchFamily="18" charset="0"/>
              </a:rPr>
              <a:t> in </a:t>
            </a:r>
            <a:r>
              <a:rPr lang="es-CR" sz="1800" kern="0" dirty="0" err="1">
                <a:solidFill>
                  <a:srgbClr val="555555"/>
                </a:solidFill>
                <a:effectLst/>
                <a:latin typeface="Times New Roman" panose="02020603050405020304" pitchFamily="18" charset="0"/>
                <a:ea typeface="Times New Roman" panose="02020603050405020304" pitchFamily="18" charset="0"/>
              </a:rPr>
              <a:t>Europe</a:t>
            </a:r>
            <a:r>
              <a:rPr lang="es-CR" sz="1800" kern="0" dirty="0">
                <a:solidFill>
                  <a:srgbClr val="555555"/>
                </a:solidFill>
                <a:effectLst/>
                <a:latin typeface="Times New Roman" panose="02020603050405020304" pitchFamily="18" charset="0"/>
                <a:ea typeface="Times New Roman" panose="02020603050405020304" pitchFamily="18" charset="0"/>
              </a:rPr>
              <a:t>, a </a:t>
            </a:r>
            <a:r>
              <a:rPr lang="es-CR" sz="1800" kern="0" dirty="0" err="1">
                <a:solidFill>
                  <a:srgbClr val="555555"/>
                </a:solidFill>
                <a:effectLst/>
                <a:latin typeface="Times New Roman" panose="02020603050405020304" pitchFamily="18" charset="0"/>
                <a:ea typeface="Times New Roman" panose="02020603050405020304" pitchFamily="18" charset="0"/>
              </a:rPr>
              <a:t>few</a:t>
            </a:r>
            <a:r>
              <a:rPr lang="es-CR" sz="1800" kern="0" dirty="0">
                <a:solidFill>
                  <a:srgbClr val="555555"/>
                </a:solidFill>
                <a:effectLst/>
                <a:latin typeface="Times New Roman" panose="02020603050405020304" pitchFamily="18" charset="0"/>
                <a:ea typeface="Times New Roman" panose="02020603050405020304" pitchFamily="18" charset="0"/>
              </a:rPr>
              <a:t> regional training </a:t>
            </a:r>
            <a:r>
              <a:rPr lang="es-CR" sz="1800" kern="0" dirty="0" err="1">
                <a:solidFill>
                  <a:srgbClr val="555555"/>
                </a:solidFill>
                <a:effectLst/>
                <a:latin typeface="Times New Roman" panose="02020603050405020304" pitchFamily="18" charset="0"/>
                <a:ea typeface="Times New Roman" panose="02020603050405020304" pitchFamily="18" charset="0"/>
              </a:rPr>
              <a:t>courses</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have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proven</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to</a:t>
            </a:r>
            <a:r>
              <a:rPr lang="es-CR" sz="1800" kern="0" dirty="0">
                <a:solidFill>
                  <a:srgbClr val="555555"/>
                </a:solidFill>
                <a:effectLst/>
                <a:latin typeface="Times New Roman" panose="02020603050405020304" pitchFamily="18" charset="0"/>
                <a:ea typeface="Times New Roman" panose="02020603050405020304" pitchFamily="18" charset="0"/>
              </a:rPr>
              <a:t> be </a:t>
            </a:r>
            <a:r>
              <a:rPr lang="es-CR" sz="1800" kern="0" dirty="0" err="1">
                <a:solidFill>
                  <a:srgbClr val="555555"/>
                </a:solidFill>
                <a:effectLst/>
                <a:latin typeface="Times New Roman" panose="02020603050405020304" pitchFamily="18" charset="0"/>
                <a:ea typeface="Times New Roman" panose="02020603050405020304" pitchFamily="18" charset="0"/>
              </a:rPr>
              <a:t>excellent</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ways</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to</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integrate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people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from</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countries</a:t>
            </a:r>
            <a:r>
              <a:rPr lang="es-CR" sz="1800" kern="0" dirty="0">
                <a:solidFill>
                  <a:srgbClr val="555555"/>
                </a:solidFill>
                <a:effectLst/>
                <a:latin typeface="Times New Roman" panose="02020603050405020304" pitchFamily="18" charset="0"/>
                <a:ea typeface="Times New Roman" panose="02020603050405020304" pitchFamily="18" charset="0"/>
              </a:rPr>
              <a:t> in </a:t>
            </a:r>
            <a:r>
              <a:rPr lang="es-CR" sz="1800" kern="0" dirty="0" err="1">
                <a:solidFill>
                  <a:srgbClr val="555555"/>
                </a:solidFill>
                <a:effectLst/>
                <a:latin typeface="Times New Roman" panose="02020603050405020304" pitchFamily="18" charset="0"/>
                <a:ea typeface="Times New Roman" panose="02020603050405020304" pitchFamily="18" charset="0"/>
              </a:rPr>
              <a:t>that</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region</a:t>
            </a:r>
            <a:r>
              <a:rPr lang="es-CR" sz="1800" kern="0" dirty="0">
                <a:solidFill>
                  <a:srgbClr val="555555"/>
                </a:solidFill>
                <a:effectLst/>
                <a:latin typeface="Times New Roman" panose="02020603050405020304" pitchFamily="18" charset="0"/>
                <a:ea typeface="Times New Roman" panose="02020603050405020304" pitchFamily="18" charset="0"/>
              </a:rPr>
              <a:t>. </a:t>
            </a:r>
            <a:endParaRPr lang="es-CR" dirty="0"/>
          </a:p>
        </p:txBody>
      </p:sp>
      <p:sp>
        <p:nvSpPr>
          <p:cNvPr id="4" name="Marcador de número de diapositiva 3"/>
          <p:cNvSpPr>
            <a:spLocks noGrp="1"/>
          </p:cNvSpPr>
          <p:nvPr>
            <p:ph type="sldNum" sz="quarter" idx="5"/>
          </p:nvPr>
        </p:nvSpPr>
        <p:spPr/>
        <p:txBody>
          <a:bodyPr/>
          <a:lstStyle/>
          <a:p>
            <a:fld id="{40261CA9-085F-8D45-96FF-9D779666AECE}" type="slidenum">
              <a:rPr lang="es-CR" smtClean="0"/>
              <a:t>3</a:t>
            </a:fld>
            <a:endParaRPr lang="es-CR"/>
          </a:p>
        </p:txBody>
      </p:sp>
    </p:spTree>
    <p:extLst>
      <p:ext uri="{BB962C8B-B14F-4D97-AF65-F5344CB8AC3E}">
        <p14:creationId xmlns:p14="http://schemas.microsoft.com/office/powerpoint/2010/main" val="207752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800" kern="0" dirty="0">
                <a:solidFill>
                  <a:srgbClr val="555555"/>
                </a:solidFill>
                <a:effectLst/>
                <a:latin typeface="Times New Roman" panose="02020603050405020304" pitchFamily="18" charset="0"/>
                <a:ea typeface="Times New Roman" panose="02020603050405020304" pitchFamily="18" charset="0"/>
              </a:rPr>
              <a:t>I </a:t>
            </a:r>
            <a:r>
              <a:rPr lang="es-CR" sz="1800" kern="0" dirty="0" err="1">
                <a:solidFill>
                  <a:srgbClr val="555555"/>
                </a:solidFill>
                <a:effectLst/>
                <a:latin typeface="Times New Roman" panose="02020603050405020304" pitchFamily="18" charset="0"/>
                <a:ea typeface="Times New Roman" panose="02020603050405020304" pitchFamily="18" charset="0"/>
              </a:rPr>
              <a:t>suggest</a:t>
            </a:r>
            <a:r>
              <a:rPr lang="es-CR" sz="1800" kern="0" dirty="0">
                <a:solidFill>
                  <a:srgbClr val="555555"/>
                </a:solidFill>
                <a:effectLst/>
                <a:latin typeface="Times New Roman" panose="02020603050405020304" pitchFamily="18" charset="0"/>
                <a:ea typeface="Times New Roman" panose="02020603050405020304" pitchFamily="18" charset="0"/>
              </a:rPr>
              <a:t> , </a:t>
            </a:r>
            <a:r>
              <a:rPr lang="es-CR" sz="1800" kern="0" dirty="0" err="1">
                <a:solidFill>
                  <a:srgbClr val="555555"/>
                </a:solidFill>
                <a:effectLst/>
                <a:latin typeface="Times New Roman" panose="02020603050405020304" pitchFamily="18" charset="0"/>
                <a:ea typeface="Times New Roman" panose="02020603050405020304" pitchFamily="18" charset="0"/>
              </a:rPr>
              <a:t>not</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only</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to</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increase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the</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number</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of</a:t>
            </a:r>
            <a:r>
              <a:rPr lang="es-CR" sz="1800" kern="0" dirty="0">
                <a:solidFill>
                  <a:srgbClr val="555555"/>
                </a:solidFill>
                <a:effectLst/>
                <a:latin typeface="Times New Roman" panose="02020603050405020304" pitchFamily="18" charset="0"/>
                <a:ea typeface="Times New Roman" panose="02020603050405020304" pitchFamily="18" charset="0"/>
              </a:rPr>
              <a:t> </a:t>
            </a:r>
            <a:r>
              <a:rPr lang="es-CR" sz="1800" kern="0" dirty="0" err="1">
                <a:solidFill>
                  <a:srgbClr val="555555"/>
                </a:solidFill>
                <a:effectLst/>
                <a:latin typeface="Times New Roman" panose="02020603050405020304" pitchFamily="18" charset="0"/>
                <a:ea typeface="Times New Roman" panose="02020603050405020304" pitchFamily="18" charset="0"/>
              </a:rPr>
              <a:t>these</a:t>
            </a:r>
            <a:r>
              <a:rPr lang="es-CR" sz="1800" kern="0" dirty="0">
                <a:solidFill>
                  <a:srgbClr val="555555"/>
                </a:solidFill>
                <a:effectLst/>
                <a:latin typeface="Times New Roman" panose="02020603050405020304" pitchFamily="18" charset="0"/>
                <a:ea typeface="Times New Roman" panose="02020603050405020304" pitchFamily="18" charset="0"/>
              </a:rPr>
              <a:t> regional </a:t>
            </a:r>
            <a:r>
              <a:rPr lang="es-CR" sz="1800" kern="0" dirty="0" err="1">
                <a:solidFill>
                  <a:srgbClr val="555555"/>
                </a:solidFill>
                <a:effectLst/>
                <a:latin typeface="Times New Roman" panose="02020603050405020304" pitchFamily="18" charset="0"/>
                <a:ea typeface="Times New Roman" panose="02020603050405020304" pitchFamily="18" charset="0"/>
              </a:rPr>
              <a:t>courses</a:t>
            </a:r>
            <a:endParaRPr lang="es-CR" dirty="0"/>
          </a:p>
        </p:txBody>
      </p:sp>
      <p:sp>
        <p:nvSpPr>
          <p:cNvPr id="4" name="Marcador de número de diapositiva 3"/>
          <p:cNvSpPr>
            <a:spLocks noGrp="1"/>
          </p:cNvSpPr>
          <p:nvPr>
            <p:ph type="sldNum" sz="quarter" idx="5"/>
          </p:nvPr>
        </p:nvSpPr>
        <p:spPr/>
        <p:txBody>
          <a:bodyPr/>
          <a:lstStyle/>
          <a:p>
            <a:fld id="{40261CA9-085F-8D45-96FF-9D779666AECE}" type="slidenum">
              <a:rPr lang="es-CR" smtClean="0"/>
              <a:t>4</a:t>
            </a:fld>
            <a:endParaRPr lang="es-CR"/>
          </a:p>
        </p:txBody>
      </p:sp>
    </p:spTree>
    <p:extLst>
      <p:ext uri="{BB962C8B-B14F-4D97-AF65-F5344CB8AC3E}">
        <p14:creationId xmlns:p14="http://schemas.microsoft.com/office/powerpoint/2010/main" val="276065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kern="0" dirty="0" err="1">
                <a:solidFill>
                  <a:srgbClr val="555555"/>
                </a:solidFill>
                <a:effectLst/>
                <a:latin typeface="Times New Roman" panose="02020603050405020304" pitchFamily="18" charset="0"/>
                <a:ea typeface="Times New Roman" panose="02020603050405020304" pitchFamily="18" charset="0"/>
              </a:rPr>
              <a:t>but</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also</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to</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have</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these</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courses</a:t>
            </a:r>
            <a:r>
              <a:rPr lang="es-CR" sz="1200" kern="0" dirty="0">
                <a:solidFill>
                  <a:srgbClr val="555555"/>
                </a:solidFill>
                <a:effectLst/>
                <a:latin typeface="Times New Roman" panose="02020603050405020304" pitchFamily="18" charset="0"/>
                <a:ea typeface="Times New Roman" panose="02020603050405020304" pitchFamily="18" charset="0"/>
              </a:rPr>
              <a:t> in </a:t>
            </a:r>
            <a:r>
              <a:rPr lang="es-CR" sz="1200" kern="0" dirty="0" err="1">
                <a:solidFill>
                  <a:srgbClr val="555555"/>
                </a:solidFill>
                <a:effectLst/>
                <a:latin typeface="Times New Roman" panose="02020603050405020304" pitchFamily="18" charset="0"/>
                <a:ea typeface="Times New Roman" panose="02020603050405020304" pitchFamily="18" charset="0"/>
              </a:rPr>
              <a:t>parallel</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with</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political</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courses</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or</a:t>
            </a:r>
            <a:r>
              <a:rPr lang="es-CR" sz="1200" kern="0" dirty="0">
                <a:solidFill>
                  <a:srgbClr val="555555"/>
                </a:solidFill>
                <a:effectLst/>
                <a:latin typeface="Times New Roman" panose="02020603050405020304" pitchFamily="18" charset="0"/>
                <a:ea typeface="Times New Roman" panose="02020603050405020304" pitchFamily="18" charset="0"/>
              </a:rPr>
              <a:t> meetings, </a:t>
            </a:r>
            <a:r>
              <a:rPr lang="es-CR" sz="1200" kern="0" dirty="0" err="1">
                <a:solidFill>
                  <a:srgbClr val="555555"/>
                </a:solidFill>
                <a:effectLst/>
                <a:latin typeface="Times New Roman" panose="02020603050405020304" pitchFamily="18" charset="0"/>
                <a:ea typeface="Times New Roman" panose="02020603050405020304" pitchFamily="18" charset="0"/>
              </a:rPr>
              <a:t>with</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diplomats</a:t>
            </a:r>
            <a:r>
              <a:rPr lang="es-CR" sz="1200" kern="0" dirty="0">
                <a:solidFill>
                  <a:srgbClr val="555555"/>
                </a:solidFill>
                <a:effectLst/>
                <a:latin typeface="Times New Roman" panose="02020603050405020304" pitchFamily="18" charset="0"/>
                <a:ea typeface="Times New Roman" panose="02020603050405020304" pitchFamily="18" charset="0"/>
              </a:rPr>
              <a:t> and </a:t>
            </a:r>
            <a:r>
              <a:rPr lang="es-CR" sz="1200" kern="0" dirty="0" err="1">
                <a:solidFill>
                  <a:srgbClr val="555555"/>
                </a:solidFill>
                <a:effectLst/>
                <a:latin typeface="Times New Roman" panose="02020603050405020304" pitchFamily="18" charset="0"/>
                <a:ea typeface="Times New Roman" panose="02020603050405020304" pitchFamily="18" charset="0"/>
              </a:rPr>
              <a:t>politicians</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from</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the</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countries</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where</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the</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participating</a:t>
            </a:r>
            <a:r>
              <a:rPr lang="es-CR" sz="1200" kern="0" dirty="0">
                <a:solidFill>
                  <a:srgbClr val="555555"/>
                </a:solidFill>
                <a:effectLst/>
                <a:latin typeface="Times New Roman" panose="02020603050405020304" pitchFamily="18" charset="0"/>
                <a:ea typeface="Times New Roman" panose="02020603050405020304" pitchFamily="18" charset="0"/>
              </a:rPr>
              <a:t> in </a:t>
            </a:r>
            <a:r>
              <a:rPr lang="es-CR" sz="1200" kern="0" dirty="0" err="1">
                <a:solidFill>
                  <a:srgbClr val="555555"/>
                </a:solidFill>
                <a:effectLst/>
                <a:latin typeface="Times New Roman" panose="02020603050405020304" pitchFamily="18" charset="0"/>
                <a:ea typeface="Times New Roman" panose="02020603050405020304" pitchFamily="18" charset="0"/>
              </a:rPr>
              <a:t>the</a:t>
            </a:r>
            <a:r>
              <a:rPr lang="es-CR" sz="1200" kern="0" dirty="0">
                <a:solidFill>
                  <a:srgbClr val="555555"/>
                </a:solidFill>
                <a:effectLst/>
                <a:latin typeface="Times New Roman" panose="02020603050405020304" pitchFamily="18" charset="0"/>
                <a:ea typeface="Times New Roman" panose="02020603050405020304" pitchFamily="18" charset="0"/>
              </a:rPr>
              <a:t> </a:t>
            </a:r>
            <a:r>
              <a:rPr lang="es-CR" sz="1200" kern="0" dirty="0" err="1">
                <a:solidFill>
                  <a:srgbClr val="555555"/>
                </a:solidFill>
                <a:effectLst/>
                <a:latin typeface="Times New Roman" panose="02020603050405020304" pitchFamily="18" charset="0"/>
                <a:ea typeface="Times New Roman" panose="02020603050405020304" pitchFamily="18" charset="0"/>
              </a:rPr>
              <a:t>scientific</a:t>
            </a:r>
            <a:r>
              <a:rPr lang="es-CR" sz="1200" kern="0" dirty="0">
                <a:solidFill>
                  <a:srgbClr val="555555"/>
                </a:solidFill>
                <a:effectLst/>
                <a:latin typeface="Times New Roman" panose="02020603050405020304" pitchFamily="18" charset="0"/>
                <a:ea typeface="Times New Roman" panose="02020603050405020304" pitchFamily="18" charset="0"/>
              </a:rPr>
              <a:t> meetings and training </a:t>
            </a:r>
            <a:r>
              <a:rPr lang="es-CR" sz="1200" kern="0" dirty="0" err="1">
                <a:solidFill>
                  <a:srgbClr val="555555"/>
                </a:solidFill>
                <a:effectLst/>
                <a:latin typeface="Times New Roman" panose="02020603050405020304" pitchFamily="18" charset="0"/>
                <a:ea typeface="Times New Roman" panose="02020603050405020304" pitchFamily="18" charset="0"/>
              </a:rPr>
              <a:t>courses</a:t>
            </a:r>
            <a:r>
              <a:rPr lang="es-CR" sz="1200" kern="0" dirty="0">
                <a:solidFill>
                  <a:srgbClr val="555555"/>
                </a:solidFill>
                <a:effectLst/>
                <a:latin typeface="Times New Roman" panose="02020603050405020304" pitchFamily="18" charset="0"/>
                <a:ea typeface="Times New Roman" panose="02020603050405020304" pitchFamily="18" charset="0"/>
              </a:rPr>
              <a:t> are </a:t>
            </a:r>
            <a:r>
              <a:rPr lang="es-CR" sz="1200" kern="0" dirty="0" err="1">
                <a:solidFill>
                  <a:srgbClr val="555555"/>
                </a:solidFill>
                <a:effectLst/>
                <a:latin typeface="Times New Roman" panose="02020603050405020304" pitchFamily="18" charset="0"/>
                <a:ea typeface="Times New Roman" panose="02020603050405020304" pitchFamily="18" charset="0"/>
              </a:rPr>
              <a:t>from</a:t>
            </a:r>
            <a:r>
              <a:rPr lang="es-CR" sz="1200" kern="0" dirty="0">
                <a:solidFill>
                  <a:srgbClr val="555555"/>
                </a:solidFill>
                <a:effectLst/>
                <a:latin typeface="Times New Roman" panose="02020603050405020304" pitchFamily="18" charset="0"/>
                <a:ea typeface="Times New Roman" panose="02020603050405020304" pitchFamily="18" charset="0"/>
              </a:rPr>
              <a:t>.</a:t>
            </a:r>
            <a:endParaRPr lang="es-CR" dirty="0"/>
          </a:p>
        </p:txBody>
      </p:sp>
      <p:sp>
        <p:nvSpPr>
          <p:cNvPr id="4" name="Marcador de número de diapositiva 3"/>
          <p:cNvSpPr>
            <a:spLocks noGrp="1"/>
          </p:cNvSpPr>
          <p:nvPr>
            <p:ph type="sldNum" sz="quarter" idx="5"/>
          </p:nvPr>
        </p:nvSpPr>
        <p:spPr/>
        <p:txBody>
          <a:bodyPr/>
          <a:lstStyle/>
          <a:p>
            <a:fld id="{40261CA9-085F-8D45-96FF-9D779666AECE}" type="slidenum">
              <a:rPr lang="es-CR" smtClean="0"/>
              <a:t>5</a:t>
            </a:fld>
            <a:endParaRPr lang="es-CR"/>
          </a:p>
        </p:txBody>
      </p:sp>
    </p:spTree>
    <p:extLst>
      <p:ext uri="{BB962C8B-B14F-4D97-AF65-F5344CB8AC3E}">
        <p14:creationId xmlns:p14="http://schemas.microsoft.com/office/powerpoint/2010/main" val="8773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57C271B-821A-70E5-F447-2DDFCC938E66}"/>
              </a:ext>
            </a:extLst>
          </p:cNvPr>
          <p:cNvGrpSpPr>
            <a:grpSpLocks noChangeAspect="1"/>
          </p:cNvGrpSpPr>
          <p:nvPr userDrawn="1"/>
        </p:nvGrpSpPr>
        <p:grpSpPr bwMode="auto">
          <a:xfrm>
            <a:off x="2626659" y="4540638"/>
            <a:ext cx="1138238" cy="271463"/>
            <a:chOff x="6862" y="486"/>
            <a:chExt cx="717" cy="171"/>
          </a:xfrm>
        </p:grpSpPr>
        <p:sp>
          <p:nvSpPr>
            <p:cNvPr id="3" name="AutoShape 3">
              <a:extLst>
                <a:ext uri="{FF2B5EF4-FFF2-40B4-BE49-F238E27FC236}">
                  <a16:creationId xmlns:a16="http://schemas.microsoft.com/office/drawing/2014/main" id="{3FC6AE10-314C-DB05-A9A2-71F9F991366D}"/>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989F8FBB-6D10-AA98-C598-C1E4B431BB1C}"/>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1F17AF8-FDC9-0D0F-FD83-16084C93CAA9}"/>
              </a:ext>
            </a:extLst>
          </p:cNvPr>
          <p:cNvGrpSpPr>
            <a:grpSpLocks noChangeAspect="1"/>
          </p:cNvGrpSpPr>
          <p:nvPr userDrawn="1"/>
        </p:nvGrpSpPr>
        <p:grpSpPr bwMode="auto">
          <a:xfrm>
            <a:off x="10893430" y="771526"/>
            <a:ext cx="1138238" cy="271463"/>
            <a:chOff x="6862" y="486"/>
            <a:chExt cx="717" cy="171"/>
          </a:xfrm>
        </p:grpSpPr>
        <p:sp>
          <p:nvSpPr>
            <p:cNvPr id="3" name="AutoShape 3">
              <a:extLst>
                <a:ext uri="{FF2B5EF4-FFF2-40B4-BE49-F238E27FC236}">
                  <a16:creationId xmlns:a16="http://schemas.microsoft.com/office/drawing/2014/main" id="{BA9B38A6-252C-62B9-CD8D-4942E385E4B5}"/>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038B5F26-BCB1-26A9-3609-F8BEBC8A2EFF}"/>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hgroup.ctbto.org/unscr202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617033" y="2411871"/>
            <a:ext cx="5270811" cy="1631216"/>
          </a:xfrm>
          <a:prstGeom prst="rect">
            <a:avLst/>
          </a:prstGeom>
          <a:noFill/>
        </p:spPr>
        <p:txBody>
          <a:bodyPr wrap="square" rtlCol="0">
            <a:spAutoFit/>
          </a:bodyPr>
          <a:lstStyle/>
          <a:p>
            <a:pPr algn="ctr"/>
            <a:r>
              <a:rPr lang="en-AT" b="1">
                <a:solidFill>
                  <a:schemeClr val="bg1"/>
                </a:solidFill>
                <a:latin typeface="Arial" panose="020B0604020202020204" pitchFamily="34" charset="0"/>
                <a:cs typeface="Arial" panose="020B0604020202020204" pitchFamily="34" charset="0"/>
              </a:rPr>
              <a:t>Regional Training Schools as Tools to Promote Active Involvement of Governments on CTBTO Issues</a:t>
            </a: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Marino </a:t>
            </a:r>
            <a:r>
              <a:rPr lang="en-US" dirty="0" err="1">
                <a:solidFill>
                  <a:schemeClr val="bg1"/>
                </a:solidFill>
                <a:latin typeface="Arial" panose="020B0604020202020204" pitchFamily="34" charset="0"/>
                <a:cs typeface="Arial" panose="020B0604020202020204" pitchFamily="34" charset="0"/>
              </a:rPr>
              <a:t>Protti</a:t>
            </a:r>
            <a:endParaRPr lang="en-US"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Costa Rica Volcanological and Seismological Observatory</a:t>
            </a:r>
          </a:p>
          <a:p>
            <a:pPr algn="ctr"/>
            <a:r>
              <a:rPr lang="en-US" sz="1400" dirty="0">
                <a:solidFill>
                  <a:schemeClr val="bg1"/>
                </a:solidFill>
                <a:latin typeface="Arial" panose="020B0604020202020204" pitchFamily="34" charset="0"/>
                <a:cs typeface="Arial" panose="020B0604020202020204" pitchFamily="34" charset="0"/>
              </a:rPr>
              <a:t>National University</a:t>
            </a:r>
          </a:p>
        </p:txBody>
      </p:sp>
      <p:sp>
        <p:nvSpPr>
          <p:cNvPr id="2" name="TextBox 1">
            <a:extLst>
              <a:ext uri="{FF2B5EF4-FFF2-40B4-BE49-F238E27FC236}">
                <a16:creationId xmlns:a16="http://schemas.microsoft.com/office/drawing/2014/main" id="{6E7DC5A0-E307-0CEB-749E-C2800F7D23AA}"/>
              </a:ext>
            </a:extLst>
          </p:cNvPr>
          <p:cNvSpPr txBox="1"/>
          <p:nvPr/>
        </p:nvSpPr>
        <p:spPr>
          <a:xfrm>
            <a:off x="617033" y="5090490"/>
            <a:ext cx="5270811" cy="369332"/>
          </a:xfrm>
          <a:prstGeom prst="rect">
            <a:avLst/>
          </a:prstGeom>
          <a:noFill/>
        </p:spPr>
        <p:txBody>
          <a:bodyPr wrap="square" rtlCol="0">
            <a:spAutoFit/>
          </a:bodyPr>
          <a:lstStyle/>
          <a:p>
            <a:pPr algn="ctr"/>
            <a:r>
              <a:rPr lang="en-AT" dirty="0">
                <a:solidFill>
                  <a:schemeClr val="bg1"/>
                </a:solidFill>
                <a:latin typeface="Arial" panose="020B0604020202020204" pitchFamily="34" charset="0"/>
                <a:cs typeface="Arial" panose="020B0604020202020204" pitchFamily="34" charset="0"/>
              </a:rPr>
              <a:t>Presentation Date</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21</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June</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2023 13:45</a:t>
            </a:r>
            <a:endParaRPr lang="en-AT"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1F641A9-A10D-B6C9-3317-21EA09B41327}"/>
              </a:ext>
            </a:extLst>
          </p:cNvPr>
          <p:cNvSpPr txBox="1">
            <a:spLocks/>
          </p:cNvSpPr>
          <p:nvPr/>
        </p:nvSpPr>
        <p:spPr>
          <a:xfrm>
            <a:off x="2440226" y="4564251"/>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O5.3-177</a:t>
            </a:r>
            <a:endParaRPr lang="en-AT"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CTBTO YOUTH GROUP [CYG]</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2">
            <a:alphaModFix/>
          </a:blip>
          <a:srcRect/>
          <a:stretch/>
        </p:blipFill>
        <p:spPr>
          <a:xfrm>
            <a:off x="10898908" y="-7834"/>
            <a:ext cx="1293091" cy="759503"/>
          </a:xfrm>
          <a:prstGeom prst="rect">
            <a:avLst/>
          </a:prstGeom>
          <a:solidFill>
            <a:schemeClr val="bg1"/>
          </a:solidFill>
          <a:ln>
            <a:noFill/>
          </a:ln>
        </p:spPr>
      </p:pic>
      <p:sp>
        <p:nvSpPr>
          <p:cNvPr id="9" name="CuadroTexto 8">
            <a:extLst>
              <a:ext uri="{FF2B5EF4-FFF2-40B4-BE49-F238E27FC236}">
                <a16:creationId xmlns:a16="http://schemas.microsoft.com/office/drawing/2014/main" id="{2053312E-6D47-368A-A625-09D8C89F8F0B}"/>
              </a:ext>
            </a:extLst>
          </p:cNvPr>
          <p:cNvSpPr txBox="1"/>
          <p:nvPr/>
        </p:nvSpPr>
        <p:spPr>
          <a:xfrm>
            <a:off x="6085489" y="4703821"/>
            <a:ext cx="6106510" cy="2154179"/>
          </a:xfrm>
          <a:prstGeom prst="rect">
            <a:avLst/>
          </a:prstGeom>
          <a:solidFill>
            <a:srgbClr val="FFFF00"/>
          </a:solidFill>
        </p:spPr>
        <p:txBody>
          <a:bodyPr wrap="square">
            <a:spAutoFit/>
          </a:bodyPr>
          <a:lstStyle/>
          <a:p>
            <a:pPr>
              <a:lnSpc>
                <a:spcPts val="1800"/>
              </a:lnSpc>
            </a:pPr>
            <a:r>
              <a:rPr lang="es-CR" sz="1600" dirty="0" err="1">
                <a:solidFill>
                  <a:srgbClr val="000625"/>
                </a:solidFill>
                <a:effectLst/>
                <a:latin typeface="opensans"/>
                <a:ea typeface="Times New Roman" panose="02020603050405020304" pitchFamily="18" charset="0"/>
              </a:rPr>
              <a:t>Through</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the</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years</a:t>
            </a:r>
            <a:r>
              <a:rPr lang="es-CR" sz="1600" dirty="0">
                <a:solidFill>
                  <a:srgbClr val="000625"/>
                </a:solidFill>
                <a:effectLst/>
                <a:latin typeface="opensans"/>
                <a:ea typeface="Times New Roman" panose="02020603050405020304" pitchFamily="18" charset="0"/>
              </a:rPr>
              <a:t>, CYG </a:t>
            </a:r>
            <a:r>
              <a:rPr lang="es-CR" sz="1600" dirty="0" err="1">
                <a:solidFill>
                  <a:srgbClr val="000625"/>
                </a:solidFill>
                <a:effectLst/>
                <a:latin typeface="opensans"/>
                <a:ea typeface="Times New Roman" panose="02020603050405020304" pitchFamily="18" charset="0"/>
              </a:rPr>
              <a:t>members</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have</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actively</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engaged</a:t>
            </a:r>
            <a:r>
              <a:rPr lang="es-CR" sz="1600" dirty="0">
                <a:solidFill>
                  <a:srgbClr val="000625"/>
                </a:solidFill>
                <a:effectLst/>
                <a:latin typeface="opensans"/>
                <a:ea typeface="Times New Roman" panose="02020603050405020304" pitchFamily="18" charset="0"/>
              </a:rPr>
              <a:t> in </a:t>
            </a:r>
            <a:r>
              <a:rPr lang="es-CR" sz="1600" dirty="0" err="1">
                <a:solidFill>
                  <a:srgbClr val="000625"/>
                </a:solidFill>
                <a:effectLst/>
                <a:latin typeface="opensans"/>
                <a:ea typeface="Times New Roman" panose="02020603050405020304" pitchFamily="18" charset="0"/>
              </a:rPr>
              <a:t>national</a:t>
            </a:r>
            <a:r>
              <a:rPr lang="es-CR" sz="1600" dirty="0">
                <a:solidFill>
                  <a:srgbClr val="000625"/>
                </a:solidFill>
                <a:effectLst/>
                <a:latin typeface="opensans"/>
                <a:ea typeface="Times New Roman" panose="02020603050405020304" pitchFamily="18" charset="0"/>
              </a:rPr>
              <a:t>, regional and </a:t>
            </a:r>
            <a:r>
              <a:rPr lang="es-CR" sz="1600" dirty="0" err="1">
                <a:solidFill>
                  <a:srgbClr val="000625"/>
                </a:solidFill>
                <a:effectLst/>
                <a:latin typeface="opensans"/>
                <a:ea typeface="Times New Roman" panose="02020603050405020304" pitchFamily="18" charset="0"/>
              </a:rPr>
              <a:t>international</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events</a:t>
            </a:r>
            <a:r>
              <a:rPr lang="es-CR" sz="1600" dirty="0">
                <a:solidFill>
                  <a:srgbClr val="000625"/>
                </a:solidFill>
                <a:effectLst/>
                <a:latin typeface="opensans"/>
                <a:ea typeface="Times New Roman" panose="02020603050405020304" pitchFamily="18" charset="0"/>
              </a:rPr>
              <a:t> and </a:t>
            </a:r>
            <a:r>
              <a:rPr lang="es-CR" sz="1600" dirty="0" err="1">
                <a:solidFill>
                  <a:srgbClr val="000625"/>
                </a:solidFill>
                <a:effectLst/>
                <a:latin typeface="opensans"/>
                <a:ea typeface="Times New Roman" panose="02020603050405020304" pitchFamily="18" charset="0"/>
              </a:rPr>
              <a:t>activities</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to</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promote</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the</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entry</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into</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force</a:t>
            </a:r>
            <a:r>
              <a:rPr lang="es-CR" sz="1600" dirty="0">
                <a:solidFill>
                  <a:srgbClr val="000625"/>
                </a:solidFill>
                <a:effectLst/>
                <a:latin typeface="opensans"/>
                <a:ea typeface="Times New Roman" panose="02020603050405020304" pitchFamily="18" charset="0"/>
              </a:rPr>
              <a:t> and </a:t>
            </a:r>
            <a:r>
              <a:rPr lang="es-CR" sz="1600" dirty="0" err="1">
                <a:solidFill>
                  <a:srgbClr val="000625"/>
                </a:solidFill>
                <a:effectLst/>
                <a:latin typeface="opensans"/>
                <a:ea typeface="Times New Roman" panose="02020603050405020304" pitchFamily="18" charset="0"/>
              </a:rPr>
              <a:t>universalisation</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of</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the</a:t>
            </a:r>
            <a:r>
              <a:rPr lang="es-CR" sz="1600" dirty="0">
                <a:solidFill>
                  <a:srgbClr val="000625"/>
                </a:solidFill>
                <a:effectLst/>
                <a:latin typeface="opensans"/>
                <a:ea typeface="Times New Roman" panose="02020603050405020304" pitchFamily="18" charset="0"/>
              </a:rPr>
              <a:t> Comprehensive Nuclear-Test-Ban </a:t>
            </a:r>
            <a:r>
              <a:rPr lang="es-CR" sz="1600" dirty="0" err="1">
                <a:solidFill>
                  <a:srgbClr val="000625"/>
                </a:solidFill>
                <a:effectLst/>
                <a:latin typeface="opensans"/>
                <a:ea typeface="Times New Roman" panose="02020603050405020304" pitchFamily="18" charset="0"/>
              </a:rPr>
              <a:t>Treaty</a:t>
            </a:r>
            <a:r>
              <a:rPr lang="es-CR" sz="1600" dirty="0">
                <a:solidFill>
                  <a:srgbClr val="000625"/>
                </a:solidFill>
                <a:effectLst/>
                <a:latin typeface="opensans"/>
                <a:ea typeface="Times New Roman" panose="02020603050405020304" pitchFamily="18" charset="0"/>
              </a:rPr>
              <a:t> (CTBT), and </a:t>
            </a:r>
            <a:r>
              <a:rPr lang="es-CR" sz="1600" dirty="0" err="1">
                <a:solidFill>
                  <a:srgbClr val="000625"/>
                </a:solidFill>
                <a:effectLst/>
                <a:latin typeface="opensans"/>
                <a:ea typeface="Times New Roman" panose="02020603050405020304" pitchFamily="18" charset="0"/>
              </a:rPr>
              <a:t>the</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involvement</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of</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the</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younger</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generation</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is</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key</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to</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reaching</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these</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goals</a:t>
            </a:r>
            <a:r>
              <a:rPr lang="es-CR" sz="1600" dirty="0">
                <a:solidFill>
                  <a:srgbClr val="000625"/>
                </a:solidFill>
                <a:effectLst/>
                <a:latin typeface="opensans"/>
                <a:ea typeface="Times New Roman" panose="02020603050405020304" pitchFamily="18" charset="0"/>
              </a:rPr>
              <a:t>. CYG </a:t>
            </a:r>
            <a:r>
              <a:rPr lang="es-CR" sz="1600" dirty="0" err="1">
                <a:solidFill>
                  <a:srgbClr val="000625"/>
                </a:solidFill>
                <a:effectLst/>
                <a:latin typeface="opensans"/>
                <a:ea typeface="Times New Roman" panose="02020603050405020304" pitchFamily="18" charset="0"/>
              </a:rPr>
              <a:t>members</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have</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debriefed</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the</a:t>
            </a:r>
            <a:r>
              <a:rPr lang="es-CR" sz="1600" dirty="0">
                <a:solidFill>
                  <a:srgbClr val="000625"/>
                </a:solidFill>
                <a:effectLst/>
                <a:latin typeface="opensans"/>
                <a:ea typeface="Times New Roman" panose="02020603050405020304" pitchFamily="18" charset="0"/>
              </a:rPr>
              <a:t> </a:t>
            </a:r>
            <a:r>
              <a:rPr lang="es-CR" sz="1600" u="sng" dirty="0">
                <a:solidFill>
                  <a:srgbClr val="0093B2"/>
                </a:solidFill>
                <a:effectLst/>
                <a:latin typeface="opensans"/>
                <a:ea typeface="Times New Roman" panose="02020603050405020304" pitchFamily="18" charset="0"/>
                <a:hlinkClick r:id="rId3"/>
              </a:rPr>
              <a:t>UN Security Council</a:t>
            </a:r>
            <a:r>
              <a:rPr lang="es-CR" sz="1600" dirty="0">
                <a:solidFill>
                  <a:srgbClr val="000625"/>
                </a:solidFill>
                <a:effectLst/>
                <a:latin typeface="opensans"/>
                <a:ea typeface="Times New Roman" panose="02020603050405020304" pitchFamily="18" charset="0"/>
              </a:rPr>
              <a:t> and </a:t>
            </a:r>
            <a:r>
              <a:rPr lang="es-CR" sz="1600" dirty="0" err="1">
                <a:solidFill>
                  <a:srgbClr val="000625"/>
                </a:solidFill>
                <a:effectLst/>
                <a:latin typeface="opensans"/>
                <a:ea typeface="Times New Roman" panose="02020603050405020304" pitchFamily="18" charset="0"/>
              </a:rPr>
              <a:t>participated</a:t>
            </a:r>
            <a:r>
              <a:rPr lang="es-CR" sz="1600" dirty="0">
                <a:solidFill>
                  <a:srgbClr val="000625"/>
                </a:solidFill>
                <a:effectLst/>
                <a:latin typeface="opensans"/>
                <a:ea typeface="Times New Roman" panose="02020603050405020304" pitchFamily="18" charset="0"/>
              </a:rPr>
              <a:t> in </a:t>
            </a:r>
            <a:r>
              <a:rPr lang="es-CR" sz="1600" dirty="0" err="1">
                <a:solidFill>
                  <a:srgbClr val="000625"/>
                </a:solidFill>
                <a:effectLst/>
                <a:latin typeface="opensans"/>
                <a:ea typeface="Times New Roman" panose="02020603050405020304" pitchFamily="18" charset="0"/>
              </a:rPr>
              <a:t>many</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forums</a:t>
            </a:r>
            <a:r>
              <a:rPr lang="es-CR" sz="1600" dirty="0">
                <a:solidFill>
                  <a:srgbClr val="000625"/>
                </a:solidFill>
                <a:effectLst/>
                <a:latin typeface="opensans"/>
                <a:ea typeface="Times New Roman" panose="02020603050405020304" pitchFamily="18" charset="0"/>
              </a:rPr>
              <a:t> and </a:t>
            </a:r>
            <a:r>
              <a:rPr lang="es-CR" sz="1600" dirty="0" err="1">
                <a:solidFill>
                  <a:srgbClr val="000625"/>
                </a:solidFill>
                <a:effectLst/>
                <a:latin typeface="opensans"/>
                <a:ea typeface="Times New Roman" panose="02020603050405020304" pitchFamily="18" charset="0"/>
              </a:rPr>
              <a:t>high-level</a:t>
            </a:r>
            <a:r>
              <a:rPr lang="es-CR" sz="1600" dirty="0">
                <a:solidFill>
                  <a:srgbClr val="000625"/>
                </a:solidFill>
                <a:effectLst/>
                <a:latin typeface="opensans"/>
                <a:ea typeface="Times New Roman" panose="02020603050405020304" pitchFamily="18" charset="0"/>
              </a:rPr>
              <a:t> </a:t>
            </a:r>
            <a:r>
              <a:rPr lang="es-CR" sz="1600" dirty="0" err="1">
                <a:solidFill>
                  <a:srgbClr val="000625"/>
                </a:solidFill>
                <a:effectLst/>
                <a:latin typeface="opensans"/>
                <a:ea typeface="Times New Roman" panose="02020603050405020304" pitchFamily="18" charset="0"/>
              </a:rPr>
              <a:t>events</a:t>
            </a:r>
            <a:r>
              <a:rPr lang="es-CR" sz="1600" dirty="0">
                <a:solidFill>
                  <a:srgbClr val="000625"/>
                </a:solidFill>
                <a:effectLst/>
                <a:latin typeface="opensans"/>
                <a:ea typeface="Times New Roman" panose="02020603050405020304" pitchFamily="18" charset="0"/>
              </a:rPr>
              <a:t> in </a:t>
            </a:r>
            <a:r>
              <a:rPr lang="es-CR" sz="1600" dirty="0" err="1">
                <a:solidFill>
                  <a:srgbClr val="000625"/>
                </a:solidFill>
                <a:effectLst/>
                <a:latin typeface="opensans"/>
                <a:ea typeface="Times New Roman" panose="02020603050405020304" pitchFamily="18" charset="0"/>
              </a:rPr>
              <a:t>person</a:t>
            </a:r>
            <a:r>
              <a:rPr lang="es-CR" sz="1600" dirty="0">
                <a:solidFill>
                  <a:srgbClr val="000625"/>
                </a:solidFill>
                <a:effectLst/>
                <a:latin typeface="opensans"/>
                <a:ea typeface="Times New Roman" panose="02020603050405020304" pitchFamily="18" charset="0"/>
              </a:rPr>
              <a:t> and </a:t>
            </a:r>
            <a:r>
              <a:rPr lang="es-CR" sz="1600" dirty="0" err="1">
                <a:solidFill>
                  <a:srgbClr val="000625"/>
                </a:solidFill>
                <a:effectLst/>
                <a:latin typeface="opensans"/>
                <a:ea typeface="Times New Roman" panose="02020603050405020304" pitchFamily="18" charset="0"/>
              </a:rPr>
              <a:t>virtually</a:t>
            </a:r>
            <a:r>
              <a:rPr lang="es-CR" sz="1600" dirty="0">
                <a:solidFill>
                  <a:srgbClr val="000625"/>
                </a:solidFill>
                <a:effectLst/>
                <a:latin typeface="opensans"/>
                <a:ea typeface="Times New Roman" panose="02020603050405020304" pitchFamily="18" charset="0"/>
              </a:rPr>
              <a:t>, as </a:t>
            </a:r>
            <a:r>
              <a:rPr lang="es-CR" sz="1600" dirty="0" err="1">
                <a:solidFill>
                  <a:srgbClr val="000625"/>
                </a:solidFill>
                <a:effectLst/>
                <a:latin typeface="opensans"/>
                <a:ea typeface="Times New Roman" panose="02020603050405020304" pitchFamily="18" charset="0"/>
              </a:rPr>
              <a:t>speakers</a:t>
            </a:r>
            <a:r>
              <a:rPr lang="es-CR" sz="1600" dirty="0">
                <a:solidFill>
                  <a:srgbClr val="000625"/>
                </a:solidFill>
                <a:effectLst/>
                <a:latin typeface="opensans"/>
                <a:ea typeface="Times New Roman" panose="02020603050405020304" pitchFamily="18" charset="0"/>
              </a:rPr>
              <a:t> and </a:t>
            </a:r>
            <a:r>
              <a:rPr lang="es-CR" sz="1600" dirty="0" err="1">
                <a:solidFill>
                  <a:srgbClr val="000625"/>
                </a:solidFill>
                <a:effectLst/>
                <a:latin typeface="opensans"/>
                <a:ea typeface="Times New Roman" panose="02020603050405020304" pitchFamily="18" charset="0"/>
              </a:rPr>
              <a:t>contributors</a:t>
            </a:r>
            <a:r>
              <a:rPr lang="es-CR" sz="1600" dirty="0">
                <a:solidFill>
                  <a:srgbClr val="000625"/>
                </a:solidFill>
                <a:effectLst/>
                <a:latin typeface="opensans"/>
                <a:ea typeface="Times New Roman" panose="02020603050405020304" pitchFamily="18" charset="0"/>
              </a:rPr>
              <a:t>.</a:t>
            </a:r>
          </a:p>
          <a:p>
            <a:pPr>
              <a:lnSpc>
                <a:spcPts val="1800"/>
              </a:lnSpc>
            </a:pPr>
            <a:endParaRPr lang="es-CR" dirty="0">
              <a:solidFill>
                <a:srgbClr val="000625"/>
              </a:solidFill>
              <a:latin typeface="opensans"/>
              <a:ea typeface="Times New Roman" panose="02020603050405020304" pitchFamily="18" charset="0"/>
            </a:endParaRPr>
          </a:p>
          <a:p>
            <a:pPr>
              <a:lnSpc>
                <a:spcPts val="1800"/>
              </a:lnSpc>
            </a:pPr>
            <a:r>
              <a:rPr lang="es-CR" sz="1400" dirty="0">
                <a:solidFill>
                  <a:srgbClr val="00B0F0"/>
                </a:solidFill>
                <a:effectLst/>
                <a:latin typeface="Times New Roman" panose="02020603050405020304" pitchFamily="18" charset="0"/>
                <a:ea typeface="Times New Roman" panose="02020603050405020304" pitchFamily="18" charset="0"/>
              </a:rPr>
              <a:t>https://</a:t>
            </a:r>
            <a:r>
              <a:rPr lang="es-CR" sz="1400" dirty="0" err="1">
                <a:solidFill>
                  <a:srgbClr val="00B0F0"/>
                </a:solidFill>
                <a:effectLst/>
                <a:latin typeface="Times New Roman" panose="02020603050405020304" pitchFamily="18" charset="0"/>
                <a:ea typeface="Times New Roman" panose="02020603050405020304" pitchFamily="18" charset="0"/>
              </a:rPr>
              <a:t>www.ctbto.org</a:t>
            </a:r>
            <a:r>
              <a:rPr lang="es-CR" sz="1400" dirty="0">
                <a:solidFill>
                  <a:srgbClr val="00B0F0"/>
                </a:solidFill>
                <a:effectLst/>
                <a:latin typeface="Times New Roman" panose="02020603050405020304" pitchFamily="18" charset="0"/>
                <a:ea typeface="Times New Roman" panose="02020603050405020304" pitchFamily="18" charset="0"/>
              </a:rPr>
              <a:t>/</a:t>
            </a:r>
            <a:r>
              <a:rPr lang="es-CR" sz="1400" dirty="0" err="1">
                <a:solidFill>
                  <a:srgbClr val="00B0F0"/>
                </a:solidFill>
                <a:effectLst/>
                <a:latin typeface="Times New Roman" panose="02020603050405020304" pitchFamily="18" charset="0"/>
                <a:ea typeface="Times New Roman" panose="02020603050405020304" pitchFamily="18" charset="0"/>
              </a:rPr>
              <a:t>resources</a:t>
            </a:r>
            <a:r>
              <a:rPr lang="es-CR" sz="1400" dirty="0">
                <a:solidFill>
                  <a:srgbClr val="00B0F0"/>
                </a:solidFill>
                <a:effectLst/>
                <a:latin typeface="Times New Roman" panose="02020603050405020304" pitchFamily="18" charset="0"/>
                <a:ea typeface="Times New Roman" panose="02020603050405020304" pitchFamily="18" charset="0"/>
              </a:rPr>
              <a:t>/</a:t>
            </a:r>
            <a:r>
              <a:rPr lang="es-CR" sz="1400" dirty="0" err="1">
                <a:solidFill>
                  <a:srgbClr val="00B0F0"/>
                </a:solidFill>
                <a:effectLst/>
                <a:latin typeface="Times New Roman" panose="02020603050405020304" pitchFamily="18" charset="0"/>
                <a:ea typeface="Times New Roman" panose="02020603050405020304" pitchFamily="18" charset="0"/>
              </a:rPr>
              <a:t>for</a:t>
            </a:r>
            <a:r>
              <a:rPr lang="es-CR" sz="1400" dirty="0">
                <a:solidFill>
                  <a:srgbClr val="00B0F0"/>
                </a:solidFill>
                <a:effectLst/>
                <a:latin typeface="Times New Roman" panose="02020603050405020304" pitchFamily="18" charset="0"/>
                <a:ea typeface="Times New Roman" panose="02020603050405020304" pitchFamily="18" charset="0"/>
              </a:rPr>
              <a:t>-civil-</a:t>
            </a:r>
            <a:r>
              <a:rPr lang="es-CR" sz="1400" dirty="0" err="1">
                <a:solidFill>
                  <a:srgbClr val="00B0F0"/>
                </a:solidFill>
                <a:effectLst/>
                <a:latin typeface="Times New Roman" panose="02020603050405020304" pitchFamily="18" charset="0"/>
                <a:ea typeface="Times New Roman" panose="02020603050405020304" pitchFamily="18" charset="0"/>
              </a:rPr>
              <a:t>society</a:t>
            </a:r>
            <a:r>
              <a:rPr lang="es-CR" sz="1400" dirty="0">
                <a:solidFill>
                  <a:srgbClr val="00B0F0"/>
                </a:solidFill>
                <a:effectLst/>
                <a:latin typeface="Times New Roman" panose="02020603050405020304" pitchFamily="18" charset="0"/>
                <a:ea typeface="Times New Roman" panose="02020603050405020304" pitchFamily="18" charset="0"/>
              </a:rPr>
              <a:t>/</a:t>
            </a:r>
            <a:r>
              <a:rPr lang="es-CR" sz="1400" dirty="0" err="1">
                <a:solidFill>
                  <a:srgbClr val="00B0F0"/>
                </a:solidFill>
                <a:effectLst/>
                <a:latin typeface="Times New Roman" panose="02020603050405020304" pitchFamily="18" charset="0"/>
                <a:ea typeface="Times New Roman" panose="02020603050405020304" pitchFamily="18" charset="0"/>
              </a:rPr>
              <a:t>ctbto-youth-group</a:t>
            </a:r>
            <a:endParaRPr lang="es-CR" sz="1400" dirty="0">
              <a:solidFill>
                <a:srgbClr val="00B0F0"/>
              </a:solidFill>
              <a:effectLst/>
              <a:latin typeface="Times New Roman" panose="02020603050405020304" pitchFamily="18" charset="0"/>
              <a:ea typeface="Times New Roman" panose="02020603050405020304" pitchFamily="18" charset="0"/>
            </a:endParaRPr>
          </a:p>
        </p:txBody>
      </p:sp>
      <p:sp>
        <p:nvSpPr>
          <p:cNvPr id="10" name="CuadroTexto 9">
            <a:extLst>
              <a:ext uri="{FF2B5EF4-FFF2-40B4-BE49-F238E27FC236}">
                <a16:creationId xmlns:a16="http://schemas.microsoft.com/office/drawing/2014/main" id="{ED8BDA9A-C8B9-7234-F5D0-B445D71A3BB4}"/>
              </a:ext>
            </a:extLst>
          </p:cNvPr>
          <p:cNvSpPr txBox="1"/>
          <p:nvPr/>
        </p:nvSpPr>
        <p:spPr>
          <a:xfrm>
            <a:off x="480950" y="1720840"/>
            <a:ext cx="6840188" cy="3046988"/>
          </a:xfrm>
          <a:prstGeom prst="rect">
            <a:avLst/>
          </a:prstGeom>
          <a:noFill/>
        </p:spPr>
        <p:txBody>
          <a:bodyPr wrap="square" rtlCol="0">
            <a:spAutoFit/>
          </a:bodyPr>
          <a:lstStyle/>
          <a:p>
            <a:r>
              <a:rPr lang="en-US" sz="2400" dirty="0"/>
              <a:t>To include, as part of the program of regional training courses, an hour-or-two workshops for college students from the host country, could provide an arena for scientific and technical participants, to interact with these age group and expose them to political and technical issues related to the treaty. This will be an efficient way to incorporate more young people in the CTBTO Youth Group.   </a:t>
            </a:r>
          </a:p>
        </p:txBody>
      </p:sp>
    </p:spTree>
    <p:extLst>
      <p:ext uri="{BB962C8B-B14F-4D97-AF65-F5344CB8AC3E}">
        <p14:creationId xmlns:p14="http://schemas.microsoft.com/office/powerpoint/2010/main" val="34077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Conclusion</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2">
            <a:alphaModFix/>
          </a:blip>
          <a:srcRect/>
          <a:stretch/>
        </p:blipFill>
        <p:spPr>
          <a:xfrm>
            <a:off x="10898908" y="-7834"/>
            <a:ext cx="1293091" cy="759503"/>
          </a:xfrm>
          <a:prstGeom prst="rect">
            <a:avLst/>
          </a:prstGeom>
          <a:solidFill>
            <a:schemeClr val="bg1"/>
          </a:solidFill>
          <a:ln>
            <a:noFill/>
          </a:ln>
        </p:spPr>
      </p:pic>
      <p:sp>
        <p:nvSpPr>
          <p:cNvPr id="6" name="CuadroTexto 5">
            <a:extLst>
              <a:ext uri="{FF2B5EF4-FFF2-40B4-BE49-F238E27FC236}">
                <a16:creationId xmlns:a16="http://schemas.microsoft.com/office/drawing/2014/main" id="{55D3CC57-615C-5321-C58E-9016C5C9C469}"/>
              </a:ext>
            </a:extLst>
          </p:cNvPr>
          <p:cNvSpPr txBox="1"/>
          <p:nvPr/>
        </p:nvSpPr>
        <p:spPr>
          <a:xfrm>
            <a:off x="2933821" y="2852603"/>
            <a:ext cx="7252137" cy="2954655"/>
          </a:xfrm>
          <a:prstGeom prst="rect">
            <a:avLst/>
          </a:prstGeom>
          <a:noFill/>
        </p:spPr>
        <p:txBody>
          <a:bodyPr wrap="square" rtlCol="0">
            <a:spAutoFit/>
          </a:bodyPr>
          <a:lstStyle/>
          <a:p>
            <a:r>
              <a:rPr lang="en-US" sz="24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Regional training courses are arenas where scientists can provide more technical information to politicians and diplomats from their own countries, in order to stimulate them to actively engage in CTBT issues.   By doing so, we scientists will be activating the pillars of science diplomacy: science for diplomacy, science in diplomacy and diplomacy for science.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408678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Background</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3">
            <a:alphaModFix/>
          </a:blip>
          <a:srcRect/>
          <a:stretch/>
        </p:blipFill>
        <p:spPr>
          <a:xfrm>
            <a:off x="10898908" y="-7834"/>
            <a:ext cx="1293091" cy="759503"/>
          </a:xfrm>
          <a:prstGeom prst="rect">
            <a:avLst/>
          </a:prstGeom>
          <a:solidFill>
            <a:schemeClr val="bg1"/>
          </a:solidFill>
          <a:ln>
            <a:noFill/>
          </a:ln>
        </p:spPr>
      </p:pic>
      <p:sp>
        <p:nvSpPr>
          <p:cNvPr id="6" name="CuadroTexto 5">
            <a:extLst>
              <a:ext uri="{FF2B5EF4-FFF2-40B4-BE49-F238E27FC236}">
                <a16:creationId xmlns:a16="http://schemas.microsoft.com/office/drawing/2014/main" id="{0155C6EB-F851-8FC1-668F-961E93F5DCAB}"/>
              </a:ext>
            </a:extLst>
          </p:cNvPr>
          <p:cNvSpPr txBox="1"/>
          <p:nvPr/>
        </p:nvSpPr>
        <p:spPr>
          <a:xfrm>
            <a:off x="315311" y="1471448"/>
            <a:ext cx="6432331" cy="2215991"/>
          </a:xfrm>
          <a:prstGeom prst="rect">
            <a:avLst/>
          </a:prstGeom>
          <a:noFill/>
        </p:spPr>
        <p:txBody>
          <a:bodyPr wrap="square" rtlCol="0">
            <a:spAutoFit/>
          </a:bodyPr>
          <a:lstStyle/>
          <a:p>
            <a:r>
              <a:rPr lang="en-US" sz="2400" kern="100" dirty="0">
                <a:solidFill>
                  <a:srgbClr val="000625"/>
                </a:solidFill>
                <a:effectLst/>
                <a:latin typeface="opensans"/>
                <a:ea typeface="Calibri" panose="020F0502020204030204" pitchFamily="34" charset="0"/>
                <a:cs typeface="Times New Roman" panose="02020603050405020304" pitchFamily="18" charset="0"/>
              </a:rPr>
              <a:t>CTBTO is an interim organization tasked with building up the verification regime of the Comprehensive Nuclear-Test-Ban Treaty (CTBT) in preparation for the Treaty's entry into force, </a:t>
            </a:r>
            <a:r>
              <a:rPr lang="en-US" sz="2400" b="1" kern="100" dirty="0">
                <a:solidFill>
                  <a:srgbClr val="000625"/>
                </a:solidFill>
                <a:effectLst/>
                <a:latin typeface="opensans"/>
                <a:ea typeface="Calibri" panose="020F0502020204030204" pitchFamily="34" charset="0"/>
                <a:cs typeface="Times New Roman" panose="02020603050405020304" pitchFamily="18" charset="0"/>
              </a:rPr>
              <a:t>as well as promoting the Treaty's universality.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pic>
        <p:nvPicPr>
          <p:cNvPr id="1026" name="Picture 2">
            <a:extLst>
              <a:ext uri="{FF2B5EF4-FFF2-40B4-BE49-F238E27FC236}">
                <a16:creationId xmlns:a16="http://schemas.microsoft.com/office/drawing/2014/main" id="{BCD9139C-4B29-FE54-6128-C4C2429C0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276" y="4258048"/>
            <a:ext cx="6429409" cy="239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2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CAPACITY BUILDING AND TRAINING</a:t>
            </a: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3">
            <a:alphaModFix/>
          </a:blip>
          <a:srcRect/>
          <a:stretch/>
        </p:blipFill>
        <p:spPr>
          <a:xfrm>
            <a:off x="10898908" y="-7834"/>
            <a:ext cx="1293091" cy="759503"/>
          </a:xfrm>
          <a:prstGeom prst="rect">
            <a:avLst/>
          </a:prstGeom>
          <a:solidFill>
            <a:schemeClr val="bg1"/>
          </a:solidFill>
          <a:ln>
            <a:noFill/>
          </a:ln>
        </p:spPr>
      </p:pic>
      <p:pic>
        <p:nvPicPr>
          <p:cNvPr id="7" name="Imagen 6" descr="Interfaz de usuario gráfica, Aplicación&#10;&#10;Descripción generada automáticamente">
            <a:extLst>
              <a:ext uri="{FF2B5EF4-FFF2-40B4-BE49-F238E27FC236}">
                <a16:creationId xmlns:a16="http://schemas.microsoft.com/office/drawing/2014/main" id="{4A4ADC9F-46DB-8347-AB8E-AC8F3E429E5E}"/>
              </a:ext>
            </a:extLst>
          </p:cNvPr>
          <p:cNvPicPr>
            <a:picLocks noChangeAspect="1"/>
          </p:cNvPicPr>
          <p:nvPr/>
        </p:nvPicPr>
        <p:blipFill>
          <a:blip r:embed="rId4"/>
          <a:stretch>
            <a:fillRect/>
          </a:stretch>
        </p:blipFill>
        <p:spPr>
          <a:xfrm>
            <a:off x="8345229" y="1090209"/>
            <a:ext cx="3105921" cy="5708422"/>
          </a:xfrm>
          <a:prstGeom prst="rect">
            <a:avLst/>
          </a:prstGeom>
        </p:spPr>
      </p:pic>
      <p:sp>
        <p:nvSpPr>
          <p:cNvPr id="8" name="CuadroTexto 7">
            <a:extLst>
              <a:ext uri="{FF2B5EF4-FFF2-40B4-BE49-F238E27FC236}">
                <a16:creationId xmlns:a16="http://schemas.microsoft.com/office/drawing/2014/main" id="{B70AB87D-E715-150A-CCBF-78C8B221F411}"/>
              </a:ext>
            </a:extLst>
          </p:cNvPr>
          <p:cNvSpPr txBox="1"/>
          <p:nvPr/>
        </p:nvSpPr>
        <p:spPr>
          <a:xfrm>
            <a:off x="488717" y="2417066"/>
            <a:ext cx="6463862" cy="2585323"/>
          </a:xfrm>
          <a:prstGeom prst="rect">
            <a:avLst/>
          </a:prstGeom>
          <a:noFill/>
        </p:spPr>
        <p:txBody>
          <a:bodyPr wrap="square" rtlCol="0">
            <a:spAutoFit/>
          </a:bodyPr>
          <a:lstStyle/>
          <a:p>
            <a:r>
              <a:rPr lang="en-US" sz="2400" kern="100" dirty="0">
                <a:effectLst/>
                <a:latin typeface="Arial" panose="020B0604020202020204" pitchFamily="34" charset="0"/>
                <a:ea typeface="Calibri" panose="020F0502020204030204" pitchFamily="34" charset="0"/>
                <a:cs typeface="Arial" panose="020B0604020202020204" pitchFamily="34" charset="0"/>
              </a:rPr>
              <a:t>Yearly, CTBTO carries out around a dozen training courses for National Data Center </a:t>
            </a:r>
            <a:r>
              <a:rPr lang="en-US" sz="2400" kern="100" dirty="0">
                <a:solidFill>
                  <a:srgbClr val="000625"/>
                </a:solidFill>
                <a:effectLst/>
                <a:latin typeface="Arial" panose="020B0604020202020204" pitchFamily="34" charset="0"/>
                <a:ea typeface="Calibri" panose="020F0502020204030204" pitchFamily="34" charset="0"/>
                <a:cs typeface="Arial" panose="020B0604020202020204" pitchFamily="34" charset="0"/>
              </a:rPr>
              <a:t>technical staff and authorized users.</a:t>
            </a:r>
          </a:p>
          <a:p>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r>
              <a:rPr lang="en-US" sz="2400" kern="100" dirty="0">
                <a:solidFill>
                  <a:srgbClr val="000625"/>
                </a:solidFill>
                <a:effectLst/>
                <a:latin typeface="Arial" panose="020B0604020202020204" pitchFamily="34" charset="0"/>
                <a:ea typeface="Calibri" panose="020F0502020204030204" pitchFamily="34" charset="0"/>
                <a:cs typeface="Arial" panose="020B0604020202020204" pitchFamily="34" charset="0"/>
              </a:rPr>
              <a:t>Most in Vienna but a few of them in several regions around the globe.</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endParaRPr lang="es-CR" dirty="0"/>
          </a:p>
        </p:txBody>
      </p:sp>
      <p:sp>
        <p:nvSpPr>
          <p:cNvPr id="9" name="CuadroTexto 8">
            <a:extLst>
              <a:ext uri="{FF2B5EF4-FFF2-40B4-BE49-F238E27FC236}">
                <a16:creationId xmlns:a16="http://schemas.microsoft.com/office/drawing/2014/main" id="{0076DEA0-F18D-976F-CC9A-DF2F53F14A8B}"/>
              </a:ext>
            </a:extLst>
          </p:cNvPr>
          <p:cNvSpPr txBox="1"/>
          <p:nvPr/>
        </p:nvSpPr>
        <p:spPr>
          <a:xfrm>
            <a:off x="1114096" y="6130005"/>
            <a:ext cx="6899005" cy="923330"/>
          </a:xfrm>
          <a:prstGeom prst="rect">
            <a:avLst/>
          </a:prstGeom>
          <a:noFill/>
        </p:spPr>
        <p:txBody>
          <a:bodyPr wrap="none" rtlCol="0">
            <a:spAutoFit/>
          </a:bodyPr>
          <a:lstStyle/>
          <a:p>
            <a:r>
              <a:rPr lang="es-CR" sz="1800" kern="100" dirty="0">
                <a:effectLst/>
                <a:latin typeface="Calibri" panose="020F0502020204030204" pitchFamily="34" charset="0"/>
                <a:ea typeface="Calibri" panose="020F0502020204030204" pitchFamily="34" charset="0"/>
                <a:cs typeface="Times New Roman" panose="02020603050405020304" pitchFamily="18" charset="0"/>
              </a:rPr>
              <a:t>https://</a:t>
            </a:r>
            <a:r>
              <a:rPr lang="es-CR" sz="1800" kern="100" dirty="0" err="1">
                <a:effectLst/>
                <a:latin typeface="Calibri" panose="020F0502020204030204" pitchFamily="34" charset="0"/>
                <a:ea typeface="Calibri" panose="020F0502020204030204" pitchFamily="34" charset="0"/>
                <a:cs typeface="Times New Roman" panose="02020603050405020304" pitchFamily="18" charset="0"/>
              </a:rPr>
              <a:t>www.ctbto.org</a:t>
            </a: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s-CR" sz="1800" kern="100" dirty="0" err="1">
                <a:effectLst/>
                <a:latin typeface="Calibri" panose="020F0502020204030204" pitchFamily="34" charset="0"/>
                <a:ea typeface="Calibri" panose="020F0502020204030204" pitchFamily="34" charset="0"/>
                <a:cs typeface="Times New Roman" panose="02020603050405020304" pitchFamily="18" charset="0"/>
              </a:rPr>
              <a:t>news</a:t>
            </a: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-and-</a:t>
            </a:r>
            <a:r>
              <a:rPr lang="es-CR" sz="1800" kern="100" dirty="0" err="1">
                <a:effectLst/>
                <a:latin typeface="Calibri" panose="020F0502020204030204" pitchFamily="34" charset="0"/>
                <a:ea typeface="Calibri" panose="020F0502020204030204" pitchFamily="34" charset="0"/>
                <a:cs typeface="Times New Roman" panose="02020603050405020304" pitchFamily="18" charset="0"/>
              </a:rPr>
              <a:t>events</a:t>
            </a: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s-CR" sz="1800" kern="1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s-CR" sz="1800" kern="100" dirty="0" err="1">
                <a:effectLst/>
                <a:latin typeface="Calibri" panose="020F0502020204030204" pitchFamily="34" charset="0"/>
                <a:ea typeface="Calibri" panose="020F0502020204030204" pitchFamily="34" charset="0"/>
                <a:cs typeface="Times New Roman" panose="02020603050405020304" pitchFamily="18" charset="0"/>
              </a:rPr>
              <a:t>building</a:t>
            </a: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-and-training</a:t>
            </a:r>
          </a:p>
          <a:p>
            <a:r>
              <a:rPr lang="es-C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CR" dirty="0"/>
          </a:p>
        </p:txBody>
      </p:sp>
    </p:spTree>
    <p:extLst>
      <p:ext uri="{BB962C8B-B14F-4D97-AF65-F5344CB8AC3E}">
        <p14:creationId xmlns:p14="http://schemas.microsoft.com/office/powerpoint/2010/main" val="60745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Suggestion</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3">
            <a:alphaModFix/>
          </a:blip>
          <a:srcRect/>
          <a:stretch/>
        </p:blipFill>
        <p:spPr>
          <a:xfrm>
            <a:off x="10898908" y="-7834"/>
            <a:ext cx="1293091" cy="759503"/>
          </a:xfrm>
          <a:prstGeom prst="rect">
            <a:avLst/>
          </a:prstGeom>
          <a:solidFill>
            <a:schemeClr val="bg1"/>
          </a:solidFill>
          <a:ln>
            <a:noFill/>
          </a:ln>
        </p:spPr>
      </p:pic>
      <p:sp>
        <p:nvSpPr>
          <p:cNvPr id="6" name="CuadroTexto 5">
            <a:extLst>
              <a:ext uri="{FF2B5EF4-FFF2-40B4-BE49-F238E27FC236}">
                <a16:creationId xmlns:a16="http://schemas.microsoft.com/office/drawing/2014/main" id="{1601EA86-5FE5-E712-1F39-9E5CB2F3698D}"/>
              </a:ext>
            </a:extLst>
          </p:cNvPr>
          <p:cNvSpPr txBox="1"/>
          <p:nvPr/>
        </p:nvSpPr>
        <p:spPr>
          <a:xfrm>
            <a:off x="882870" y="3005959"/>
            <a:ext cx="5087006" cy="830997"/>
          </a:xfrm>
          <a:prstGeom prst="rect">
            <a:avLst/>
          </a:prstGeom>
          <a:noFill/>
        </p:spPr>
        <p:txBody>
          <a:bodyPr wrap="square" rtlCol="0">
            <a:spAutoFit/>
          </a:bodyPr>
          <a:lstStyle/>
          <a:p>
            <a:r>
              <a:rPr lang="en-US" sz="2400" kern="0" dirty="0">
                <a:solidFill>
                  <a:srgbClr val="555555"/>
                </a:solidFill>
                <a:effectLst/>
                <a:latin typeface="Times New Roman" panose="02020603050405020304" pitchFamily="18" charset="0"/>
                <a:ea typeface="Times New Roman" panose="02020603050405020304" pitchFamily="18" charset="0"/>
              </a:rPr>
              <a:t>Increase the number of these regional courses …</a:t>
            </a:r>
            <a:endParaRPr lang="en-US" sz="2400" dirty="0"/>
          </a:p>
        </p:txBody>
      </p:sp>
      <p:pic>
        <p:nvPicPr>
          <p:cNvPr id="8" name="Imagen 7" descr="Un grupo de personas sentadas alrededor de una mesa&#10;&#10;Descripción generada automáticamente">
            <a:extLst>
              <a:ext uri="{FF2B5EF4-FFF2-40B4-BE49-F238E27FC236}">
                <a16:creationId xmlns:a16="http://schemas.microsoft.com/office/drawing/2014/main" id="{56BA3726-1158-EB88-67D3-709CE14BEE3F}"/>
              </a:ext>
            </a:extLst>
          </p:cNvPr>
          <p:cNvPicPr>
            <a:picLocks noChangeAspect="1"/>
          </p:cNvPicPr>
          <p:nvPr/>
        </p:nvPicPr>
        <p:blipFill>
          <a:blip r:embed="rId4"/>
          <a:stretch>
            <a:fillRect/>
          </a:stretch>
        </p:blipFill>
        <p:spPr>
          <a:xfrm>
            <a:off x="6141183" y="1465181"/>
            <a:ext cx="4544250" cy="2655546"/>
          </a:xfrm>
          <a:prstGeom prst="rect">
            <a:avLst/>
          </a:prstGeom>
        </p:spPr>
      </p:pic>
      <p:pic>
        <p:nvPicPr>
          <p:cNvPr id="10" name="Imagen 9" descr="Un grupo de personas caminando en un bosque&#10;&#10;Descripción generada automáticamente">
            <a:extLst>
              <a:ext uri="{FF2B5EF4-FFF2-40B4-BE49-F238E27FC236}">
                <a16:creationId xmlns:a16="http://schemas.microsoft.com/office/drawing/2014/main" id="{AF5533EA-A059-7097-C5A4-4E9183B488D8}"/>
              </a:ext>
            </a:extLst>
          </p:cNvPr>
          <p:cNvPicPr>
            <a:picLocks noChangeAspect="1"/>
          </p:cNvPicPr>
          <p:nvPr/>
        </p:nvPicPr>
        <p:blipFill>
          <a:blip r:embed="rId5"/>
          <a:stretch>
            <a:fillRect/>
          </a:stretch>
        </p:blipFill>
        <p:spPr>
          <a:xfrm>
            <a:off x="7798676" y="4538383"/>
            <a:ext cx="4393323" cy="2340876"/>
          </a:xfrm>
          <a:prstGeom prst="rect">
            <a:avLst/>
          </a:prstGeom>
        </p:spPr>
      </p:pic>
    </p:spTree>
    <p:extLst>
      <p:ext uri="{BB962C8B-B14F-4D97-AF65-F5344CB8AC3E}">
        <p14:creationId xmlns:p14="http://schemas.microsoft.com/office/powerpoint/2010/main" val="62594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 and</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3">
            <a:alphaModFix/>
          </a:blip>
          <a:srcRect/>
          <a:stretch/>
        </p:blipFill>
        <p:spPr>
          <a:xfrm>
            <a:off x="10898908" y="-7834"/>
            <a:ext cx="1293091" cy="759503"/>
          </a:xfrm>
          <a:prstGeom prst="rect">
            <a:avLst/>
          </a:prstGeom>
          <a:solidFill>
            <a:schemeClr val="bg1"/>
          </a:solidFill>
          <a:ln>
            <a:noFill/>
          </a:ln>
        </p:spPr>
      </p:pic>
      <p:pic>
        <p:nvPicPr>
          <p:cNvPr id="9" name="Imagen 8" descr="Imagen que contiene persona, hombre, gente, parado&#10;&#10;Descripción generada automáticamente">
            <a:extLst>
              <a:ext uri="{FF2B5EF4-FFF2-40B4-BE49-F238E27FC236}">
                <a16:creationId xmlns:a16="http://schemas.microsoft.com/office/drawing/2014/main" id="{FEDC37C6-03BA-524A-3086-A76103F67909}"/>
              </a:ext>
            </a:extLst>
          </p:cNvPr>
          <p:cNvPicPr>
            <a:picLocks noChangeAspect="1"/>
          </p:cNvPicPr>
          <p:nvPr/>
        </p:nvPicPr>
        <p:blipFill>
          <a:blip r:embed="rId4"/>
          <a:stretch>
            <a:fillRect/>
          </a:stretch>
        </p:blipFill>
        <p:spPr>
          <a:xfrm>
            <a:off x="8332512" y="1090209"/>
            <a:ext cx="3884356" cy="2430757"/>
          </a:xfrm>
          <a:prstGeom prst="rect">
            <a:avLst/>
          </a:prstGeom>
        </p:spPr>
      </p:pic>
      <p:sp>
        <p:nvSpPr>
          <p:cNvPr id="10" name="CuadroTexto 9">
            <a:extLst>
              <a:ext uri="{FF2B5EF4-FFF2-40B4-BE49-F238E27FC236}">
                <a16:creationId xmlns:a16="http://schemas.microsoft.com/office/drawing/2014/main" id="{21C44E2F-4DC9-B5E9-4B1C-2AE36AAB9EF0}"/>
              </a:ext>
            </a:extLst>
          </p:cNvPr>
          <p:cNvSpPr txBox="1"/>
          <p:nvPr/>
        </p:nvSpPr>
        <p:spPr>
          <a:xfrm>
            <a:off x="504498" y="1581974"/>
            <a:ext cx="5707118" cy="1938992"/>
          </a:xfrm>
          <a:prstGeom prst="rect">
            <a:avLst/>
          </a:prstGeom>
          <a:noFill/>
        </p:spPr>
        <p:txBody>
          <a:bodyPr wrap="square" rtlCol="0">
            <a:spAutoFit/>
          </a:bodyPr>
          <a:lstStyle/>
          <a:p>
            <a:r>
              <a:rPr lang="en-US" sz="2400" kern="0" dirty="0">
                <a:solidFill>
                  <a:srgbClr val="555555"/>
                </a:solidFill>
                <a:effectLst/>
                <a:latin typeface="Times New Roman" panose="02020603050405020304" pitchFamily="18" charset="0"/>
                <a:ea typeface="Times New Roman" panose="02020603050405020304" pitchFamily="18" charset="0"/>
              </a:rPr>
              <a:t>and have these courses in parallel with political courses or meetings, with diplomats and politicians from the countries participating in the scientific meetings and training courses are from.</a:t>
            </a:r>
            <a:endParaRPr lang="en-US" sz="2400" dirty="0"/>
          </a:p>
        </p:txBody>
      </p:sp>
      <p:pic>
        <p:nvPicPr>
          <p:cNvPr id="12" name="Imagen 11" descr="Grupo de personas posando para una foto&#10;&#10;Descripción generada automáticamente">
            <a:extLst>
              <a:ext uri="{FF2B5EF4-FFF2-40B4-BE49-F238E27FC236}">
                <a16:creationId xmlns:a16="http://schemas.microsoft.com/office/drawing/2014/main" id="{C601ECCA-D193-AEFC-6503-78B9AA163205}"/>
              </a:ext>
            </a:extLst>
          </p:cNvPr>
          <p:cNvPicPr>
            <a:picLocks noChangeAspect="1"/>
          </p:cNvPicPr>
          <p:nvPr/>
        </p:nvPicPr>
        <p:blipFill>
          <a:blip r:embed="rId5"/>
          <a:stretch>
            <a:fillRect/>
          </a:stretch>
        </p:blipFill>
        <p:spPr>
          <a:xfrm>
            <a:off x="5171090" y="4027360"/>
            <a:ext cx="4445876" cy="2497331"/>
          </a:xfrm>
          <a:prstGeom prst="rect">
            <a:avLst/>
          </a:prstGeom>
        </p:spPr>
      </p:pic>
    </p:spTree>
    <p:extLst>
      <p:ext uri="{BB962C8B-B14F-4D97-AF65-F5344CB8AC3E}">
        <p14:creationId xmlns:p14="http://schemas.microsoft.com/office/powerpoint/2010/main" val="54148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Potential effect</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2">
            <a:alphaModFix/>
          </a:blip>
          <a:srcRect/>
          <a:stretch/>
        </p:blipFill>
        <p:spPr>
          <a:xfrm>
            <a:off x="10898908" y="-7834"/>
            <a:ext cx="1293091" cy="759503"/>
          </a:xfrm>
          <a:prstGeom prst="rect">
            <a:avLst/>
          </a:prstGeom>
          <a:solidFill>
            <a:schemeClr val="bg1"/>
          </a:solidFill>
          <a:ln>
            <a:noFill/>
          </a:ln>
        </p:spPr>
      </p:pic>
      <p:sp>
        <p:nvSpPr>
          <p:cNvPr id="6" name="CuadroTexto 5">
            <a:extLst>
              <a:ext uri="{FF2B5EF4-FFF2-40B4-BE49-F238E27FC236}">
                <a16:creationId xmlns:a16="http://schemas.microsoft.com/office/drawing/2014/main" id="{789A66FA-2269-5811-912E-4B1CB8504336}"/>
              </a:ext>
            </a:extLst>
          </p:cNvPr>
          <p:cNvSpPr txBox="1"/>
          <p:nvPr/>
        </p:nvSpPr>
        <p:spPr>
          <a:xfrm>
            <a:off x="888806" y="2198914"/>
            <a:ext cx="3846786" cy="1938992"/>
          </a:xfrm>
          <a:prstGeom prst="rect">
            <a:avLst/>
          </a:prstGeom>
          <a:noFill/>
        </p:spPr>
        <p:txBody>
          <a:bodyPr wrap="square" rtlCol="0">
            <a:spAutoFit/>
          </a:bodyPr>
          <a:lstStyle/>
          <a:p>
            <a:r>
              <a:rPr lang="en-US" sz="2400" kern="0" dirty="0">
                <a:solidFill>
                  <a:srgbClr val="555555"/>
                </a:solidFill>
                <a:effectLst/>
                <a:latin typeface="Times New Roman" panose="02020603050405020304" pitchFamily="18" charset="0"/>
                <a:ea typeface="Times New Roman" panose="02020603050405020304" pitchFamily="18" charset="0"/>
              </a:rPr>
              <a:t>This way awareness could be increased among politicians on the importance of having an active involvement on CTBTO issues.</a:t>
            </a:r>
            <a:endParaRPr lang="en-US" sz="2400" dirty="0"/>
          </a:p>
        </p:txBody>
      </p:sp>
      <p:pic>
        <p:nvPicPr>
          <p:cNvPr id="7" name="Imagen 6" descr="Un grupo de hombres con traje&#10;&#10;Descripción generada automáticamente">
            <a:extLst>
              <a:ext uri="{FF2B5EF4-FFF2-40B4-BE49-F238E27FC236}">
                <a16:creationId xmlns:a16="http://schemas.microsoft.com/office/drawing/2014/main" id="{5105B6DD-3B79-EFC0-9B85-9098092B6889}"/>
              </a:ext>
            </a:extLst>
          </p:cNvPr>
          <p:cNvPicPr>
            <a:picLocks noChangeAspect="1"/>
          </p:cNvPicPr>
          <p:nvPr/>
        </p:nvPicPr>
        <p:blipFill>
          <a:blip r:embed="rId3"/>
          <a:stretch>
            <a:fillRect/>
          </a:stretch>
        </p:blipFill>
        <p:spPr>
          <a:xfrm>
            <a:off x="7569496" y="3773605"/>
            <a:ext cx="4113026" cy="2818065"/>
          </a:xfrm>
          <a:prstGeom prst="rect">
            <a:avLst/>
          </a:prstGeom>
        </p:spPr>
      </p:pic>
    </p:spTree>
    <p:extLst>
      <p:ext uri="{BB962C8B-B14F-4D97-AF65-F5344CB8AC3E}">
        <p14:creationId xmlns:p14="http://schemas.microsoft.com/office/powerpoint/2010/main" val="345842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Everybody wins</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2">
            <a:alphaModFix/>
          </a:blip>
          <a:srcRect/>
          <a:stretch/>
        </p:blipFill>
        <p:spPr>
          <a:xfrm>
            <a:off x="10898908" y="-7834"/>
            <a:ext cx="1293091" cy="759503"/>
          </a:xfrm>
          <a:prstGeom prst="rect">
            <a:avLst/>
          </a:prstGeom>
          <a:solidFill>
            <a:schemeClr val="bg1"/>
          </a:solidFill>
          <a:ln>
            <a:noFill/>
          </a:ln>
        </p:spPr>
      </p:pic>
      <p:sp>
        <p:nvSpPr>
          <p:cNvPr id="6" name="CuadroTexto 5">
            <a:extLst>
              <a:ext uri="{FF2B5EF4-FFF2-40B4-BE49-F238E27FC236}">
                <a16:creationId xmlns:a16="http://schemas.microsoft.com/office/drawing/2014/main" id="{060FD172-C617-B08D-7F74-E42FC1A0011A}"/>
              </a:ext>
            </a:extLst>
          </p:cNvPr>
          <p:cNvSpPr txBox="1"/>
          <p:nvPr/>
        </p:nvSpPr>
        <p:spPr>
          <a:xfrm>
            <a:off x="624821" y="1933903"/>
            <a:ext cx="5360276" cy="2308324"/>
          </a:xfrm>
          <a:prstGeom prst="rect">
            <a:avLst/>
          </a:prstGeom>
          <a:noFill/>
        </p:spPr>
        <p:txBody>
          <a:bodyPr wrap="square" rtlCol="0">
            <a:spAutoFit/>
          </a:bodyPr>
          <a:lstStyle/>
          <a:p>
            <a:r>
              <a:rPr lang="en-US" sz="2400" kern="0" dirty="0">
                <a:solidFill>
                  <a:srgbClr val="555555"/>
                </a:solidFill>
                <a:effectLst/>
                <a:latin typeface="Times New Roman" panose="02020603050405020304" pitchFamily="18" charset="0"/>
                <a:ea typeface="Times New Roman" panose="02020603050405020304" pitchFamily="18" charset="0"/>
              </a:rPr>
              <a:t>Integrating countries at a regional level could allow politicians to see the advantages of full membership and could trigger some countries to reestablish payments and to others to start contributing to CTBTO.</a:t>
            </a:r>
            <a:endParaRPr lang="en-US" sz="2400" dirty="0"/>
          </a:p>
        </p:txBody>
      </p:sp>
      <p:pic>
        <p:nvPicPr>
          <p:cNvPr id="8" name="Imagen 7" descr="Un grupo de personas de pie sobre pasto&#10;&#10;Descripción generada automáticamente">
            <a:extLst>
              <a:ext uri="{FF2B5EF4-FFF2-40B4-BE49-F238E27FC236}">
                <a16:creationId xmlns:a16="http://schemas.microsoft.com/office/drawing/2014/main" id="{E8CE47FB-DFAC-B6F2-EDEF-F0A652A0E916}"/>
              </a:ext>
            </a:extLst>
          </p:cNvPr>
          <p:cNvPicPr>
            <a:picLocks noChangeAspect="1"/>
          </p:cNvPicPr>
          <p:nvPr/>
        </p:nvPicPr>
        <p:blipFill>
          <a:blip r:embed="rId3"/>
          <a:stretch>
            <a:fillRect/>
          </a:stretch>
        </p:blipFill>
        <p:spPr>
          <a:xfrm>
            <a:off x="9428819" y="2774731"/>
            <a:ext cx="2597308" cy="3816939"/>
          </a:xfrm>
          <a:prstGeom prst="rect">
            <a:avLst/>
          </a:prstGeom>
        </p:spPr>
      </p:pic>
    </p:spTree>
    <p:extLst>
      <p:ext uri="{BB962C8B-B14F-4D97-AF65-F5344CB8AC3E}">
        <p14:creationId xmlns:p14="http://schemas.microsoft.com/office/powerpoint/2010/main" val="16128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Regional political integration around the CTBT</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2">
            <a:alphaModFix/>
          </a:blip>
          <a:srcRect/>
          <a:stretch/>
        </p:blipFill>
        <p:spPr>
          <a:xfrm>
            <a:off x="10898908" y="-7834"/>
            <a:ext cx="1293091" cy="759503"/>
          </a:xfrm>
          <a:prstGeom prst="rect">
            <a:avLst/>
          </a:prstGeom>
          <a:solidFill>
            <a:schemeClr val="bg1"/>
          </a:solidFill>
          <a:ln>
            <a:noFill/>
          </a:ln>
        </p:spPr>
      </p:pic>
      <p:sp>
        <p:nvSpPr>
          <p:cNvPr id="6" name="CuadroTexto 5">
            <a:extLst>
              <a:ext uri="{FF2B5EF4-FFF2-40B4-BE49-F238E27FC236}">
                <a16:creationId xmlns:a16="http://schemas.microsoft.com/office/drawing/2014/main" id="{4D3D194D-1634-7618-EB95-27B6A03113F1}"/>
              </a:ext>
            </a:extLst>
          </p:cNvPr>
          <p:cNvSpPr txBox="1"/>
          <p:nvPr/>
        </p:nvSpPr>
        <p:spPr>
          <a:xfrm>
            <a:off x="621135" y="1949192"/>
            <a:ext cx="6180081" cy="1938992"/>
          </a:xfrm>
          <a:prstGeom prst="rect">
            <a:avLst/>
          </a:prstGeom>
          <a:noFill/>
        </p:spPr>
        <p:txBody>
          <a:bodyPr wrap="square" rtlCol="0">
            <a:spAutoFit/>
          </a:bodyPr>
          <a:lstStyle/>
          <a:p>
            <a:r>
              <a:rPr lang="en-US" sz="2400" kern="0" dirty="0">
                <a:solidFill>
                  <a:srgbClr val="555555"/>
                </a:solidFill>
                <a:effectLst/>
                <a:latin typeface="Times New Roman" panose="02020603050405020304" pitchFamily="18" charset="0"/>
                <a:ea typeface="Times New Roman" panose="02020603050405020304" pitchFamily="18" charset="0"/>
              </a:rPr>
              <a:t>A regional political integration of countries, for instance, from the Caribbean or Central America, among other regions, could also trigger proposals to create regional funds to pay CTBTO fees.</a:t>
            </a:r>
            <a:endParaRPr lang="en-US" sz="2400" dirty="0"/>
          </a:p>
        </p:txBody>
      </p:sp>
      <p:pic>
        <p:nvPicPr>
          <p:cNvPr id="7" name="Picture 4">
            <a:extLst>
              <a:ext uri="{FF2B5EF4-FFF2-40B4-BE49-F238E27FC236}">
                <a16:creationId xmlns:a16="http://schemas.microsoft.com/office/drawing/2014/main" id="{0AA8C818-14DF-39D3-2243-924CBC89F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776" y="3330039"/>
            <a:ext cx="4064000" cy="3048000"/>
          </a:xfrm>
          <a:prstGeom prst="rect">
            <a:avLst/>
          </a:prstGeom>
        </p:spPr>
      </p:pic>
    </p:spTree>
    <p:extLst>
      <p:ext uri="{BB962C8B-B14F-4D97-AF65-F5344CB8AC3E}">
        <p14:creationId xmlns:p14="http://schemas.microsoft.com/office/powerpoint/2010/main" val="147602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Young Professionals Network (YPN) </a:t>
            </a:r>
            <a:endParaRPr lang="en-AT"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729070-55F4-EF59-F46D-C740360A9A73}"/>
              </a:ext>
            </a:extLst>
          </p:cNvPr>
          <p:cNvSpPr txBox="1">
            <a:spLocks/>
          </p:cNvSpPr>
          <p:nvPr/>
        </p:nvSpPr>
        <p:spPr>
          <a:xfrm>
            <a:off x="10898909" y="144070"/>
            <a:ext cx="112777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rgbClr val="FF0000"/>
                </a:solidFill>
                <a:latin typeface="Arial" panose="020B0604020202020204" pitchFamily="34" charset="0"/>
                <a:cs typeface="Arial" panose="020B0604020202020204" pitchFamily="34" charset="0"/>
              </a:rPr>
              <a:t>Place your Logo here after removing this text box!</a:t>
            </a:r>
            <a:endParaRPr lang="en-AT" sz="18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O5.3-177</a:t>
            </a:r>
            <a:endParaRPr lang="en-AT" sz="3600" b="1" dirty="0">
              <a:solidFill>
                <a:schemeClr val="bg1"/>
              </a:solidFill>
              <a:latin typeface="Arial" panose="020B0604020202020204" pitchFamily="34" charset="0"/>
              <a:cs typeface="Arial" panose="020B0604020202020204" pitchFamily="34" charset="0"/>
            </a:endParaRPr>
          </a:p>
        </p:txBody>
      </p:sp>
      <p:pic>
        <p:nvPicPr>
          <p:cNvPr id="3" name="Google Shape;105;g251d756553b_0_517" descr="Google Shape;141;gf9b6a008a3_0_6">
            <a:extLst>
              <a:ext uri="{FF2B5EF4-FFF2-40B4-BE49-F238E27FC236}">
                <a16:creationId xmlns:a16="http://schemas.microsoft.com/office/drawing/2014/main" id="{5BE25BCF-26CA-5AF6-02C8-381838E6DAB2}"/>
              </a:ext>
            </a:extLst>
          </p:cNvPr>
          <p:cNvPicPr preferRelativeResize="0"/>
          <p:nvPr/>
        </p:nvPicPr>
        <p:blipFill rotWithShape="1">
          <a:blip r:embed="rId2">
            <a:alphaModFix/>
          </a:blip>
          <a:srcRect/>
          <a:stretch/>
        </p:blipFill>
        <p:spPr>
          <a:xfrm>
            <a:off x="10898908" y="-7834"/>
            <a:ext cx="1293091" cy="759503"/>
          </a:xfrm>
          <a:prstGeom prst="rect">
            <a:avLst/>
          </a:prstGeom>
          <a:solidFill>
            <a:schemeClr val="bg1"/>
          </a:solidFill>
          <a:ln>
            <a:noFill/>
          </a:ln>
        </p:spPr>
      </p:pic>
      <p:sp>
        <p:nvSpPr>
          <p:cNvPr id="6" name="CuadroTexto 5">
            <a:extLst>
              <a:ext uri="{FF2B5EF4-FFF2-40B4-BE49-F238E27FC236}">
                <a16:creationId xmlns:a16="http://schemas.microsoft.com/office/drawing/2014/main" id="{6A820476-639B-A778-3ED3-804CA06F3710}"/>
              </a:ext>
            </a:extLst>
          </p:cNvPr>
          <p:cNvSpPr txBox="1"/>
          <p:nvPr/>
        </p:nvSpPr>
        <p:spPr>
          <a:xfrm>
            <a:off x="5636888" y="5042118"/>
            <a:ext cx="6555111" cy="1815882"/>
          </a:xfrm>
          <a:prstGeom prst="rect">
            <a:avLst/>
          </a:prstGeom>
          <a:solidFill>
            <a:srgbClr val="FFFF00"/>
          </a:solidFill>
        </p:spPr>
        <p:txBody>
          <a:bodyPr wrap="square" rtlCol="0">
            <a:spAutoFit/>
          </a:bodyPr>
          <a:lstStyle/>
          <a:p>
            <a:r>
              <a:rPr lang="es-CR" sz="1600" kern="0" dirty="0">
                <a:solidFill>
                  <a:srgbClr val="000625"/>
                </a:solidFill>
                <a:effectLst/>
                <a:latin typeface="opensans"/>
                <a:ea typeface="Times New Roman" panose="02020603050405020304" pitchFamily="18" charset="0"/>
                <a:cs typeface="Times New Roman" panose="02020603050405020304" pitchFamily="18" charset="0"/>
              </a:rPr>
              <a:t>In 2018,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the</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CTBT Young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Professionals</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Network (YPN)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was</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introduced</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by</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Norway</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in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cooperation</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with</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the</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Executive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Secretary</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and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the</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PTS.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The</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CTBT Young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Professionals</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Network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is</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community</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of</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young</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scientists</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and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technical</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professionals</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working</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on</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monitoring</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and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verification</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of</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the</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Comprehensive Nuclear-Test-Ban </a:t>
            </a:r>
            <a:r>
              <a:rPr lang="es-CR" sz="1600" kern="0" dirty="0" err="1">
                <a:solidFill>
                  <a:srgbClr val="000625"/>
                </a:solidFill>
                <a:effectLst/>
                <a:latin typeface="opensans"/>
                <a:ea typeface="Times New Roman" panose="02020603050405020304" pitchFamily="18" charset="0"/>
                <a:cs typeface="Times New Roman" panose="02020603050405020304" pitchFamily="18" charset="0"/>
              </a:rPr>
              <a:t>Treaty</a:t>
            </a:r>
            <a:r>
              <a:rPr lang="es-CR" sz="1600" kern="0" dirty="0">
                <a:solidFill>
                  <a:srgbClr val="000625"/>
                </a:solidFill>
                <a:effectLst/>
                <a:latin typeface="opensans"/>
                <a:ea typeface="Times New Roman" panose="02020603050405020304" pitchFamily="18" charset="0"/>
                <a:cs typeface="Times New Roman" panose="02020603050405020304" pitchFamily="18" charset="0"/>
              </a:rPr>
              <a:t> (CTBT). </a:t>
            </a:r>
          </a:p>
          <a:p>
            <a:endParaRPr lang="es-CR" sz="1800" kern="0" dirty="0">
              <a:solidFill>
                <a:srgbClr val="000625"/>
              </a:solidFill>
              <a:effectLst/>
              <a:latin typeface="opensans"/>
              <a:ea typeface="Times New Roman" panose="02020603050405020304" pitchFamily="18" charset="0"/>
              <a:cs typeface="Times New Roman" panose="02020603050405020304" pitchFamily="18" charset="0"/>
            </a:endParaRPr>
          </a:p>
          <a:p>
            <a:r>
              <a:rPr lang="es-CR" sz="14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https://</a:t>
            </a:r>
            <a:r>
              <a:rPr lang="es-CR" sz="1400" kern="1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www.ctbto.org</a:t>
            </a:r>
            <a:r>
              <a:rPr lang="es-CR" sz="14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es-CR" sz="1400" kern="1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resources</a:t>
            </a:r>
            <a:r>
              <a:rPr lang="es-CR" sz="14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es-CR" sz="1400" kern="1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for</a:t>
            </a:r>
            <a:r>
              <a:rPr lang="es-CR" sz="14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-civil-</a:t>
            </a:r>
            <a:r>
              <a:rPr lang="es-CR" sz="1400" kern="1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society</a:t>
            </a:r>
            <a:r>
              <a:rPr lang="es-CR" sz="14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es-CR" sz="1400" kern="1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ctbt-young-professionals-network</a:t>
            </a:r>
            <a:endParaRPr lang="es-CR" sz="14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4932C49-DF23-A997-F4C9-3C2C244FD838}"/>
              </a:ext>
            </a:extLst>
          </p:cNvPr>
          <p:cNvSpPr txBox="1"/>
          <p:nvPr/>
        </p:nvSpPr>
        <p:spPr>
          <a:xfrm>
            <a:off x="486888" y="1983179"/>
            <a:ext cx="7273636" cy="1938992"/>
          </a:xfrm>
          <a:prstGeom prst="rect">
            <a:avLst/>
          </a:prstGeom>
          <a:noFill/>
        </p:spPr>
        <p:txBody>
          <a:bodyPr wrap="square" rtlCol="0">
            <a:spAutoFit/>
          </a:bodyPr>
          <a:lstStyle/>
          <a:p>
            <a:r>
              <a:rPr lang="en-US" sz="2400" dirty="0"/>
              <a:t>Early career scientists and politicians from the region should also be exposed (invited for a day or to the opening ceremony) of these regional meetings so the learn about the CTBTO and the opportunities it could bring in their careers, and potentially join the CTBTO YPN</a:t>
            </a:r>
          </a:p>
        </p:txBody>
      </p:sp>
    </p:spTree>
    <p:extLst>
      <p:ext uri="{BB962C8B-B14F-4D97-AF65-F5344CB8AC3E}">
        <p14:creationId xmlns:p14="http://schemas.microsoft.com/office/powerpoint/2010/main" val="2453737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2910</TotalTime>
  <Words>870</Words>
  <Application>Microsoft Macintosh PowerPoint</Application>
  <PresentationFormat>Panorámica</PresentationFormat>
  <Paragraphs>64</Paragraphs>
  <Slides>11</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Calibri</vt:lpstr>
      <vt:lpstr>Calibri Light</vt:lpstr>
      <vt:lpstr>opensans</vt:lpstr>
      <vt:lpstr>Times New Roman</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JORGE PROTTI QUESADA</cp:lastModifiedBy>
  <cp:revision>34</cp:revision>
  <dcterms:created xsi:type="dcterms:W3CDTF">2023-04-18T13:25:54Z</dcterms:created>
  <dcterms:modified xsi:type="dcterms:W3CDTF">2023-06-16T05:55:35Z</dcterms:modified>
</cp:coreProperties>
</file>