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6"/>
  </p:notesMasterIdLst>
  <p:sldIdLst>
    <p:sldId id="261" r:id="rId3"/>
    <p:sldId id="256" r:id="rId4"/>
    <p:sldId id="269" r:id="rId5"/>
    <p:sldId id="262" r:id="rId6"/>
    <p:sldId id="268" r:id="rId7"/>
    <p:sldId id="267" r:id="rId8"/>
    <p:sldId id="270" r:id="rId9"/>
    <p:sldId id="271" r:id="rId10"/>
    <p:sldId id="272" r:id="rId11"/>
    <p:sldId id="263" r:id="rId12"/>
    <p:sldId id="264" r:id="rId13"/>
    <p:sldId id="265" r:id="rId14"/>
    <p:sldId id="266"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9"/>
            <p14:sldId id="262"/>
            <p14:sldId id="268"/>
            <p14:sldId id="267"/>
            <p14:sldId id="270"/>
            <p14:sldId id="271"/>
            <p14:sldId id="27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0"/>
    <p:restoredTop sz="94694"/>
  </p:normalViewPr>
  <p:slideViewPr>
    <p:cSldViewPr snapToGrid="0">
      <p:cViewPr>
        <p:scale>
          <a:sx n="80" d="100"/>
          <a:sy n="80" d="100"/>
        </p:scale>
        <p:origin x="-192"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3FE10-7E51-46FE-A508-5FF56BB18567}" type="datetimeFigureOut">
              <a:rPr lang="es-AR" smtClean="0"/>
              <a:t>15/06/2023</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E9A57-5FB5-4C18-833C-DB2060AF2B45}" type="slidenum">
              <a:rPr lang="es-AR" smtClean="0"/>
              <a:t>‹Nº›</a:t>
            </a:fld>
            <a:endParaRPr lang="es-AR"/>
          </a:p>
        </p:txBody>
      </p:sp>
    </p:spTree>
    <p:extLst>
      <p:ext uri="{BB962C8B-B14F-4D97-AF65-F5344CB8AC3E}">
        <p14:creationId xmlns:p14="http://schemas.microsoft.com/office/powerpoint/2010/main" val="30001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CE0E9A57-5FB5-4C18-833C-DB2060AF2B45}" type="slidenum">
              <a:rPr lang="es-AR" smtClean="0"/>
              <a:t>11</a:t>
            </a:fld>
            <a:endParaRPr lang="es-AR"/>
          </a:p>
        </p:txBody>
      </p:sp>
    </p:spTree>
    <p:extLst>
      <p:ext uri="{BB962C8B-B14F-4D97-AF65-F5344CB8AC3E}">
        <p14:creationId xmlns:p14="http://schemas.microsoft.com/office/powerpoint/2010/main" val="384538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15/06/2023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‹Nº›</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857C271B-821A-70E5-F447-2DDFCC938E66}"/>
              </a:ext>
            </a:extLst>
          </p:cNvPr>
          <p:cNvGrpSpPr>
            <a:grpSpLocks noChangeAspect="1"/>
          </p:cNvGrpSpPr>
          <p:nvPr userDrawn="1"/>
        </p:nvGrpSpPr>
        <p:grpSpPr bwMode="auto">
          <a:xfrm>
            <a:off x="2626659" y="4540638"/>
            <a:ext cx="1138238" cy="271463"/>
            <a:chOff x="6862" y="486"/>
            <a:chExt cx="717" cy="171"/>
          </a:xfrm>
        </p:grpSpPr>
        <p:sp>
          <p:nvSpPr>
            <p:cNvPr id="3" name="AutoShape 3">
              <a:extLst>
                <a:ext uri="{FF2B5EF4-FFF2-40B4-BE49-F238E27FC236}">
                  <a16:creationId xmlns:a16="http://schemas.microsoft.com/office/drawing/2014/main" xmlns="" id="{3FC6AE10-314C-DB05-A9A2-71F9F991366D}"/>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xmlns="" id="{989F8FBB-6D10-AA98-C598-C1E4B431BB1C}"/>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01F17AF8-FDC9-0D0F-FD83-16084C93CAA9}"/>
              </a:ext>
            </a:extLst>
          </p:cNvPr>
          <p:cNvGrpSpPr>
            <a:grpSpLocks noChangeAspect="1"/>
          </p:cNvGrpSpPr>
          <p:nvPr userDrawn="1"/>
        </p:nvGrpSpPr>
        <p:grpSpPr bwMode="auto">
          <a:xfrm>
            <a:off x="10893430" y="771526"/>
            <a:ext cx="1138238" cy="271463"/>
            <a:chOff x="6862" y="486"/>
            <a:chExt cx="717" cy="171"/>
          </a:xfrm>
        </p:grpSpPr>
        <p:sp>
          <p:nvSpPr>
            <p:cNvPr id="3" name="AutoShape 3">
              <a:extLst>
                <a:ext uri="{FF2B5EF4-FFF2-40B4-BE49-F238E27FC236}">
                  <a16:creationId xmlns:a16="http://schemas.microsoft.com/office/drawing/2014/main" xmlns="" id="{BA9B38A6-252C-62B9-CD8D-4942E385E4B5}"/>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xmlns="" id="{038B5F26-BCB1-26A9-3609-F8BEBC8A2EFF}"/>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617033" y="2411871"/>
            <a:ext cx="5270811" cy="1415772"/>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NDC </a:t>
            </a:r>
            <a:r>
              <a:rPr lang="en-US" b="1" dirty="0">
                <a:solidFill>
                  <a:schemeClr val="bg1"/>
                </a:solidFill>
                <a:latin typeface="Arial" panose="020B0604020202020204" pitchFamily="34" charset="0"/>
                <a:cs typeface="Arial" panose="020B0604020202020204" pitchFamily="34" charset="0"/>
              </a:rPr>
              <a:t>Argentina: First year of Operation and Radionuclide Data </a:t>
            </a:r>
            <a:r>
              <a:rPr lang="en-US" b="1" dirty="0" smtClean="0">
                <a:solidFill>
                  <a:schemeClr val="bg1"/>
                </a:solidFill>
                <a:latin typeface="Arial" panose="020B0604020202020204" pitchFamily="34" charset="0"/>
                <a:cs typeface="Arial" panose="020B0604020202020204" pitchFamily="34" charset="0"/>
              </a:rPr>
              <a:t>Analysis</a:t>
            </a:r>
          </a:p>
          <a:p>
            <a:pPr algn="ctr"/>
            <a:r>
              <a:rPr lang="en-US" b="1" dirty="0" smtClean="0">
                <a:solidFill>
                  <a:schemeClr val="bg1"/>
                </a:solidFill>
                <a:latin typeface="Arial" panose="020B0604020202020204" pitchFamily="34" charset="0"/>
                <a:cs typeface="Arial" panose="020B0604020202020204" pitchFamily="34" charset="0"/>
              </a:rPr>
              <a:t> </a:t>
            </a:r>
            <a:endParaRPr lang="x-none" b="1" dirty="0">
              <a:solidFill>
                <a:schemeClr val="bg1"/>
              </a:solidFill>
              <a:latin typeface="Arial" panose="020B0604020202020204" pitchFamily="34" charset="0"/>
              <a:cs typeface="Arial" panose="020B0604020202020204" pitchFamily="34" charset="0"/>
            </a:endParaRPr>
          </a:p>
          <a:p>
            <a:pPr algn="ctr"/>
            <a:r>
              <a:rPr lang="es-AR" dirty="0" smtClean="0">
                <a:solidFill>
                  <a:schemeClr val="bg1"/>
                </a:solidFill>
                <a:latin typeface="Arial" panose="020B0604020202020204" pitchFamily="34" charset="0"/>
                <a:cs typeface="Arial" panose="020B0604020202020204" pitchFamily="34" charset="0"/>
              </a:rPr>
              <a:t>Marcelo Alejandro Fernández</a:t>
            </a:r>
            <a:endParaRPr lang="x-none" dirty="0">
              <a:solidFill>
                <a:schemeClr val="bg1"/>
              </a:solidFill>
              <a:latin typeface="Arial" panose="020B0604020202020204" pitchFamily="34" charset="0"/>
              <a:cs typeface="Arial" panose="020B0604020202020204" pitchFamily="34" charset="0"/>
            </a:endParaRPr>
          </a:p>
          <a:p>
            <a:pPr algn="ctr"/>
            <a:r>
              <a:rPr lang="es-AR" sz="1400" dirty="0" smtClean="0">
                <a:solidFill>
                  <a:schemeClr val="bg1"/>
                </a:solidFill>
                <a:latin typeface="Arial" panose="020B0604020202020204" pitchFamily="34" charset="0"/>
                <a:cs typeface="Arial" panose="020B0604020202020204" pitchFamily="34" charset="0"/>
              </a:rPr>
              <a:t>Autoridad Regulatoria Nuclear - ARGENTINA</a:t>
            </a:r>
            <a:endParaRPr lang="x-none" sz="1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6E7DC5A0-E307-0CEB-749E-C2800F7D23AA}"/>
              </a:ext>
            </a:extLst>
          </p:cNvPr>
          <p:cNvSpPr txBox="1"/>
          <p:nvPr/>
        </p:nvSpPr>
        <p:spPr>
          <a:xfrm>
            <a:off x="617033" y="5090490"/>
            <a:ext cx="5270811" cy="369332"/>
          </a:xfrm>
          <a:prstGeom prst="rect">
            <a:avLst/>
          </a:prstGeom>
          <a:noFill/>
        </p:spPr>
        <p:txBody>
          <a:bodyPr wrap="square" rtlCol="0">
            <a:spAutoFit/>
          </a:bodyPr>
          <a:lstStyle/>
          <a:p>
            <a:pPr algn="ctr"/>
            <a:r>
              <a:rPr lang="x-none" dirty="0">
                <a:solidFill>
                  <a:schemeClr val="bg1"/>
                </a:solidFill>
                <a:latin typeface="Arial" panose="020B0604020202020204" pitchFamily="34" charset="0"/>
                <a:cs typeface="Arial" panose="020B0604020202020204" pitchFamily="34" charset="0"/>
              </a:rPr>
              <a:t>Presentation Date</a:t>
            </a:r>
            <a:r>
              <a:rPr lang="x-none">
                <a:solidFill>
                  <a:schemeClr val="bg1"/>
                </a:solidFill>
                <a:latin typeface="Arial" panose="020B0604020202020204" pitchFamily="34" charset="0"/>
                <a:cs typeface="Arial" panose="020B0604020202020204" pitchFamily="34" charset="0"/>
              </a:rPr>
              <a:t>: </a:t>
            </a:r>
            <a:r>
              <a:rPr lang="es-AR" dirty="0" smtClean="0">
                <a:solidFill>
                  <a:schemeClr val="bg1"/>
                </a:solidFill>
                <a:latin typeface="Arial" panose="020B0604020202020204" pitchFamily="34" charset="0"/>
                <a:cs typeface="Arial" panose="020B0604020202020204" pitchFamily="34" charset="0"/>
              </a:rPr>
              <a:t>21</a:t>
            </a:r>
            <a:r>
              <a:rPr lang="x-none" smtClean="0">
                <a:solidFill>
                  <a:schemeClr val="bg1"/>
                </a:solidFill>
                <a:latin typeface="Arial" panose="020B0604020202020204" pitchFamily="34" charset="0"/>
                <a:cs typeface="Arial" panose="020B0604020202020204" pitchFamily="34" charset="0"/>
              </a:rPr>
              <a:t> </a:t>
            </a:r>
            <a:r>
              <a:rPr lang="es-AR" dirty="0" smtClean="0">
                <a:solidFill>
                  <a:schemeClr val="bg1"/>
                </a:solidFill>
                <a:latin typeface="Arial" panose="020B0604020202020204" pitchFamily="34" charset="0"/>
                <a:cs typeface="Arial" panose="020B0604020202020204" pitchFamily="34" charset="0"/>
              </a:rPr>
              <a:t>June</a:t>
            </a:r>
            <a:r>
              <a:rPr lang="x-none" smtClean="0">
                <a:solidFill>
                  <a:schemeClr val="bg1"/>
                </a:solidFill>
                <a:latin typeface="Arial" panose="020B0604020202020204" pitchFamily="34" charset="0"/>
                <a:cs typeface="Arial" panose="020B0604020202020204" pitchFamily="34" charset="0"/>
              </a:rPr>
              <a:t> </a:t>
            </a:r>
            <a:r>
              <a:rPr lang="es-AR" dirty="0" smtClean="0">
                <a:solidFill>
                  <a:schemeClr val="bg1"/>
                </a:solidFill>
                <a:latin typeface="Arial" panose="020B0604020202020204" pitchFamily="34" charset="0"/>
                <a:cs typeface="Arial" panose="020B0604020202020204" pitchFamily="34" charset="0"/>
              </a:rPr>
              <a:t>2023</a:t>
            </a:r>
            <a:endParaRPr lang="x-none"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51F641A9-A10D-B6C9-3317-21EA09B41327}"/>
              </a:ext>
            </a:extLst>
          </p:cNvPr>
          <p:cNvSpPr txBox="1">
            <a:spLocks/>
          </p:cNvSpPr>
          <p:nvPr/>
        </p:nvSpPr>
        <p:spPr>
          <a:xfrm>
            <a:off x="2440226" y="4564251"/>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05.3-404</a:t>
            </a:r>
            <a:endParaRPr lang="x-none"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50969" y="100326"/>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2000" dirty="0" smtClean="0">
                <a:solidFill>
                  <a:schemeClr val="bg1"/>
                </a:solidFill>
                <a:latin typeface="Arial" panose="020B0604020202020204" pitchFamily="34" charset="0"/>
                <a:cs typeface="Arial" panose="020B0604020202020204" pitchFamily="34" charset="0"/>
              </a:rPr>
              <a:t>NDC Argentina - Current </a:t>
            </a:r>
            <a:r>
              <a:rPr lang="es-AR" sz="2000" dirty="0">
                <a:solidFill>
                  <a:schemeClr val="bg1"/>
                </a:solidFill>
                <a:latin typeface="Arial" panose="020B0604020202020204" pitchFamily="34" charset="0"/>
                <a:cs typeface="Arial" panose="020B0604020202020204" pitchFamily="34" charset="0"/>
              </a:rPr>
              <a:t>projects:</a:t>
            </a: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04193" y="1636478"/>
            <a:ext cx="10457794" cy="4524315"/>
          </a:xfrm>
          <a:prstGeom prst="rect">
            <a:avLst/>
          </a:prstGeom>
          <a:noFill/>
        </p:spPr>
        <p:txBody>
          <a:bodyPr wrap="square">
            <a:spAutoFit/>
          </a:bodyPr>
          <a:lstStyle/>
          <a:p>
            <a:pPr marL="285750" indent="-28575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Collecting</a:t>
            </a:r>
            <a:r>
              <a:rPr lang="en-US" altLang="es-AR" dirty="0">
                <a:solidFill>
                  <a:schemeClr val="accent1">
                    <a:lumMod val="50000"/>
                  </a:schemeClr>
                </a:solidFill>
                <a:latin typeface="Arial" panose="020B0604020202020204" pitchFamily="34" charset="0"/>
                <a:cs typeface="Arial" panose="020B0604020202020204" pitchFamily="34" charset="0"/>
              </a:rPr>
              <a:t>, </a:t>
            </a:r>
            <a:r>
              <a:rPr lang="en-US" altLang="es-AR" dirty="0" smtClean="0">
                <a:solidFill>
                  <a:schemeClr val="accent1">
                    <a:lumMod val="50000"/>
                  </a:schemeClr>
                </a:solidFill>
                <a:latin typeface="Arial" panose="020B0604020202020204" pitchFamily="34" charset="0"/>
                <a:cs typeface="Arial" panose="020B0604020202020204" pitchFamily="34" charset="0"/>
              </a:rPr>
              <a:t>storing and analyze RN raw data and data products coming from the IMS Stations. </a:t>
            </a:r>
          </a:p>
          <a:p>
            <a:pPr marL="285750" indent="-285750" algn="just">
              <a:buClr>
                <a:srgbClr val="4877AD"/>
              </a:buClr>
              <a:buSzPct val="145000"/>
              <a:buFont typeface="Arial" panose="020B0604020202020204" pitchFamily="34" charset="0"/>
              <a:buChar char="•"/>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marL="285750" indent="-285750" algn="just">
              <a:buClr>
                <a:srgbClr val="4877AD"/>
              </a:buClr>
              <a:buSzPct val="145000"/>
              <a:buFont typeface="Arial" panose="020B0604020202020204" pitchFamily="34" charset="0"/>
              <a:buChar char="•"/>
            </a:pPr>
            <a:r>
              <a:rPr lang="en-US" altLang="es-AR" dirty="0">
                <a:solidFill>
                  <a:schemeClr val="accent1">
                    <a:lumMod val="50000"/>
                  </a:schemeClr>
                </a:solidFill>
                <a:latin typeface="Arial" panose="020B0604020202020204" pitchFamily="34" charset="0"/>
                <a:cs typeface="Arial" panose="020B0604020202020204" pitchFamily="34" charset="0"/>
              </a:rPr>
              <a:t>D</a:t>
            </a:r>
            <a:r>
              <a:rPr lang="en-US" altLang="es-AR" dirty="0" smtClean="0">
                <a:solidFill>
                  <a:schemeClr val="accent1">
                    <a:lumMod val="50000"/>
                  </a:schemeClr>
                </a:solidFill>
                <a:latin typeface="Arial" panose="020B0604020202020204" pitchFamily="34" charset="0"/>
                <a:cs typeface="Arial" panose="020B0604020202020204" pitchFamily="34" charset="0"/>
              </a:rPr>
              <a:t>etection </a:t>
            </a:r>
            <a:r>
              <a:rPr lang="en-US" altLang="es-AR" dirty="0">
                <a:solidFill>
                  <a:schemeClr val="accent1">
                    <a:lumMod val="50000"/>
                  </a:schemeClr>
                </a:solidFill>
                <a:latin typeface="Arial" panose="020B0604020202020204" pitchFamily="34" charset="0"/>
                <a:cs typeface="Arial" panose="020B0604020202020204" pitchFamily="34" charset="0"/>
              </a:rPr>
              <a:t>levels </a:t>
            </a:r>
            <a:r>
              <a:rPr lang="en-US" altLang="es-AR" dirty="0" smtClean="0">
                <a:solidFill>
                  <a:schemeClr val="accent1">
                    <a:lumMod val="50000"/>
                  </a:schemeClr>
                </a:solidFill>
                <a:latin typeface="Arial" panose="020B0604020202020204" pitchFamily="34" charset="0"/>
                <a:cs typeface="Arial" panose="020B0604020202020204" pitchFamily="34" charset="0"/>
              </a:rPr>
              <a:t>trends.</a:t>
            </a:r>
          </a:p>
          <a:p>
            <a:pPr algn="just">
              <a:buClr>
                <a:srgbClr val="4877AD"/>
              </a:buClr>
              <a:buSzPct val="145000"/>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marL="285750" indent="-285750" algn="just">
              <a:buClr>
                <a:srgbClr val="4877AD"/>
              </a:buClr>
              <a:buSzPct val="145000"/>
              <a:buFont typeface="Arial" panose="020B0604020202020204" pitchFamily="34" charset="0"/>
              <a:buChar char="•"/>
            </a:pPr>
            <a:r>
              <a:rPr lang="en-US" altLang="es-AR" dirty="0">
                <a:solidFill>
                  <a:schemeClr val="accent1">
                    <a:lumMod val="50000"/>
                  </a:schemeClr>
                </a:solidFill>
                <a:latin typeface="Arial" panose="020B0604020202020204" pitchFamily="34" charset="0"/>
                <a:cs typeface="Arial" panose="020B0604020202020204" pitchFamily="34" charset="0"/>
              </a:rPr>
              <a:t>D</a:t>
            </a:r>
            <a:r>
              <a:rPr lang="en-US" altLang="es-AR" dirty="0" smtClean="0">
                <a:solidFill>
                  <a:schemeClr val="accent1">
                    <a:lumMod val="50000"/>
                  </a:schemeClr>
                </a:solidFill>
                <a:latin typeface="Arial" panose="020B0604020202020204" pitchFamily="34" charset="0"/>
                <a:cs typeface="Arial" panose="020B0604020202020204" pitchFamily="34" charset="0"/>
              </a:rPr>
              <a:t>ata </a:t>
            </a:r>
            <a:r>
              <a:rPr lang="en-US" altLang="es-AR" dirty="0">
                <a:solidFill>
                  <a:schemeClr val="accent1">
                    <a:lumMod val="50000"/>
                  </a:schemeClr>
                </a:solidFill>
                <a:latin typeface="Arial" panose="020B0604020202020204" pitchFamily="34" charset="0"/>
                <a:cs typeface="Arial" panose="020B0604020202020204" pitchFamily="34" charset="0"/>
              </a:rPr>
              <a:t>comparison between IDC and NDC for testing and capacity building </a:t>
            </a:r>
            <a:r>
              <a:rPr lang="en-US" altLang="es-AR" dirty="0" smtClean="0">
                <a:solidFill>
                  <a:schemeClr val="accent1">
                    <a:lumMod val="50000"/>
                  </a:schemeClr>
                </a:solidFill>
                <a:latin typeface="Arial" panose="020B0604020202020204" pitchFamily="34" charset="0"/>
                <a:cs typeface="Arial" panose="020B0604020202020204" pitchFamily="34" charset="0"/>
              </a:rPr>
              <a:t>purposes </a:t>
            </a:r>
            <a:r>
              <a:rPr lang="en-US" altLang="es-AR" dirty="0">
                <a:solidFill>
                  <a:schemeClr val="accent1">
                    <a:lumMod val="50000"/>
                  </a:schemeClr>
                </a:solidFill>
                <a:latin typeface="Arial" panose="020B0604020202020204" pitchFamily="34" charset="0"/>
                <a:cs typeface="Arial" panose="020B0604020202020204" pitchFamily="34" charset="0"/>
              </a:rPr>
              <a:t>for </a:t>
            </a:r>
            <a:r>
              <a:rPr lang="en-US" altLang="es-AR" dirty="0" smtClean="0">
                <a:solidFill>
                  <a:schemeClr val="accent1">
                    <a:lumMod val="50000"/>
                  </a:schemeClr>
                </a:solidFill>
                <a:latin typeface="Arial" panose="020B0604020202020204" pitchFamily="34" charset="0"/>
                <a:cs typeface="Arial" panose="020B0604020202020204" pitchFamily="34" charset="0"/>
              </a:rPr>
              <a:t>analyst training.</a:t>
            </a:r>
          </a:p>
          <a:p>
            <a:pPr marL="285750" indent="-285750" algn="just">
              <a:buClr>
                <a:srgbClr val="4877AD"/>
              </a:buClr>
              <a:buSzPct val="145000"/>
              <a:buFont typeface="Arial" panose="020B0604020202020204" pitchFamily="34" charset="0"/>
              <a:buChar char="•"/>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marL="285750" indent="-28575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Produce RN Reports.</a:t>
            </a:r>
          </a:p>
          <a:p>
            <a:pPr marL="285750" indent="-285750" algn="just">
              <a:buClr>
                <a:srgbClr val="4877AD"/>
              </a:buClr>
              <a:buSzPct val="145000"/>
              <a:buFont typeface="Arial" panose="020B0604020202020204" pitchFamily="34" charset="0"/>
              <a:buChar char="•"/>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marL="285750" indent="-28575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Training of NDC Staff.</a:t>
            </a:r>
          </a:p>
          <a:p>
            <a:pPr marL="285750" indent="-285750" algn="just">
              <a:buClr>
                <a:srgbClr val="4877AD"/>
              </a:buClr>
              <a:buSzPct val="145000"/>
              <a:buFont typeface="Arial" panose="020B0604020202020204" pitchFamily="34" charset="0"/>
              <a:buChar char="•"/>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marL="285750" indent="-28575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Improvement/upgrade of NDC Equipment.</a:t>
            </a:r>
          </a:p>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r>
              <a:rPr lang="en-US" altLang="es-AR" dirty="0" smtClean="0">
                <a:solidFill>
                  <a:schemeClr val="accent1">
                    <a:lumMod val="50000"/>
                  </a:schemeClr>
                </a:solidFill>
                <a:latin typeface="Arial" panose="020B0604020202020204" pitchFamily="34" charset="0"/>
                <a:cs typeface="Arial" panose="020B0604020202020204" pitchFamily="34" charset="0"/>
              </a:rPr>
              <a:t>Three </a:t>
            </a:r>
            <a:r>
              <a:rPr lang="en-US" altLang="es-AR" dirty="0">
                <a:solidFill>
                  <a:schemeClr val="accent1">
                    <a:lumMod val="50000"/>
                  </a:schemeClr>
                </a:solidFill>
                <a:latin typeface="Arial" panose="020B0604020202020204" pitchFamily="34" charset="0"/>
                <a:cs typeface="Arial" panose="020B0604020202020204" pitchFamily="34" charset="0"/>
              </a:rPr>
              <a:t>RN stations from Argentina plus one from Chile are being monitoring on </a:t>
            </a:r>
            <a:r>
              <a:rPr lang="en-US" altLang="es-AR" dirty="0" smtClean="0">
                <a:solidFill>
                  <a:schemeClr val="accent1">
                    <a:lumMod val="50000"/>
                  </a:schemeClr>
                </a:solidFill>
                <a:latin typeface="Arial" panose="020B0604020202020204" pitchFamily="34" charset="0"/>
                <a:cs typeface="Arial" panose="020B0604020202020204" pitchFamily="34" charset="0"/>
              </a:rPr>
              <a:t>daily </a:t>
            </a:r>
            <a:r>
              <a:rPr lang="en-US" altLang="es-AR" dirty="0">
                <a:solidFill>
                  <a:schemeClr val="accent1">
                    <a:lumMod val="50000"/>
                  </a:schemeClr>
                </a:solidFill>
                <a:latin typeface="Arial" panose="020B0604020202020204" pitchFamily="34" charset="0"/>
                <a:cs typeface="Arial" panose="020B0604020202020204" pitchFamily="34" charset="0"/>
              </a:rPr>
              <a:t>basis using the tools provided by IDC for CTBTO relevant radionuclide detection in the </a:t>
            </a:r>
            <a:r>
              <a:rPr lang="en-US" altLang="es-AR" dirty="0" smtClean="0">
                <a:solidFill>
                  <a:schemeClr val="accent1">
                    <a:lumMod val="50000"/>
                  </a:schemeClr>
                </a:solidFill>
                <a:latin typeface="Arial" panose="020B0604020202020204" pitchFamily="34" charset="0"/>
                <a:cs typeface="Arial" panose="020B0604020202020204" pitchFamily="34" charset="0"/>
              </a:rPr>
              <a:t>four corners of the country.</a:t>
            </a:r>
          </a:p>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spTree>
    <p:extLst>
      <p:ext uri="{BB962C8B-B14F-4D97-AF65-F5344CB8AC3E}">
        <p14:creationId xmlns:p14="http://schemas.microsoft.com/office/powerpoint/2010/main" val="314324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1800" dirty="0" smtClean="0">
                <a:solidFill>
                  <a:schemeClr val="bg1"/>
                </a:solidFill>
                <a:latin typeface="Arial" panose="020B0604020202020204" pitchFamily="34" charset="0"/>
                <a:cs typeface="Arial" panose="020B0604020202020204" pitchFamily="34" charset="0"/>
              </a:rPr>
              <a:t>Our Goal</a:t>
            </a: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graphicFrame>
        <p:nvGraphicFramePr>
          <p:cNvPr id="3" name="2 Tabla"/>
          <p:cNvGraphicFramePr>
            <a:graphicFrameLocks noGrp="1"/>
          </p:cNvGraphicFramePr>
          <p:nvPr>
            <p:extLst>
              <p:ext uri="{D42A27DB-BD31-4B8C-83A1-F6EECF244321}">
                <p14:modId xmlns:p14="http://schemas.microsoft.com/office/powerpoint/2010/main" val="1540066523"/>
              </p:ext>
            </p:extLst>
          </p:nvPr>
        </p:nvGraphicFramePr>
        <p:xfrm>
          <a:off x="23750" y="1162676"/>
          <a:ext cx="12061370" cy="5671574"/>
        </p:xfrm>
        <a:graphic>
          <a:graphicData uri="http://schemas.openxmlformats.org/drawingml/2006/table">
            <a:tbl>
              <a:tblPr firstRow="1" firstCol="1" bandRow="1">
                <a:tableStyleId>{5C22544A-7EE6-4342-B048-85BDC9FD1C3A}</a:tableStyleId>
              </a:tblPr>
              <a:tblGrid>
                <a:gridCol w="949055"/>
                <a:gridCol w="1276554"/>
                <a:gridCol w="1394571"/>
                <a:gridCol w="1756288"/>
                <a:gridCol w="1804884"/>
                <a:gridCol w="2440009"/>
                <a:gridCol w="2440009"/>
              </a:tblGrid>
              <a:tr h="248239">
                <a:tc gridSpan="7">
                  <a:txBody>
                    <a:bodyPr/>
                    <a:lstStyle/>
                    <a:p>
                      <a:pPr algn="ctr">
                        <a:lnSpc>
                          <a:spcPct val="107000"/>
                        </a:lnSpc>
                        <a:spcAft>
                          <a:spcPts val="800"/>
                        </a:spcAft>
                      </a:pPr>
                      <a:r>
                        <a:rPr lang="es-AR" sz="1600" dirty="0" smtClean="0">
                          <a:effectLst/>
                          <a:latin typeface="Arial" panose="020B0604020202020204" pitchFamily="34" charset="0"/>
                          <a:cs typeface="Arial" panose="020B0604020202020204" pitchFamily="34" charset="0"/>
                        </a:rPr>
                        <a:t>Radionuclide Stations</a:t>
                      </a:r>
                      <a:r>
                        <a:rPr lang="es-AR" sz="1600" baseline="0" dirty="0" smtClean="0">
                          <a:effectLst/>
                          <a:latin typeface="Arial" panose="020B0604020202020204" pitchFamily="34" charset="0"/>
                          <a:cs typeface="Arial" panose="020B0604020202020204" pitchFamily="34" charset="0"/>
                        </a:rPr>
                        <a:t> </a:t>
                      </a:r>
                      <a:r>
                        <a:rPr lang="es-AR" sz="1600" dirty="0" smtClean="0">
                          <a:effectLst/>
                          <a:latin typeface="Arial" panose="020B0604020202020204" pitchFamily="34" charset="0"/>
                          <a:cs typeface="Arial" panose="020B0604020202020204" pitchFamily="34" charset="0"/>
                        </a:rPr>
                        <a:t>Monitored by </a:t>
                      </a:r>
                      <a:r>
                        <a:rPr lang="es-AR" sz="1600" dirty="0">
                          <a:effectLst/>
                          <a:latin typeface="Arial" panose="020B0604020202020204" pitchFamily="34" charset="0"/>
                          <a:cs typeface="Arial" panose="020B0604020202020204" pitchFamily="34" charset="0"/>
                        </a:rPr>
                        <a:t>NDC Argentina</a:t>
                      </a:r>
                      <a:endParaRPr lang="es-AR" sz="16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681930">
                <a:tc rowSpan="2">
                  <a:txBody>
                    <a:bodyPr/>
                    <a:lstStyle/>
                    <a:p>
                      <a:pPr algn="l">
                        <a:lnSpc>
                          <a:spcPct val="107000"/>
                        </a:lnSpc>
                        <a:spcAft>
                          <a:spcPts val="800"/>
                        </a:spcAft>
                      </a:pPr>
                      <a:r>
                        <a:rPr lang="es-AR" sz="1400" dirty="0" smtClean="0">
                          <a:effectLst/>
                          <a:latin typeface="Arial" panose="020B0604020202020204" pitchFamily="34" charset="0"/>
                          <a:ea typeface="+mn-ea"/>
                          <a:cs typeface="Arial" panose="020B0604020202020204" pitchFamily="34" charset="0"/>
                        </a:rPr>
                        <a:t>Station</a:t>
                      </a:r>
                      <a:r>
                        <a:rPr lang="es-AR" sz="1400" baseline="0" dirty="0" smtClean="0">
                          <a:effectLst/>
                          <a:latin typeface="Arial" panose="020B0604020202020204" pitchFamily="34" charset="0"/>
                          <a:ea typeface="+mn-ea"/>
                          <a:cs typeface="Arial" panose="020B0604020202020204" pitchFamily="34" charset="0"/>
                        </a:rPr>
                        <a:t> Code</a:t>
                      </a:r>
                      <a:endParaRPr lang="es-AR" sz="14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rowSpan="2">
                  <a:txBody>
                    <a:bodyPr/>
                    <a:lstStyle/>
                    <a:p>
                      <a:pPr algn="ctr">
                        <a:lnSpc>
                          <a:spcPct val="107000"/>
                        </a:lnSpc>
                        <a:spcAft>
                          <a:spcPts val="800"/>
                        </a:spcAft>
                      </a:pPr>
                      <a:r>
                        <a:rPr lang="es-AR" sz="1400" b="1" dirty="0" smtClean="0">
                          <a:solidFill>
                            <a:schemeClr val="bg1"/>
                          </a:solidFill>
                          <a:effectLst/>
                          <a:latin typeface="Arial" panose="020B0604020202020204" pitchFamily="34" charset="0"/>
                          <a:cs typeface="Arial" panose="020B0604020202020204" pitchFamily="34" charset="0"/>
                        </a:rPr>
                        <a:t>Responsible State</a:t>
                      </a:r>
                      <a:endParaRPr lang="es-AR" sz="1400" b="1"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rowSpan="2">
                  <a:txBody>
                    <a:bodyPr/>
                    <a:lstStyle/>
                    <a:p>
                      <a:pPr algn="ctr">
                        <a:lnSpc>
                          <a:spcPct val="107000"/>
                        </a:lnSpc>
                        <a:spcAft>
                          <a:spcPts val="800"/>
                        </a:spcAft>
                      </a:pPr>
                      <a:r>
                        <a:rPr lang="es-AR" sz="1400" b="1" dirty="0" smtClean="0">
                          <a:solidFill>
                            <a:schemeClr val="bg1"/>
                          </a:solidFill>
                          <a:effectLst/>
                          <a:latin typeface="Arial" panose="020B0604020202020204" pitchFamily="34" charset="0"/>
                          <a:cs typeface="Arial" panose="020B0604020202020204" pitchFamily="34" charset="0"/>
                        </a:rPr>
                        <a:t>Location</a:t>
                      </a:r>
                      <a:endParaRPr lang="es-AR" sz="1400" b="1"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gridSpan="2">
                  <a:txBody>
                    <a:bodyPr/>
                    <a:lstStyle/>
                    <a:p>
                      <a:pPr algn="ctr">
                        <a:lnSpc>
                          <a:spcPct val="107000"/>
                        </a:lnSpc>
                        <a:spcAft>
                          <a:spcPts val="800"/>
                        </a:spcAft>
                      </a:pPr>
                      <a:r>
                        <a:rPr lang="es-AR" sz="1400" b="1" dirty="0" smtClean="0">
                          <a:solidFill>
                            <a:schemeClr val="bg1"/>
                          </a:solidFill>
                          <a:effectLst/>
                          <a:latin typeface="Arial" panose="020B0604020202020204" pitchFamily="34" charset="0"/>
                          <a:cs typeface="Arial" panose="020B0604020202020204" pitchFamily="34" charset="0"/>
                        </a:rPr>
                        <a:t>Coordinates</a:t>
                      </a:r>
                      <a:endParaRPr lang="es-AR" sz="1400" b="1"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hMerge="1">
                  <a:txBody>
                    <a:bodyPr/>
                    <a:lstStyle/>
                    <a:p>
                      <a:endParaRPr lang="es-AR"/>
                    </a:p>
                  </a:txBody>
                  <a:tcPr/>
                </a:tc>
                <a:tc>
                  <a:txBody>
                    <a:bodyPr/>
                    <a:lstStyle/>
                    <a:p>
                      <a:pPr algn="ctr">
                        <a:lnSpc>
                          <a:spcPct val="107000"/>
                        </a:lnSpc>
                        <a:spcAft>
                          <a:spcPts val="800"/>
                        </a:spcAft>
                      </a:pPr>
                      <a:r>
                        <a:rPr lang="es-AR" sz="1400" b="1" dirty="0" smtClean="0">
                          <a:solidFill>
                            <a:schemeClr val="bg1"/>
                          </a:solidFill>
                          <a:effectLst/>
                          <a:latin typeface="Arial" panose="020B0604020202020204" pitchFamily="34" charset="0"/>
                          <a:cs typeface="Arial" panose="020B0604020202020204" pitchFamily="34" charset="0"/>
                        </a:rPr>
                        <a:t>Radionuclide Stations.</a:t>
                      </a:r>
                      <a:endParaRPr lang="es-AR" sz="1400" b="1"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l">
                        <a:lnSpc>
                          <a:spcPct val="107000"/>
                        </a:lnSpc>
                        <a:spcAft>
                          <a:spcPts val="800"/>
                        </a:spcAft>
                      </a:pPr>
                      <a:r>
                        <a:rPr lang="es-AR" sz="1400" b="1" dirty="0" smtClean="0">
                          <a:solidFill>
                            <a:schemeClr val="bg1"/>
                          </a:solidFill>
                          <a:effectLst/>
                          <a:latin typeface="Arial" panose="020B0604020202020204" pitchFamily="34" charset="0"/>
                          <a:cs typeface="Arial" panose="020B0604020202020204" pitchFamily="34" charset="0"/>
                        </a:rPr>
                        <a:t>Radionuclide Stations</a:t>
                      </a:r>
                      <a:r>
                        <a:rPr lang="es-AR" sz="1400" b="1" baseline="0" dirty="0" smtClean="0">
                          <a:solidFill>
                            <a:schemeClr val="bg1"/>
                          </a:solidFill>
                          <a:effectLst/>
                          <a:latin typeface="Arial" panose="020B0604020202020204" pitchFamily="34" charset="0"/>
                          <a:cs typeface="Arial" panose="020B0604020202020204" pitchFamily="34" charset="0"/>
                        </a:rPr>
                        <a:t> </a:t>
                      </a:r>
                      <a:r>
                        <a:rPr lang="es-AR" sz="1400" b="1" dirty="0" smtClean="0">
                          <a:solidFill>
                            <a:schemeClr val="bg1"/>
                          </a:solidFill>
                          <a:effectLst/>
                          <a:latin typeface="Arial" panose="020B0604020202020204" pitchFamily="34" charset="0"/>
                          <a:cs typeface="Arial" panose="020B0604020202020204" pitchFamily="34" charset="0"/>
                        </a:rPr>
                        <a:t>with Noble Gas monitoring</a:t>
                      </a:r>
                      <a:r>
                        <a:rPr lang="es-AR" sz="1400" b="1" baseline="0" dirty="0" smtClean="0">
                          <a:solidFill>
                            <a:schemeClr val="bg1"/>
                          </a:solidFill>
                          <a:effectLst/>
                          <a:latin typeface="Arial" panose="020B0604020202020204" pitchFamily="34" charset="0"/>
                          <a:cs typeface="Arial" panose="020B0604020202020204" pitchFamily="34" charset="0"/>
                        </a:rPr>
                        <a:t> capability</a:t>
                      </a:r>
                      <a:endParaRPr lang="es-AR" sz="1400" b="1"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r>
              <a:tr h="491373">
                <a:tc vMerge="1">
                  <a:txBody>
                    <a:bodyPr/>
                    <a:lstStyle/>
                    <a:p>
                      <a:endParaRPr lang="es-AR"/>
                    </a:p>
                  </a:txBody>
                  <a:tcPr/>
                </a:tc>
                <a:tc vMerge="1">
                  <a:txBody>
                    <a:bodyPr/>
                    <a:lstStyle/>
                    <a:p>
                      <a:endParaRPr lang="es-AR"/>
                    </a:p>
                  </a:txBody>
                  <a:tcPr/>
                </a:tc>
                <a:tc vMerge="1">
                  <a:txBody>
                    <a:bodyPr/>
                    <a:lstStyle/>
                    <a:p>
                      <a:endParaRPr lang="es-AR"/>
                    </a:p>
                  </a:txBody>
                  <a:tcPr/>
                </a:tc>
                <a:tc>
                  <a:txBody>
                    <a:bodyPr/>
                    <a:lstStyle/>
                    <a:p>
                      <a:pPr algn="ctr">
                        <a:lnSpc>
                          <a:spcPct val="107000"/>
                        </a:lnSpc>
                        <a:spcAft>
                          <a:spcPts val="800"/>
                        </a:spcAft>
                      </a:pPr>
                      <a:r>
                        <a:rPr lang="es-AR" sz="1400" b="1" dirty="0">
                          <a:solidFill>
                            <a:schemeClr val="bg1"/>
                          </a:solidFill>
                          <a:effectLst/>
                          <a:latin typeface="Arial" panose="020B0604020202020204" pitchFamily="34" charset="0"/>
                          <a:cs typeface="Arial" panose="020B0604020202020204" pitchFamily="34" charset="0"/>
                        </a:rPr>
                        <a:t>Lat.</a:t>
                      </a:r>
                      <a:endParaRPr lang="es-AR" sz="1400" b="1"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ctr">
                        <a:lnSpc>
                          <a:spcPct val="107000"/>
                        </a:lnSpc>
                        <a:spcAft>
                          <a:spcPts val="800"/>
                        </a:spcAft>
                      </a:pPr>
                      <a:r>
                        <a:rPr lang="es-AR" sz="1400" b="1" dirty="0" smtClean="0">
                          <a:solidFill>
                            <a:schemeClr val="bg1"/>
                          </a:solidFill>
                          <a:effectLst/>
                          <a:latin typeface="Arial" panose="020B0604020202020204" pitchFamily="34" charset="0"/>
                          <a:cs typeface="Arial" panose="020B0604020202020204" pitchFamily="34" charset="0"/>
                        </a:rPr>
                        <a:t>Lon.</a:t>
                      </a:r>
                      <a:endParaRPr lang="es-AR" sz="1400" b="1"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ctr">
                        <a:lnSpc>
                          <a:spcPct val="107000"/>
                        </a:lnSpc>
                        <a:spcAft>
                          <a:spcPts val="800"/>
                        </a:spcAft>
                      </a:pP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ctr">
                        <a:lnSpc>
                          <a:spcPct val="107000"/>
                        </a:lnSpc>
                        <a:spcAft>
                          <a:spcPts val="800"/>
                        </a:spcAft>
                      </a:pP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r>
              <a:tr h="194873">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ARP01*</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a:effectLst/>
                          <a:latin typeface="Arial" panose="020B0604020202020204" pitchFamily="34" charset="0"/>
                          <a:cs typeface="Arial" panose="020B0604020202020204" pitchFamily="34" charset="0"/>
                        </a:rPr>
                        <a:t>Argentina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a:effectLst/>
                          <a:latin typeface="Arial" panose="020B0604020202020204" pitchFamily="34" charset="0"/>
                          <a:cs typeface="Arial" panose="020B0604020202020204" pitchFamily="34" charset="0"/>
                        </a:rPr>
                        <a:t>Buenos Aires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34.5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58.5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rowSpan="14" gridSpan="2">
                  <a:txBody>
                    <a:bodyPr/>
                    <a:lstStyle/>
                    <a:p>
                      <a:pPr algn="l">
                        <a:lnSpc>
                          <a:spcPct val="107000"/>
                        </a:lnSpc>
                        <a:spcAft>
                          <a:spcPts val="800"/>
                        </a:spcAft>
                      </a:pP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rowSpan="14" hMerge="1">
                  <a:txBody>
                    <a:bodyPr/>
                    <a:lstStyle/>
                    <a:p>
                      <a:endParaRPr lang="es-AR"/>
                    </a:p>
                  </a:txBody>
                  <a:tcPr/>
                </a:tc>
              </a:tr>
              <a:tr h="194873">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ARP02</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a:effectLst/>
                          <a:latin typeface="Arial" panose="020B0604020202020204" pitchFamily="34" charset="0"/>
                          <a:cs typeface="Arial" panose="020B0604020202020204" pitchFamily="34" charset="0"/>
                        </a:rPr>
                        <a:t>Argentina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a:effectLst/>
                          <a:latin typeface="Arial" panose="020B0604020202020204" pitchFamily="34" charset="0"/>
                          <a:cs typeface="Arial" panose="020B0604020202020204" pitchFamily="34" charset="0"/>
                        </a:rPr>
                        <a:t>Salta</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24.8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65.5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294131">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ARP03</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a:effectLst/>
                          <a:latin typeface="Arial" panose="020B0604020202020204" pitchFamily="34" charset="0"/>
                          <a:cs typeface="Arial" panose="020B0604020202020204" pitchFamily="34" charset="0"/>
                        </a:rPr>
                        <a:t>Argentina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a:effectLst/>
                          <a:latin typeface="Arial" panose="020B0604020202020204" pitchFamily="34" charset="0"/>
                          <a:cs typeface="Arial" panose="020B0604020202020204" pitchFamily="34" charset="0"/>
                        </a:rPr>
                        <a:t>S.C de Bariloche</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41.1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71.2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194873">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BRP11*</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a:effectLst/>
                          <a:latin typeface="Arial" panose="020B0604020202020204" pitchFamily="34" charset="0"/>
                          <a:cs typeface="Arial" panose="020B0604020202020204" pitchFamily="34" charset="0"/>
                        </a:rPr>
                        <a:t>Brasil</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Rio de Janeiro</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23.0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43.4 W</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194873">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CLP18</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a:effectLst/>
                          <a:latin typeface="Arial" panose="020B0604020202020204" pitchFamily="34" charset="0"/>
                          <a:cs typeface="Arial" panose="020B0604020202020204" pitchFamily="34" charset="0"/>
                        </a:rPr>
                        <a:t>Chile</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Punta Arenas</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53.1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70.9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389746">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CLP19*</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a:effectLst/>
                          <a:latin typeface="Arial" panose="020B0604020202020204" pitchFamily="34" charset="0"/>
                          <a:cs typeface="Arial" panose="020B0604020202020204" pitchFamily="34" charset="0"/>
                        </a:rPr>
                        <a:t>Chile</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Hanga Roa, Isla de Pascua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27.1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109.3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389746">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FRP28</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smtClean="0">
                          <a:effectLst/>
                          <a:latin typeface="Arial" panose="020B0604020202020204" pitchFamily="34" charset="0"/>
                          <a:cs typeface="Arial" panose="020B0604020202020204" pitchFamily="34" charset="0"/>
                        </a:rPr>
                        <a:t>France</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Pointe-à-Pitre Guadeloupe</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16.3 N</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61.5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441197">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FRP31*</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smtClean="0">
                          <a:effectLst/>
                          <a:latin typeface="Arial" panose="020B0604020202020204" pitchFamily="34" charset="0"/>
                          <a:cs typeface="Arial" panose="020B0604020202020204" pitchFamily="34" charset="0"/>
                        </a:rPr>
                        <a:t>France</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Kourou, Guyana Francesa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5.2 N</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52.7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194873">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PAP50*</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a:effectLst/>
                          <a:latin typeface="Arial" panose="020B0604020202020204" pitchFamily="34" charset="0"/>
                          <a:cs typeface="Arial" panose="020B0604020202020204" pitchFamily="34" charset="0"/>
                        </a:rPr>
                        <a:t>Panamá</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Panamá</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9.0 N</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79.5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194873">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GBP67</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smtClean="0">
                          <a:effectLst/>
                          <a:latin typeface="Arial" panose="020B0604020202020204" pitchFamily="34" charset="0"/>
                          <a:cs typeface="Arial" panose="020B0604020202020204" pitchFamily="34" charset="0"/>
                        </a:rPr>
                        <a:t>United Kingdom</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Santa Helena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15.9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5.7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294131">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GBP68*</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smtClean="0">
                          <a:effectLst/>
                          <a:latin typeface="Arial" panose="020B0604020202020204" pitchFamily="34" charset="0"/>
                          <a:cs typeface="Arial" panose="020B0604020202020204" pitchFamily="34" charset="0"/>
                        </a:rPr>
                        <a:t>United Kingdom</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a:effectLst/>
                          <a:latin typeface="Arial" panose="020B0604020202020204" pitchFamily="34" charset="0"/>
                          <a:cs typeface="Arial" panose="020B0604020202020204" pitchFamily="34" charset="0"/>
                        </a:rPr>
                        <a:t>Tristán da Cunha</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37.1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12.3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294131">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GBP69*</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smtClean="0">
                          <a:effectLst/>
                          <a:latin typeface="Arial" panose="020B0604020202020204" pitchFamily="34" charset="0"/>
                          <a:cs typeface="Arial" panose="020B0604020202020204" pitchFamily="34" charset="0"/>
                        </a:rPr>
                        <a:t>United Kingdom</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a:effectLst/>
                          <a:latin typeface="Arial" panose="020B0604020202020204" pitchFamily="34" charset="0"/>
                          <a:cs typeface="Arial" panose="020B0604020202020204" pitchFamily="34" charset="0"/>
                        </a:rPr>
                        <a:t>Halley Antártida</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76.0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28.0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389746">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USP73</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a:txBody>
                    <a:bodyPr/>
                    <a:lstStyle/>
                    <a:p>
                      <a:pPr algn="just">
                        <a:lnSpc>
                          <a:spcPct val="107000"/>
                        </a:lnSpc>
                        <a:spcAft>
                          <a:spcPts val="800"/>
                        </a:spcAft>
                      </a:pPr>
                      <a:r>
                        <a:rPr lang="es-AR" sz="1200" dirty="0" smtClean="0">
                          <a:effectLst/>
                          <a:latin typeface="Arial" panose="020B0604020202020204" pitchFamily="34" charset="0"/>
                          <a:cs typeface="Arial" panose="020B0604020202020204" pitchFamily="34" charset="0"/>
                        </a:rPr>
                        <a:t>USA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l">
                        <a:lnSpc>
                          <a:spcPct val="107000"/>
                        </a:lnSpc>
                        <a:spcAft>
                          <a:spcPts val="800"/>
                        </a:spcAft>
                      </a:pPr>
                      <a:r>
                        <a:rPr lang="es-AR" sz="1200" dirty="0">
                          <a:effectLst/>
                          <a:latin typeface="Arial" panose="020B0604020202020204" pitchFamily="34" charset="0"/>
                          <a:cs typeface="Arial" panose="020B0604020202020204" pitchFamily="34" charset="0"/>
                        </a:rPr>
                        <a:t>Palmer Station Antártida</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a:effectLst/>
                          <a:latin typeface="Arial" panose="020B0604020202020204" pitchFamily="34" charset="0"/>
                          <a:cs typeface="Arial" panose="020B0604020202020204" pitchFamily="34" charset="0"/>
                        </a:rPr>
                        <a:t>64.8 S</a:t>
                      </a:r>
                      <a:endParaRPr lang="es-AR" sz="1200">
                        <a:effectLst/>
                        <a:latin typeface="Arial" panose="020B0604020202020204" pitchFamily="34" charset="0"/>
                        <a:ea typeface="Calibri"/>
                        <a:cs typeface="Arial" panose="020B0604020202020204" pitchFamily="34" charset="0"/>
                      </a:endParaRPr>
                    </a:p>
                  </a:txBody>
                  <a:tcPr marL="82528" marR="82528" marT="0" marB="0" anchor="ctr"/>
                </a:tc>
                <a:tc>
                  <a:txBody>
                    <a:bodyPr/>
                    <a:lstStyle/>
                    <a:p>
                      <a:pPr algn="ctr">
                        <a:lnSpc>
                          <a:spcPct val="107000"/>
                        </a:lnSpc>
                        <a:spcAft>
                          <a:spcPts val="800"/>
                        </a:spcAft>
                      </a:pPr>
                      <a:r>
                        <a:rPr lang="es-AR" sz="1200" dirty="0">
                          <a:effectLst/>
                          <a:latin typeface="Arial" panose="020B0604020202020204" pitchFamily="34" charset="0"/>
                          <a:cs typeface="Arial" panose="020B0604020202020204" pitchFamily="34" charset="0"/>
                        </a:rPr>
                        <a:t>64.1 W</a:t>
                      </a:r>
                      <a:endParaRPr lang="es-AR" sz="1200" dirty="0">
                        <a:effectLst/>
                        <a:latin typeface="Arial" panose="020B0604020202020204" pitchFamily="34" charset="0"/>
                        <a:ea typeface="Calibri"/>
                        <a:cs typeface="Arial" panose="020B0604020202020204" pitchFamily="34" charset="0"/>
                      </a:endParaRPr>
                    </a:p>
                  </a:txBody>
                  <a:tcPr marL="82528" marR="82528" marT="0" marB="0" anchor="ctr"/>
                </a:tc>
                <a:tc gridSpan="2" vMerge="1">
                  <a:txBody>
                    <a:bodyPr/>
                    <a:lstStyle/>
                    <a:p>
                      <a:endParaRPr lang="es-AR"/>
                    </a:p>
                  </a:txBody>
                  <a:tcPr/>
                </a:tc>
                <a:tc hMerge="1" vMerge="1">
                  <a:txBody>
                    <a:bodyPr/>
                    <a:lstStyle/>
                    <a:p>
                      <a:endParaRPr lang="es-AR"/>
                    </a:p>
                  </a:txBody>
                  <a:tcPr/>
                </a:tc>
              </a:tr>
              <a:tr h="562357">
                <a:tc gridSpan="5">
                  <a:txBody>
                    <a:bodyPr/>
                    <a:lstStyle/>
                    <a:p>
                      <a:pPr algn="l">
                        <a:lnSpc>
                          <a:spcPct val="107000"/>
                        </a:lnSpc>
                        <a:spcAft>
                          <a:spcPts val="800"/>
                        </a:spcAft>
                      </a:pPr>
                      <a:r>
                        <a:rPr lang="es-AR" sz="1000" dirty="0" smtClean="0">
                          <a:solidFill>
                            <a:schemeClr val="bg1"/>
                          </a:solidFill>
                          <a:effectLst/>
                          <a:latin typeface="Arial" panose="020B0604020202020204" pitchFamily="34" charset="0"/>
                          <a:cs typeface="Arial" panose="020B0604020202020204" pitchFamily="34" charset="0"/>
                        </a:rPr>
                        <a:t> * Radionuclide Stations</a:t>
                      </a:r>
                      <a:r>
                        <a:rPr lang="es-AR" sz="1000" baseline="0" dirty="0" smtClean="0">
                          <a:solidFill>
                            <a:schemeClr val="bg1"/>
                          </a:solidFill>
                          <a:effectLst/>
                          <a:latin typeface="Arial" panose="020B0604020202020204" pitchFamily="34" charset="0"/>
                          <a:cs typeface="Arial" panose="020B0604020202020204" pitchFamily="34" charset="0"/>
                        </a:rPr>
                        <a:t> </a:t>
                      </a:r>
                      <a:r>
                        <a:rPr lang="es-AR" sz="1000" dirty="0" smtClean="0">
                          <a:solidFill>
                            <a:schemeClr val="bg1"/>
                          </a:solidFill>
                          <a:effectLst/>
                          <a:latin typeface="Arial" panose="020B0604020202020204" pitchFamily="34" charset="0"/>
                          <a:cs typeface="Arial" panose="020B0604020202020204" pitchFamily="34" charset="0"/>
                        </a:rPr>
                        <a:t>with Noble Gas monitoring</a:t>
                      </a:r>
                      <a:r>
                        <a:rPr lang="es-AR" sz="1000" baseline="0" dirty="0" smtClean="0">
                          <a:solidFill>
                            <a:schemeClr val="bg1"/>
                          </a:solidFill>
                          <a:effectLst/>
                          <a:latin typeface="Arial" panose="020B0604020202020204" pitchFamily="34" charset="0"/>
                          <a:cs typeface="Arial" panose="020B0604020202020204" pitchFamily="34" charset="0"/>
                        </a:rPr>
                        <a:t> capability</a:t>
                      </a:r>
                      <a:endParaRPr lang="es-AR" sz="1000" dirty="0">
                        <a:solidFill>
                          <a:schemeClr val="bg1"/>
                        </a:solidFill>
                        <a:effectLst/>
                        <a:latin typeface="Arial" panose="020B0604020202020204" pitchFamily="34" charset="0"/>
                        <a:ea typeface="Calibri"/>
                        <a:cs typeface="Arial" panose="020B0604020202020204" pitchFamily="34" charset="0"/>
                      </a:endParaRPr>
                    </a:p>
                  </a:txBody>
                  <a:tcPr marL="82528" marR="82528" marT="0" marB="0" anchor="ctr">
                    <a:solidFill>
                      <a:schemeClr val="accent1">
                        <a:lumMod val="50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gridSpan="2" vMerge="1">
                  <a:txBody>
                    <a:bodyPr/>
                    <a:lstStyle/>
                    <a:p>
                      <a:endParaRPr lang="es-AR"/>
                    </a:p>
                  </a:txBody>
                  <a:tcPr/>
                </a:tc>
                <a:tc hMerge="1" vMerge="1">
                  <a:txBody>
                    <a:bodyPr/>
                    <a:lstStyle/>
                    <a:p>
                      <a:endParaRPr lang="es-AR"/>
                    </a:p>
                  </a:txBody>
                  <a:tcPr/>
                </a:tc>
              </a:tr>
            </a:tbl>
          </a:graphicData>
        </a:graphic>
      </p:graphicFrame>
      <p:grpSp>
        <p:nvGrpSpPr>
          <p:cNvPr id="4" name="3 Grupo"/>
          <p:cNvGrpSpPr/>
          <p:nvPr/>
        </p:nvGrpSpPr>
        <p:grpSpPr>
          <a:xfrm>
            <a:off x="7481455" y="2181711"/>
            <a:ext cx="4286992" cy="4563472"/>
            <a:chOff x="6921795" y="2233758"/>
            <a:chExt cx="3763638" cy="4294634"/>
          </a:xfrm>
        </p:grpSpPr>
        <p:pic>
          <p:nvPicPr>
            <p:cNvPr id="4100" name="Imagen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469" y="2248969"/>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n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4895" y="2233758"/>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795" y="2743200"/>
              <a:ext cx="3763638" cy="3785192"/>
            </a:xfrm>
            <a:prstGeom prst="rect">
              <a:avLst/>
            </a:prstGeom>
            <a:noFill/>
            <a:extLst>
              <a:ext uri="{909E8E84-426E-40DD-AFC4-6F175D3DCCD1}">
                <a14:hiddenFill xmlns:a14="http://schemas.microsoft.com/office/drawing/2010/main">
                  <a:solidFill>
                    <a:srgbClr val="FFFFFF"/>
                  </a:solidFill>
                </a14:hiddenFill>
              </a:ext>
            </a:extLst>
          </p:spPr>
        </p:pic>
        <p:sp>
          <p:nvSpPr>
            <p:cNvPr id="11" name="11 Más"/>
            <p:cNvSpPr/>
            <p:nvPr/>
          </p:nvSpPr>
          <p:spPr>
            <a:xfrm>
              <a:off x="9736487" y="2263920"/>
              <a:ext cx="173038" cy="177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spTree>
    <p:extLst>
      <p:ext uri="{BB962C8B-B14F-4D97-AF65-F5344CB8AC3E}">
        <p14:creationId xmlns:p14="http://schemas.microsoft.com/office/powerpoint/2010/main" val="894019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2000" dirty="0" smtClean="0">
                <a:solidFill>
                  <a:schemeClr val="bg1"/>
                </a:solidFill>
                <a:latin typeface="Arial" panose="020B0604020202020204" pitchFamily="34" charset="0"/>
                <a:cs typeface="Arial" panose="020B0604020202020204" pitchFamily="34" charset="0"/>
              </a:rPr>
              <a:t>What we expect for the future?</a:t>
            </a:r>
            <a:endParaRPr lang="x-none"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04193" y="1852003"/>
            <a:ext cx="10457794" cy="3816429"/>
          </a:xfrm>
          <a:prstGeom prst="rect">
            <a:avLst/>
          </a:prstGeom>
          <a:noFill/>
        </p:spPr>
        <p:txBody>
          <a:bodyPr wrap="square">
            <a:spAutoFit/>
          </a:bodyPr>
          <a:lstStyle/>
          <a:p>
            <a:pPr marL="342900" indent="-34290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Improve our capabilities through training courses and equipment upgrade. </a:t>
            </a:r>
          </a:p>
          <a:p>
            <a:pPr marL="342900" indent="-342900" algn="just">
              <a:buClr>
                <a:srgbClr val="4877AD"/>
              </a:buClr>
              <a:buSzPct val="145000"/>
              <a:buFont typeface="Arial" panose="020B0604020202020204" pitchFamily="34" charset="0"/>
              <a:buChar char="•"/>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To cover the entire region of </a:t>
            </a:r>
            <a:r>
              <a:rPr lang="en-US" altLang="es-AR" dirty="0">
                <a:solidFill>
                  <a:schemeClr val="accent1">
                    <a:lumMod val="50000"/>
                  </a:schemeClr>
                </a:solidFill>
                <a:latin typeface="Arial" panose="020B0604020202020204" pitchFamily="34" charset="0"/>
                <a:cs typeface="Arial" panose="020B0604020202020204" pitchFamily="34" charset="0"/>
              </a:rPr>
              <a:t>S</a:t>
            </a:r>
            <a:r>
              <a:rPr lang="en-US" altLang="es-AR" dirty="0" smtClean="0">
                <a:solidFill>
                  <a:schemeClr val="accent1">
                    <a:lumMod val="50000"/>
                  </a:schemeClr>
                </a:solidFill>
                <a:latin typeface="Arial" panose="020B0604020202020204" pitchFamily="34" charset="0"/>
                <a:cs typeface="Arial" panose="020B0604020202020204" pitchFamily="34" charset="0"/>
              </a:rPr>
              <a:t>outh America, Caribean and Antarctica by monitoring 13 RN Stations.</a:t>
            </a:r>
          </a:p>
          <a:p>
            <a:pPr marL="342900" indent="-342900" algn="just">
              <a:buClr>
                <a:srgbClr val="4877AD"/>
              </a:buClr>
              <a:buSzPct val="145000"/>
              <a:buFont typeface="Arial" panose="020B0604020202020204" pitchFamily="34" charset="0"/>
              <a:buChar char="•"/>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Cooperation and Interaction with other NDCs in the region.</a:t>
            </a:r>
          </a:p>
          <a:p>
            <a:pPr marL="342900" indent="-342900" algn="just">
              <a:buClr>
                <a:srgbClr val="4877AD"/>
              </a:buClr>
              <a:buSzPct val="145000"/>
              <a:buFont typeface="Arial" panose="020B0604020202020204" pitchFamily="34" charset="0"/>
              <a:buChar char="•"/>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r>
              <a:rPr lang="en-US" altLang="es-AR" dirty="0">
                <a:solidFill>
                  <a:schemeClr val="accent1">
                    <a:lumMod val="50000"/>
                  </a:schemeClr>
                </a:solidFill>
                <a:latin typeface="Arial" panose="020B0604020202020204" pitchFamily="34" charset="0"/>
                <a:cs typeface="Arial" panose="020B0604020202020204" pitchFamily="34" charset="0"/>
              </a:rPr>
              <a:t>Share the data coming from our stations with educational Institutions for scientific </a:t>
            </a:r>
            <a:r>
              <a:rPr lang="en-US" altLang="es-AR" dirty="0" smtClean="0">
                <a:solidFill>
                  <a:schemeClr val="accent1">
                    <a:lumMod val="50000"/>
                  </a:schemeClr>
                </a:solidFill>
                <a:latin typeface="Arial" panose="020B0604020202020204" pitchFamily="34" charset="0"/>
                <a:cs typeface="Arial" panose="020B0604020202020204" pitchFamily="34" charset="0"/>
              </a:rPr>
              <a:t>research purposes</a:t>
            </a:r>
            <a:r>
              <a:rPr lang="en-US" altLang="es-AR" dirty="0">
                <a:solidFill>
                  <a:schemeClr val="accent1">
                    <a:lumMod val="50000"/>
                  </a:schemeClr>
                </a:solidFill>
                <a:latin typeface="Arial" panose="020B0604020202020204" pitchFamily="34" charset="0"/>
                <a:cs typeface="Arial" panose="020B0604020202020204" pitchFamily="34" charset="0"/>
              </a:rPr>
              <a:t>.</a:t>
            </a:r>
          </a:p>
          <a:p>
            <a:pPr marL="342900" indent="-342900" algn="just">
              <a:buClr>
                <a:srgbClr val="4877AD"/>
              </a:buClr>
              <a:buSzPct val="145000"/>
              <a:buFont typeface="Arial" panose="020B0604020202020204" pitchFamily="34" charset="0"/>
              <a:buChar char="•"/>
            </a:pPr>
            <a:endParaRPr lang="en-US" altLang="es-AR" sz="2000" dirty="0" smtClean="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r>
              <a:rPr lang="en-US" altLang="es-AR" sz="2000" dirty="0" smtClean="0">
                <a:solidFill>
                  <a:schemeClr val="accent1">
                    <a:lumMod val="50000"/>
                  </a:schemeClr>
                </a:solidFill>
                <a:latin typeface="Arial" panose="020B0604020202020204" pitchFamily="34" charset="0"/>
                <a:cs typeface="Arial" panose="020B0604020202020204" pitchFamily="34" charset="0"/>
              </a:rPr>
              <a:t>… </a:t>
            </a:r>
            <a:r>
              <a:rPr lang="en-US" altLang="es-AR" dirty="0" smtClean="0">
                <a:solidFill>
                  <a:schemeClr val="accent1">
                    <a:lumMod val="50000"/>
                  </a:schemeClr>
                </a:solidFill>
                <a:latin typeface="Arial" panose="020B0604020202020204" pitchFamily="34" charset="0"/>
                <a:cs typeface="Arial" panose="020B0604020202020204" pitchFamily="34" charset="0"/>
              </a:rPr>
              <a:t>And </a:t>
            </a:r>
            <a:r>
              <a:rPr lang="en-US" altLang="es-AR" dirty="0">
                <a:solidFill>
                  <a:schemeClr val="accent1">
                    <a:lumMod val="50000"/>
                  </a:schemeClr>
                </a:solidFill>
                <a:latin typeface="Arial" panose="020B0604020202020204" pitchFamily="34" charset="0"/>
                <a:cs typeface="Arial" panose="020B0604020202020204" pitchFamily="34" charset="0"/>
              </a:rPr>
              <a:t>enjoy our work</a:t>
            </a:r>
          </a:p>
          <a:p>
            <a:pPr marL="342900" indent="-342900" algn="just">
              <a:buClr>
                <a:srgbClr val="4877AD"/>
              </a:buClr>
              <a:buSzPct val="145000"/>
              <a:buFont typeface="Arial" panose="020B0604020202020204" pitchFamily="34" charset="0"/>
              <a:buChar char="•"/>
            </a:pPr>
            <a:endParaRPr lang="en-US" altLang="es-AR" sz="2000" dirty="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endParaRPr lang="en-US" altLang="es-AR" sz="2000"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spTree>
    <p:extLst>
      <p:ext uri="{BB962C8B-B14F-4D97-AF65-F5344CB8AC3E}">
        <p14:creationId xmlns:p14="http://schemas.microsoft.com/office/powerpoint/2010/main" val="3687858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2000" dirty="0" smtClean="0">
                <a:solidFill>
                  <a:schemeClr val="bg1"/>
                </a:solidFill>
                <a:latin typeface="Arial" panose="020B0604020202020204" pitchFamily="34" charset="0"/>
                <a:cs typeface="Arial" panose="020B0604020202020204" pitchFamily="34" charset="0"/>
              </a:rPr>
              <a:t>Final Words</a:t>
            </a:r>
            <a:endParaRPr lang="x-none"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04193" y="1412616"/>
            <a:ext cx="10457794" cy="5293757"/>
          </a:xfrm>
          <a:prstGeom prst="rect">
            <a:avLst/>
          </a:prstGeom>
          <a:noFill/>
        </p:spPr>
        <p:txBody>
          <a:bodyPr wrap="square">
            <a:spAutoFit/>
          </a:bodyPr>
          <a:lstStyle/>
          <a:p>
            <a:pPr algn="just">
              <a:buClr>
                <a:srgbClr val="4877AD"/>
              </a:buClr>
              <a:buSzPct val="145000"/>
            </a:pPr>
            <a:r>
              <a:rPr lang="en-US" altLang="es-AR" sz="6000" dirty="0" smtClean="0">
                <a:solidFill>
                  <a:schemeClr val="accent1">
                    <a:lumMod val="50000"/>
                  </a:schemeClr>
                </a:solidFill>
                <a:latin typeface="Arial" panose="020B0604020202020204" pitchFamily="34" charset="0"/>
                <a:cs typeface="Arial" panose="020B0604020202020204" pitchFamily="34" charset="0"/>
              </a:rPr>
              <a:t>Thank you for your attention!!!</a:t>
            </a:r>
          </a:p>
          <a:p>
            <a:pPr algn="just">
              <a:buClr>
                <a:srgbClr val="4877AD"/>
              </a:buClr>
              <a:buSzPct val="145000"/>
            </a:pPr>
            <a:endParaRPr lang="en-US" altLang="es-AR" sz="6000" dirty="0" smtClean="0">
              <a:solidFill>
                <a:schemeClr val="accent1">
                  <a:lumMod val="50000"/>
                </a:schemeClr>
              </a:solidFill>
              <a:latin typeface="Arial" panose="020B0604020202020204" pitchFamily="34" charset="0"/>
              <a:cs typeface="Arial" panose="020B0604020202020204" pitchFamily="34" charset="0"/>
            </a:endParaRPr>
          </a:p>
          <a:p>
            <a:pPr algn="ctr">
              <a:buClr>
                <a:srgbClr val="4877AD"/>
              </a:buClr>
              <a:buSzPct val="145000"/>
            </a:pPr>
            <a:r>
              <a:rPr lang="en-US" altLang="es-AR" sz="4000" dirty="0" smtClean="0">
                <a:solidFill>
                  <a:schemeClr val="accent1">
                    <a:lumMod val="50000"/>
                  </a:schemeClr>
                </a:solidFill>
                <a:latin typeface="Arial" panose="020B0604020202020204" pitchFamily="34" charset="0"/>
                <a:cs typeface="Arial" panose="020B0604020202020204" pitchFamily="34" charset="0"/>
              </a:rPr>
              <a:t>Questions?</a:t>
            </a:r>
            <a:endParaRPr lang="en-US" altLang="es-AR" sz="4000"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r">
              <a:buClr>
                <a:srgbClr val="4877AD"/>
              </a:buClr>
              <a:buSzPct val="145000"/>
            </a:pPr>
            <a:endParaRPr lang="en-US" altLang="es-AR" sz="2000" dirty="0" smtClean="0">
              <a:solidFill>
                <a:schemeClr val="accent1">
                  <a:lumMod val="50000"/>
                </a:schemeClr>
              </a:solidFill>
              <a:latin typeface="Arial" panose="020B0604020202020204" pitchFamily="34" charset="0"/>
              <a:cs typeface="Arial" panose="020B0604020202020204" pitchFamily="34" charset="0"/>
            </a:endParaRPr>
          </a:p>
          <a:p>
            <a:pPr algn="r">
              <a:buClr>
                <a:srgbClr val="4877AD"/>
              </a:buClr>
              <a:buSzPct val="145000"/>
            </a:pPr>
            <a:endParaRPr lang="en-US" altLang="es-AR" sz="2000" dirty="0" smtClean="0">
              <a:solidFill>
                <a:schemeClr val="accent1">
                  <a:lumMod val="50000"/>
                </a:schemeClr>
              </a:solidFill>
              <a:latin typeface="Arial" panose="020B0604020202020204" pitchFamily="34" charset="0"/>
              <a:cs typeface="Arial" panose="020B0604020202020204" pitchFamily="34" charset="0"/>
            </a:endParaRPr>
          </a:p>
          <a:p>
            <a:pPr algn="r">
              <a:buClr>
                <a:srgbClr val="4877AD"/>
              </a:buClr>
              <a:buSzPct val="145000"/>
            </a:pPr>
            <a:endParaRPr lang="en-US" altLang="es-AR" sz="2000" dirty="0" smtClean="0">
              <a:solidFill>
                <a:schemeClr val="accent1">
                  <a:lumMod val="50000"/>
                </a:schemeClr>
              </a:solidFill>
              <a:latin typeface="Arial" panose="020B0604020202020204" pitchFamily="34" charset="0"/>
              <a:cs typeface="Arial" panose="020B0604020202020204" pitchFamily="34" charset="0"/>
            </a:endParaRPr>
          </a:p>
          <a:p>
            <a:pPr algn="r">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a:p>
            <a:pPr algn="ctr">
              <a:buClr>
                <a:srgbClr val="4877AD"/>
              </a:buClr>
              <a:buSzPct val="145000"/>
            </a:pPr>
            <a:r>
              <a:rPr lang="en-US" altLang="es-AR" sz="2000" dirty="0" smtClean="0">
                <a:solidFill>
                  <a:schemeClr val="accent1">
                    <a:lumMod val="50000"/>
                  </a:schemeClr>
                </a:solidFill>
                <a:latin typeface="Arial" panose="020B0604020202020204" pitchFamily="34" charset="0"/>
                <a:cs typeface="Arial" panose="020B0604020202020204" pitchFamily="34" charset="0"/>
              </a:rPr>
              <a:t>Marcelo </a:t>
            </a:r>
            <a:r>
              <a:rPr lang="en-US" altLang="es-AR" sz="2000" dirty="0">
                <a:solidFill>
                  <a:schemeClr val="accent1">
                    <a:lumMod val="50000"/>
                  </a:schemeClr>
                </a:solidFill>
                <a:latin typeface="Arial" panose="020B0604020202020204" pitchFamily="34" charset="0"/>
                <a:cs typeface="Arial" panose="020B0604020202020204" pitchFamily="34" charset="0"/>
              </a:rPr>
              <a:t>Alejandro </a:t>
            </a:r>
            <a:r>
              <a:rPr lang="en-US" altLang="es-AR" sz="2000" dirty="0" smtClean="0">
                <a:solidFill>
                  <a:schemeClr val="accent1">
                    <a:lumMod val="50000"/>
                  </a:schemeClr>
                </a:solidFill>
                <a:latin typeface="Arial" panose="020B0604020202020204" pitchFamily="34" charset="0"/>
                <a:cs typeface="Arial" panose="020B0604020202020204" pitchFamily="34" charset="0"/>
              </a:rPr>
              <a:t>Fernández</a:t>
            </a:r>
          </a:p>
          <a:p>
            <a:pPr algn="ctr">
              <a:buClr>
                <a:srgbClr val="4877AD"/>
              </a:buClr>
              <a:buSzPct val="145000"/>
            </a:pPr>
            <a:r>
              <a:rPr lang="en-US" altLang="es-AR" sz="2000" dirty="0" smtClean="0">
                <a:solidFill>
                  <a:schemeClr val="accent1">
                    <a:lumMod val="50000"/>
                  </a:schemeClr>
                </a:solidFill>
                <a:latin typeface="Arial" panose="020B0604020202020204" pitchFamily="34" charset="0"/>
                <a:cs typeface="Arial" panose="020B0604020202020204" pitchFamily="34" charset="0"/>
              </a:rPr>
              <a:t>IMS Station and NDC Coordinator  </a:t>
            </a:r>
            <a:endParaRPr lang="en-US" altLang="es-AR" sz="2000" dirty="0">
              <a:solidFill>
                <a:schemeClr val="accent1">
                  <a:lumMod val="50000"/>
                </a:schemeClr>
              </a:solidFill>
              <a:latin typeface="Arial" panose="020B0604020202020204" pitchFamily="34" charset="0"/>
              <a:cs typeface="Arial" panose="020B0604020202020204" pitchFamily="34" charset="0"/>
            </a:endParaRPr>
          </a:p>
          <a:p>
            <a:pPr algn="ctr">
              <a:buClr>
                <a:srgbClr val="4877AD"/>
              </a:buClr>
              <a:buSzPct val="145000"/>
            </a:pPr>
            <a:r>
              <a:rPr lang="en-US" altLang="es-AR" sz="2000" dirty="0">
                <a:solidFill>
                  <a:schemeClr val="accent1">
                    <a:lumMod val="50000"/>
                  </a:schemeClr>
                </a:solidFill>
                <a:latin typeface="Arial" panose="020B0604020202020204" pitchFamily="34" charset="0"/>
                <a:cs typeface="Arial" panose="020B0604020202020204" pitchFamily="34" charset="0"/>
              </a:rPr>
              <a:t>Autoridad Regulatoria Nuclear - ARGENTINA</a:t>
            </a:r>
          </a:p>
          <a:p>
            <a:pPr algn="r">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spTree>
    <p:extLst>
      <p:ext uri="{BB962C8B-B14F-4D97-AF65-F5344CB8AC3E}">
        <p14:creationId xmlns:p14="http://schemas.microsoft.com/office/powerpoint/2010/main" val="358264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192376"/>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2000" dirty="0">
                <a:solidFill>
                  <a:schemeClr val="bg1"/>
                </a:solidFill>
                <a:latin typeface="Arial" panose="020B0604020202020204" pitchFamily="34" charset="0"/>
                <a:cs typeface="Arial" panose="020B0604020202020204" pitchFamily="34" charset="0"/>
              </a:rPr>
              <a:t>The Nuclear Regulatory Authority </a:t>
            </a:r>
            <a:endParaRPr lang="x-none"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04193" y="1412616"/>
            <a:ext cx="10457794" cy="6340197"/>
          </a:xfrm>
          <a:prstGeom prst="rect">
            <a:avLst/>
          </a:prstGeom>
          <a:noFill/>
        </p:spPr>
        <p:txBody>
          <a:bodyPr wrap="square">
            <a:spAutoFit/>
          </a:bodyPr>
          <a:lstStyle/>
          <a:p>
            <a:pPr algn="just">
              <a:defRPr/>
            </a:pPr>
            <a:r>
              <a:rPr lang="en-US" dirty="0">
                <a:solidFill>
                  <a:schemeClr val="accent1">
                    <a:lumMod val="50000"/>
                  </a:schemeClr>
                </a:solidFill>
                <a:latin typeface="Arial" panose="020B0604020202020204" pitchFamily="34" charset="0"/>
                <a:cs typeface="Arial" panose="020B0604020202020204" pitchFamily="34" charset="0"/>
              </a:rPr>
              <a:t>The Nuclear Regulatory Authority is the agency of the Argentine State dedicated to the regulation and control of nuclear activity, in the areas of radiological and nuclear safety, protection and physical security, and safeguards and non-proliferation.</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a:solidFill>
                  <a:schemeClr val="accent1">
                    <a:lumMod val="50000"/>
                  </a:schemeClr>
                </a:solidFill>
                <a:latin typeface="Arial" panose="020B0604020202020204" pitchFamily="34" charset="0"/>
                <a:cs typeface="Arial" panose="020B0604020202020204" pitchFamily="34" charset="0"/>
              </a:rPr>
              <a:t>The ARN's mission is to maintain an appropriate level of protection for people, the environment and future generations from the harmful effects of ionizing radiation.</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a:solidFill>
                  <a:schemeClr val="accent1">
                    <a:lumMod val="50000"/>
                  </a:schemeClr>
                </a:solidFill>
                <a:latin typeface="Arial" panose="020B0604020202020204" pitchFamily="34" charset="0"/>
                <a:cs typeface="Arial" panose="020B0604020202020204" pitchFamily="34" charset="0"/>
              </a:rPr>
              <a:t>To fulfill this mission, the ARN operates as the competent national authority for regulation and inspection in four regulatory areas, defined by the National Nuclear Activity Law:</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n-US" dirty="0">
                <a:solidFill>
                  <a:schemeClr val="accent1">
                    <a:lumMod val="50000"/>
                  </a:schemeClr>
                </a:solidFill>
                <a:latin typeface="Arial" panose="020B0604020202020204" pitchFamily="34" charset="0"/>
                <a:cs typeface="Arial" panose="020B0604020202020204" pitchFamily="34" charset="0"/>
              </a:rPr>
              <a:t>Radiation safety</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n-US" dirty="0">
                <a:solidFill>
                  <a:schemeClr val="accent1">
                    <a:lumMod val="50000"/>
                  </a:schemeClr>
                </a:solidFill>
                <a:latin typeface="Arial" panose="020B0604020202020204" pitchFamily="34" charset="0"/>
                <a:cs typeface="Arial" panose="020B0604020202020204" pitchFamily="34" charset="0"/>
              </a:rPr>
              <a:t>Nuclear safety</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n-US" dirty="0">
                <a:solidFill>
                  <a:schemeClr val="accent1">
                    <a:lumMod val="50000"/>
                  </a:schemeClr>
                </a:solidFill>
                <a:latin typeface="Arial" panose="020B0604020202020204" pitchFamily="34" charset="0"/>
                <a:cs typeface="Arial" panose="020B0604020202020204" pitchFamily="34" charset="0"/>
              </a:rPr>
              <a:t>Safeguards and non-proliferation</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n-US" dirty="0">
                <a:solidFill>
                  <a:schemeClr val="accent1">
                    <a:lumMod val="50000"/>
                  </a:schemeClr>
                </a:solidFill>
                <a:latin typeface="Arial" panose="020B0604020202020204" pitchFamily="34" charset="0"/>
                <a:cs typeface="Arial" panose="020B0604020202020204" pitchFamily="34" charset="0"/>
              </a:rPr>
              <a:t>Protection and physical security</a:t>
            </a:r>
          </a:p>
          <a:p>
            <a:pPr algn="just">
              <a:defRPr/>
            </a:pPr>
            <a:endParaRPr lang="en-US" sz="2000" dirty="0">
              <a:solidFill>
                <a:schemeClr val="accent1">
                  <a:lumMod val="50000"/>
                </a:schemeClr>
              </a:solidFill>
              <a:cs typeface="Arial" panose="020B0604020202020204" pitchFamily="34" charset="0"/>
            </a:endParaRPr>
          </a:p>
          <a:p>
            <a:pPr algn="just">
              <a:defRPr/>
            </a:pPr>
            <a:endParaRPr lang="en-US" sz="2000" dirty="0" smtClean="0">
              <a:solidFill>
                <a:schemeClr val="accent1">
                  <a:lumMod val="50000"/>
                </a:schemeClr>
              </a:solidFill>
              <a:cs typeface="Arial" panose="020B0604020202020204" pitchFamily="34" charset="0"/>
            </a:endParaRPr>
          </a:p>
          <a:p>
            <a:pPr algn="just">
              <a:defRPr/>
            </a:pPr>
            <a:endParaRPr lang="en-US" sz="2000" dirty="0">
              <a:solidFill>
                <a:schemeClr val="accent1">
                  <a:lumMod val="50000"/>
                </a:schemeClr>
              </a:solidFill>
              <a:cs typeface="Arial" panose="020B0604020202020204" pitchFamily="34" charset="0"/>
            </a:endParaRPr>
          </a:p>
          <a:p>
            <a:pPr algn="just">
              <a:defRPr/>
            </a:pPr>
            <a:endParaRPr lang="en-US" sz="2000" dirty="0" smtClean="0">
              <a:solidFill>
                <a:schemeClr val="accent1">
                  <a:lumMod val="50000"/>
                </a:schemeClr>
              </a:solidFill>
              <a:cs typeface="Arial" panose="020B0604020202020204" pitchFamily="34" charset="0"/>
            </a:endParaRPr>
          </a:p>
          <a:p>
            <a:pPr algn="just">
              <a:defRPr/>
            </a:pPr>
            <a:endParaRPr lang="es-AR" sz="2000" dirty="0">
              <a:solidFill>
                <a:schemeClr val="accent1">
                  <a:lumMod val="50000"/>
                </a:schemeClr>
              </a:solidFill>
              <a:cs typeface="Arial" panose="020B0604020202020204" pitchFamily="34" charset="0"/>
            </a:endParaRPr>
          </a:p>
        </p:txBody>
      </p:sp>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696" y="4154527"/>
            <a:ext cx="3845814" cy="2203239"/>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161823"/>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1800" dirty="0" smtClean="0">
                <a:solidFill>
                  <a:schemeClr val="bg1"/>
                </a:solidFill>
                <a:latin typeface="Arial" panose="020B0604020202020204" pitchFamily="34" charset="0"/>
                <a:cs typeface="Arial" panose="020B0604020202020204" pitchFamily="34" charset="0"/>
              </a:rPr>
              <a:t>The Role of </a:t>
            </a:r>
            <a:r>
              <a:rPr lang="es-AR" sz="1800" dirty="0">
                <a:solidFill>
                  <a:schemeClr val="bg1"/>
                </a:solidFill>
                <a:latin typeface="Arial" panose="020B0604020202020204" pitchFamily="34" charset="0"/>
                <a:cs typeface="Arial" panose="020B0604020202020204" pitchFamily="34" charset="0"/>
              </a:rPr>
              <a:t>CTBT </a:t>
            </a:r>
            <a:r>
              <a:rPr lang="es-AR" sz="1800" dirty="0" err="1" smtClean="0">
                <a:solidFill>
                  <a:schemeClr val="bg1"/>
                </a:solidFill>
                <a:latin typeface="Arial" panose="020B0604020202020204" pitchFamily="34" charset="0"/>
                <a:cs typeface="Arial" panose="020B0604020202020204" pitchFamily="34" charset="0"/>
              </a:rPr>
              <a:t>Unit</a:t>
            </a:r>
            <a:r>
              <a:rPr lang="es-AR" sz="1800" dirty="0" smtClean="0">
                <a:solidFill>
                  <a:schemeClr val="bg1"/>
                </a:solidFill>
                <a:latin typeface="Arial" panose="020B0604020202020204" pitchFamily="34" charset="0"/>
                <a:cs typeface="Arial" panose="020B0604020202020204" pitchFamily="34" charset="0"/>
              </a:rPr>
              <a:t> </a:t>
            </a:r>
            <a:r>
              <a:rPr lang="es-AR" sz="1800" dirty="0" smtClean="0">
                <a:solidFill>
                  <a:schemeClr val="bg1"/>
                </a:solidFill>
                <a:latin typeface="Arial" panose="020B0604020202020204" pitchFamily="34" charset="0"/>
                <a:cs typeface="Arial" panose="020B0604020202020204" pitchFamily="34" charset="0"/>
              </a:rPr>
              <a:t>in ARN </a:t>
            </a:r>
            <a:endParaRPr lang="x-none"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843148" y="1341364"/>
            <a:ext cx="10175362" cy="5663089"/>
          </a:xfrm>
          <a:prstGeom prst="rect">
            <a:avLst/>
          </a:prstGeom>
          <a:noFill/>
        </p:spPr>
        <p:txBody>
          <a:bodyPr wrap="square">
            <a:spAutoFit/>
          </a:bodyPr>
          <a:lstStyle/>
          <a:p>
            <a:pPr algn="just">
              <a:defRPr/>
            </a:pPr>
            <a:r>
              <a:rPr lang="en-US" dirty="0" smtClean="0">
                <a:solidFill>
                  <a:schemeClr val="accent1">
                    <a:lumMod val="50000"/>
                  </a:schemeClr>
                </a:solidFill>
                <a:latin typeface="Arial" panose="020B0604020202020204" pitchFamily="34" charset="0"/>
                <a:cs typeface="Arial" panose="020B0604020202020204" pitchFamily="34" charset="0"/>
              </a:rPr>
              <a:t>The </a:t>
            </a:r>
            <a:r>
              <a:rPr lang="en-US" dirty="0">
                <a:solidFill>
                  <a:schemeClr val="accent1">
                    <a:lumMod val="50000"/>
                  </a:schemeClr>
                </a:solidFill>
                <a:latin typeface="Arial" panose="020B0604020202020204" pitchFamily="34" charset="0"/>
                <a:cs typeface="Arial" panose="020B0604020202020204" pitchFamily="34" charset="0"/>
              </a:rPr>
              <a:t>ARN acts as a "point of contact" before the CTBTO and is responsible for the operation and maintenance of radionuclide and infrasound monitoring stations and the laboratory that the Argentine National Government undertook to install in its territory</a:t>
            </a:r>
            <a:r>
              <a:rPr lang="en-US" dirty="0" smtClean="0">
                <a:solidFill>
                  <a:schemeClr val="accent1">
                    <a:lumMod val="50000"/>
                  </a:schemeClr>
                </a:solidFill>
                <a:latin typeface="Arial" panose="020B0604020202020204" pitchFamily="34" charset="0"/>
                <a:cs typeface="Arial" panose="020B0604020202020204" pitchFamily="34" charset="0"/>
              </a:rPr>
              <a:t>.</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a:solidFill>
                  <a:schemeClr val="accent1">
                    <a:lumMod val="50000"/>
                  </a:schemeClr>
                </a:solidFill>
                <a:latin typeface="Arial" panose="020B0604020202020204" pitchFamily="34" charset="0"/>
                <a:cs typeface="Arial" panose="020B0604020202020204" pitchFamily="34" charset="0"/>
              </a:rPr>
              <a:t>The CTBT </a:t>
            </a:r>
            <a:r>
              <a:rPr lang="en-US" dirty="0" smtClean="0">
                <a:solidFill>
                  <a:schemeClr val="accent1">
                    <a:lumMod val="50000"/>
                  </a:schemeClr>
                </a:solidFill>
                <a:latin typeface="Arial" panose="020B0604020202020204" pitchFamily="34" charset="0"/>
                <a:cs typeface="Arial" panose="020B0604020202020204" pitchFamily="34" charset="0"/>
              </a:rPr>
              <a:t>Unit </a:t>
            </a:r>
            <a:r>
              <a:rPr lang="en-US" dirty="0">
                <a:solidFill>
                  <a:schemeClr val="accent1">
                    <a:lumMod val="50000"/>
                  </a:schemeClr>
                </a:solidFill>
                <a:latin typeface="Arial" panose="020B0604020202020204" pitchFamily="34" charset="0"/>
                <a:cs typeface="Arial" panose="020B0604020202020204" pitchFamily="34" charset="0"/>
              </a:rPr>
              <a:t>is part of the Nonproliferation Policies and Institutional Affairs Department</a:t>
            </a:r>
            <a:r>
              <a:rPr lang="en-US" dirty="0" smtClean="0">
                <a:solidFill>
                  <a:schemeClr val="accent1">
                    <a:lumMod val="50000"/>
                  </a:schemeClr>
                </a:solidFill>
                <a:latin typeface="Arial" panose="020B0604020202020204" pitchFamily="34" charset="0"/>
                <a:cs typeface="Arial" panose="020B0604020202020204" pitchFamily="34" charset="0"/>
              </a:rPr>
              <a:t>.</a:t>
            </a: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smtClean="0">
                <a:solidFill>
                  <a:schemeClr val="accent1">
                    <a:lumMod val="50000"/>
                  </a:schemeClr>
                </a:solidFill>
                <a:latin typeface="Arial" panose="020B0604020202020204" pitchFamily="34" charset="0"/>
                <a:cs typeface="Arial" panose="020B0604020202020204" pitchFamily="34" charset="0"/>
              </a:rPr>
              <a:t>Head, Non-Proliferation Policies and Institutional Affairs Department: Mr</a:t>
            </a:r>
            <a:r>
              <a:rPr lang="en-US" dirty="0">
                <a:solidFill>
                  <a:schemeClr val="accent1">
                    <a:lumMod val="50000"/>
                  </a:schemeClr>
                </a:solidFill>
                <a:latin typeface="Arial" panose="020B0604020202020204" pitchFamily="34" charset="0"/>
                <a:cs typeface="Arial" panose="020B0604020202020204" pitchFamily="34" charset="0"/>
              </a:rPr>
              <a:t>. Pablo ZUNINO </a:t>
            </a: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a:solidFill>
                  <a:schemeClr val="accent1">
                    <a:lumMod val="50000"/>
                  </a:schemeClr>
                </a:solidFill>
                <a:latin typeface="Arial" panose="020B0604020202020204" pitchFamily="34" charset="0"/>
                <a:cs typeface="Arial" panose="020B0604020202020204" pitchFamily="34" charset="0"/>
              </a:rPr>
              <a:t>                          </a:t>
            </a: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smtClean="0">
                <a:solidFill>
                  <a:schemeClr val="accent1">
                    <a:lumMod val="50000"/>
                  </a:schemeClr>
                </a:solidFill>
                <a:latin typeface="Arial" panose="020B0604020202020204" pitchFamily="34" charset="0"/>
                <a:cs typeface="Arial" panose="020B0604020202020204" pitchFamily="34" charset="0"/>
              </a:rPr>
              <a:t>Head </a:t>
            </a:r>
            <a:r>
              <a:rPr lang="en-US" dirty="0">
                <a:solidFill>
                  <a:schemeClr val="accent1">
                    <a:lumMod val="50000"/>
                  </a:schemeClr>
                </a:solidFill>
                <a:latin typeface="Arial" panose="020B0604020202020204" pitchFamily="34" charset="0"/>
                <a:cs typeface="Arial" panose="020B0604020202020204" pitchFamily="34" charset="0"/>
              </a:rPr>
              <a:t>of CTBT </a:t>
            </a:r>
            <a:r>
              <a:rPr lang="en-US" dirty="0" smtClean="0">
                <a:solidFill>
                  <a:schemeClr val="accent1">
                    <a:lumMod val="50000"/>
                  </a:schemeClr>
                </a:solidFill>
                <a:latin typeface="Arial" panose="020B0604020202020204" pitchFamily="34" charset="0"/>
                <a:cs typeface="Arial" panose="020B0604020202020204" pitchFamily="34" charset="0"/>
              </a:rPr>
              <a:t>Unit: 			Mr</a:t>
            </a:r>
            <a:r>
              <a:rPr lang="en-US" dirty="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Andrés </a:t>
            </a:r>
            <a:r>
              <a:rPr lang="en-US" dirty="0">
                <a:solidFill>
                  <a:schemeClr val="accent1">
                    <a:lumMod val="50000"/>
                  </a:schemeClr>
                </a:solidFill>
                <a:latin typeface="Arial" panose="020B0604020202020204" pitchFamily="34" charset="0"/>
                <a:cs typeface="Arial" panose="020B0604020202020204" pitchFamily="34" charset="0"/>
              </a:rPr>
              <a:t>Pantin </a:t>
            </a: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smtClean="0">
                <a:solidFill>
                  <a:schemeClr val="accent1">
                    <a:lumMod val="50000"/>
                  </a:schemeClr>
                </a:solidFill>
                <a:latin typeface="Arial" panose="020B0604020202020204" pitchFamily="34" charset="0"/>
                <a:cs typeface="Arial" panose="020B0604020202020204" pitchFamily="34" charset="0"/>
              </a:rPr>
              <a:t>IMS </a:t>
            </a:r>
            <a:r>
              <a:rPr lang="en-US" dirty="0">
                <a:solidFill>
                  <a:schemeClr val="accent1">
                    <a:lumMod val="50000"/>
                  </a:schemeClr>
                </a:solidFill>
                <a:latin typeface="Arial" panose="020B0604020202020204" pitchFamily="34" charset="0"/>
                <a:cs typeface="Arial" panose="020B0604020202020204" pitchFamily="34" charset="0"/>
              </a:rPr>
              <a:t>Stations and NDC </a:t>
            </a:r>
            <a:r>
              <a:rPr lang="en-US" dirty="0" smtClean="0">
                <a:solidFill>
                  <a:schemeClr val="accent1">
                    <a:lumMod val="50000"/>
                  </a:schemeClr>
                </a:solidFill>
                <a:latin typeface="Arial" panose="020B0604020202020204" pitchFamily="34" charset="0"/>
                <a:cs typeface="Arial" panose="020B0604020202020204" pitchFamily="34" charset="0"/>
              </a:rPr>
              <a:t>Coordinator: 	Mr</a:t>
            </a:r>
            <a:r>
              <a:rPr lang="en-US" dirty="0">
                <a:solidFill>
                  <a:schemeClr val="accent1">
                    <a:lumMod val="50000"/>
                  </a:schemeClr>
                </a:solidFill>
                <a:latin typeface="Arial" panose="020B0604020202020204" pitchFamily="34" charset="0"/>
                <a:cs typeface="Arial" panose="020B0604020202020204" pitchFamily="34" charset="0"/>
              </a:rPr>
              <a:t>. Marcelo </a:t>
            </a:r>
            <a:r>
              <a:rPr lang="en-US" dirty="0" smtClean="0">
                <a:solidFill>
                  <a:schemeClr val="accent1">
                    <a:lumMod val="50000"/>
                  </a:schemeClr>
                </a:solidFill>
                <a:latin typeface="Arial" panose="020B0604020202020204" pitchFamily="34" charset="0"/>
                <a:cs typeface="Arial" panose="020B0604020202020204" pitchFamily="34" charset="0"/>
              </a:rPr>
              <a:t>Fernández </a:t>
            </a:r>
            <a:endParaRPr lang="en-US" dirty="0">
              <a:solidFill>
                <a:schemeClr val="accent1">
                  <a:lumMod val="50000"/>
                </a:schemeClr>
              </a:solidFill>
              <a:latin typeface="Arial" panose="020B0604020202020204" pitchFamily="34" charset="0"/>
              <a:cs typeface="Arial" panose="020B0604020202020204" pitchFamily="34" charset="0"/>
            </a:endParaRPr>
          </a:p>
          <a:p>
            <a:pPr algn="just">
              <a:defRPr/>
            </a:pP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smtClean="0">
                <a:solidFill>
                  <a:schemeClr val="accent1">
                    <a:lumMod val="50000"/>
                  </a:schemeClr>
                </a:solidFill>
                <a:latin typeface="Arial" panose="020B0604020202020204" pitchFamily="34" charset="0"/>
                <a:cs typeface="Arial" panose="020B0604020202020204" pitchFamily="34" charset="0"/>
              </a:rPr>
              <a:t>RN </a:t>
            </a:r>
            <a:r>
              <a:rPr lang="en-US" dirty="0">
                <a:solidFill>
                  <a:schemeClr val="accent1">
                    <a:lumMod val="50000"/>
                  </a:schemeClr>
                </a:solidFill>
                <a:latin typeface="Arial" panose="020B0604020202020204" pitchFamily="34" charset="0"/>
                <a:cs typeface="Arial" panose="020B0604020202020204" pitchFamily="34" charset="0"/>
              </a:rPr>
              <a:t>Laboratory </a:t>
            </a:r>
            <a:r>
              <a:rPr lang="en-US" dirty="0" smtClean="0">
                <a:solidFill>
                  <a:schemeClr val="accent1">
                    <a:lumMod val="50000"/>
                  </a:schemeClr>
                </a:solidFill>
                <a:latin typeface="Arial" panose="020B0604020202020204" pitchFamily="34" charset="0"/>
                <a:cs typeface="Arial" panose="020B0604020202020204" pitchFamily="34" charset="0"/>
              </a:rPr>
              <a:t>Coordinator:		BS</a:t>
            </a:r>
            <a:r>
              <a:rPr lang="en-US" dirty="0">
                <a:solidFill>
                  <a:schemeClr val="accent1">
                    <a:lumMod val="50000"/>
                  </a:schemeClr>
                </a:solidFill>
                <a:latin typeface="Arial" panose="020B0604020202020204" pitchFamily="34" charset="0"/>
                <a:cs typeface="Arial" panose="020B0604020202020204" pitchFamily="34" charset="0"/>
              </a:rPr>
              <a:t>. Ezequiel Avaro </a:t>
            </a: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algn="just">
              <a:defRPr/>
            </a:pPr>
            <a:r>
              <a:rPr lang="en-US" dirty="0">
                <a:solidFill>
                  <a:schemeClr val="accent1">
                    <a:lumMod val="50000"/>
                  </a:schemeClr>
                </a:solidFill>
                <a:latin typeface="Arial" panose="020B0604020202020204" pitchFamily="34" charset="0"/>
                <a:cs typeface="Arial" panose="020B0604020202020204" pitchFamily="34" charset="0"/>
              </a:rPr>
              <a:t>The CTBT </a:t>
            </a:r>
            <a:r>
              <a:rPr lang="en-US" dirty="0" smtClean="0">
                <a:solidFill>
                  <a:schemeClr val="accent1">
                    <a:lumMod val="50000"/>
                  </a:schemeClr>
                </a:solidFill>
                <a:latin typeface="Arial" panose="020B0604020202020204" pitchFamily="34" charset="0"/>
                <a:cs typeface="Arial" panose="020B0604020202020204" pitchFamily="34" charset="0"/>
              </a:rPr>
              <a:t>Unit </a:t>
            </a:r>
            <a:r>
              <a:rPr lang="en-US" dirty="0">
                <a:solidFill>
                  <a:schemeClr val="accent1">
                    <a:lumMod val="50000"/>
                  </a:schemeClr>
                </a:solidFill>
                <a:latin typeface="Arial" panose="020B0604020202020204" pitchFamily="34" charset="0"/>
                <a:cs typeface="Arial" panose="020B0604020202020204" pitchFamily="34" charset="0"/>
              </a:rPr>
              <a:t>is in charge of </a:t>
            </a:r>
            <a:r>
              <a:rPr lang="en-US" dirty="0" smtClean="0">
                <a:solidFill>
                  <a:schemeClr val="accent1">
                    <a:lumMod val="50000"/>
                  </a:schemeClr>
                </a:solidFill>
                <a:latin typeface="Arial" panose="020B0604020202020204" pitchFamily="34" charset="0"/>
                <a:cs typeface="Arial" panose="020B0604020202020204" pitchFamily="34" charset="0"/>
              </a:rPr>
              <a:t>the Operation and Maintenance of five </a:t>
            </a:r>
            <a:r>
              <a:rPr lang="en-US" dirty="0">
                <a:solidFill>
                  <a:schemeClr val="accent1">
                    <a:lumMod val="50000"/>
                  </a:schemeClr>
                </a:solidFill>
                <a:latin typeface="Arial" panose="020B0604020202020204" pitchFamily="34" charset="0"/>
                <a:cs typeface="Arial" panose="020B0604020202020204" pitchFamily="34" charset="0"/>
              </a:rPr>
              <a:t>stations of the International Monitoring System (IMS), a Radionuclide Laboratory and the Primary NDC for Radionuclide and  Infrasound data analysis. </a:t>
            </a:r>
            <a:endParaRPr lang="en-US" dirty="0" smtClean="0">
              <a:solidFill>
                <a:schemeClr val="accent1">
                  <a:lumMod val="50000"/>
                </a:schemeClr>
              </a:solidFill>
              <a:latin typeface="Arial" panose="020B0604020202020204" pitchFamily="34" charset="0"/>
              <a:cs typeface="Arial" panose="020B0604020202020204" pitchFamily="34" charset="0"/>
            </a:endParaRPr>
          </a:p>
          <a:p>
            <a:pPr algn="just">
              <a:defRPr/>
            </a:pPr>
            <a:endParaRPr lang="en-US" dirty="0">
              <a:solidFill>
                <a:schemeClr val="accent1">
                  <a:lumMod val="50000"/>
                </a:schemeClr>
              </a:solidFill>
              <a:latin typeface="Arial" panose="020B0604020202020204" pitchFamily="34" charset="0"/>
              <a:cs typeface="Arial" panose="020B0604020202020204" pitchFamily="34" charset="0"/>
            </a:endParaRPr>
          </a:p>
          <a:p>
            <a:pPr algn="just">
              <a:defRPr/>
            </a:pPr>
            <a:endParaRPr lang="es-AR" sz="2000" dirty="0">
              <a:solidFill>
                <a:schemeClr val="accent1">
                  <a:lumMod val="50000"/>
                </a:schemeClr>
              </a:solidFill>
              <a:cs typeface="Arial" panose="020B0604020202020204" pitchFamily="34" charset="0"/>
            </a:endParaRPr>
          </a:p>
        </p:txBody>
      </p:sp>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pic>
        <p:nvPicPr>
          <p:cNvPr id="1026" name="Picture 2" descr="D:\Escritorio\Coordinador CTBT\CARTEL CTBT\ctbt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661" y="3248877"/>
            <a:ext cx="1211849" cy="183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63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192376"/>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2000" dirty="0" smtClean="0">
                <a:solidFill>
                  <a:schemeClr val="bg1"/>
                </a:solidFill>
                <a:latin typeface="Arial" panose="020B0604020202020204" pitchFamily="34" charset="0"/>
                <a:cs typeface="Arial" panose="020B0604020202020204" pitchFamily="34" charset="0"/>
              </a:rPr>
              <a:t>IMS Facilities</a:t>
            </a:r>
            <a:r>
              <a:rPr lang="es-AR" sz="2000" dirty="0">
                <a:solidFill>
                  <a:schemeClr val="bg1"/>
                </a:solidFill>
                <a:latin typeface="Arial" panose="020B0604020202020204" pitchFamily="34" charset="0"/>
                <a:cs typeface="Arial" panose="020B0604020202020204" pitchFamily="34" charset="0"/>
              </a:rPr>
              <a:t> </a:t>
            </a:r>
            <a:r>
              <a:rPr lang="es-AR" sz="2000" dirty="0" smtClean="0">
                <a:solidFill>
                  <a:schemeClr val="bg1"/>
                </a:solidFill>
                <a:latin typeface="Arial" panose="020B0604020202020204" pitchFamily="34" charset="0"/>
                <a:cs typeface="Arial" panose="020B0604020202020204" pitchFamily="34" charset="0"/>
              </a:rPr>
              <a:t>under ARN responsibility</a:t>
            </a:r>
            <a:endParaRPr lang="x-none"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04193" y="1650123"/>
            <a:ext cx="10457794" cy="492443"/>
          </a:xfrm>
          <a:prstGeom prst="rect">
            <a:avLst/>
          </a:prstGeom>
          <a:noFill/>
        </p:spPr>
        <p:txBody>
          <a:bodyPr wrap="square">
            <a:spAutoFit/>
          </a:bodyPr>
          <a:lstStyle/>
          <a:p>
            <a:pPr algn="just">
              <a:defRPr/>
            </a:pPr>
            <a:endParaRPr lang="es-AR" sz="2600" dirty="0">
              <a:solidFill>
                <a:schemeClr val="accent1">
                  <a:lumMod val="50000"/>
                </a:schemeClr>
              </a:solidFill>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 y="1182197"/>
            <a:ext cx="8673238" cy="542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8566916" y="1182198"/>
            <a:ext cx="3347863" cy="6309420"/>
          </a:xfrm>
          <a:prstGeom prst="rect">
            <a:avLst/>
          </a:prstGeom>
          <a:noFill/>
        </p:spPr>
        <p:txBody>
          <a:bodyPr wrap="square" rtlCol="0">
            <a:spAutoFit/>
          </a:bodyPr>
          <a:lstStyle/>
          <a:p>
            <a:pPr>
              <a:buClr>
                <a:srgbClr val="4877AD"/>
              </a:buClr>
              <a:buSzPct val="145000"/>
            </a:pPr>
            <a:r>
              <a:rPr lang="es-ES" altLang="es-AR" sz="1300" b="1" dirty="0">
                <a:solidFill>
                  <a:schemeClr val="accent1">
                    <a:lumMod val="50000"/>
                  </a:schemeClr>
                </a:solidFill>
                <a:latin typeface="Arial" panose="020B0604020202020204" pitchFamily="34" charset="0"/>
                <a:cs typeface="Arial" panose="020B0604020202020204" pitchFamily="34" charset="0"/>
              </a:rPr>
              <a:t>RN01</a:t>
            </a:r>
            <a:r>
              <a:rPr lang="es-ES" altLang="es-AR" sz="1300" dirty="0">
                <a:solidFill>
                  <a:schemeClr val="accent1">
                    <a:lumMod val="50000"/>
                  </a:schemeClr>
                </a:solidFill>
                <a:latin typeface="Arial" panose="020B0604020202020204" pitchFamily="34" charset="0"/>
                <a:cs typeface="Arial" panose="020B0604020202020204" pitchFamily="34" charset="0"/>
              </a:rPr>
              <a:t> – C.A.B.A.</a:t>
            </a:r>
          </a:p>
          <a:p>
            <a:r>
              <a:rPr lang="es-AR" sz="1300" dirty="0">
                <a:solidFill>
                  <a:schemeClr val="accent1">
                    <a:lumMod val="50000"/>
                  </a:schemeClr>
                </a:solidFill>
                <a:latin typeface="Arial" panose="020B0604020202020204" pitchFamily="34" charset="0"/>
                <a:cs typeface="Arial" panose="020B0604020202020204" pitchFamily="34" charset="0"/>
              </a:rPr>
              <a:t>Radionuclide Station with NG </a:t>
            </a:r>
            <a:r>
              <a:rPr lang="es-AR" sz="1300" dirty="0" err="1">
                <a:solidFill>
                  <a:schemeClr val="accent1">
                    <a:lumMod val="50000"/>
                  </a:schemeClr>
                </a:solidFill>
                <a:latin typeface="Arial" panose="020B0604020202020204" pitchFamily="34" charset="0"/>
                <a:cs typeface="Arial" panose="020B0604020202020204" pitchFamily="34" charset="0"/>
              </a:rPr>
              <a:t>Detection</a:t>
            </a:r>
            <a:r>
              <a:rPr lang="es-AR" sz="1300" dirty="0">
                <a:solidFill>
                  <a:schemeClr val="accent1">
                    <a:lumMod val="50000"/>
                  </a:schemeClr>
                </a:solidFill>
                <a:latin typeface="Arial" panose="020B0604020202020204" pitchFamily="34" charset="0"/>
                <a:cs typeface="Arial" panose="020B0604020202020204" pitchFamily="34" charset="0"/>
              </a:rPr>
              <a:t> Capability</a:t>
            </a:r>
          </a:p>
          <a:p>
            <a:r>
              <a:rPr lang="es-AR" sz="1300" dirty="0" err="1">
                <a:solidFill>
                  <a:schemeClr val="accent1">
                    <a:lumMod val="50000"/>
                  </a:schemeClr>
                </a:solidFill>
                <a:latin typeface="Arial" panose="020B0604020202020204" pitchFamily="34" charset="0"/>
                <a:cs typeface="Arial" panose="020B0604020202020204" pitchFamily="34" charset="0"/>
              </a:rPr>
              <a:t>Certificated</a:t>
            </a:r>
            <a:r>
              <a:rPr lang="es-AR" sz="1300" dirty="0">
                <a:solidFill>
                  <a:schemeClr val="accent1">
                    <a:lumMod val="50000"/>
                  </a:schemeClr>
                </a:solidFill>
                <a:latin typeface="Arial" panose="020B0604020202020204" pitchFamily="34" charset="0"/>
                <a:cs typeface="Arial" panose="020B0604020202020204" pitchFamily="34" charset="0"/>
              </a:rPr>
              <a:t> </a:t>
            </a:r>
            <a:r>
              <a:rPr lang="es-AR" sz="1300" dirty="0" err="1">
                <a:solidFill>
                  <a:schemeClr val="accent1">
                    <a:lumMod val="50000"/>
                  </a:schemeClr>
                </a:solidFill>
                <a:latin typeface="Arial" panose="020B0604020202020204" pitchFamily="34" charset="0"/>
                <a:cs typeface="Arial" panose="020B0604020202020204" pitchFamily="34" charset="0"/>
              </a:rPr>
              <a:t>september</a:t>
            </a:r>
            <a:r>
              <a:rPr lang="es-AR" sz="1300" dirty="0">
                <a:solidFill>
                  <a:schemeClr val="accent1">
                    <a:lumMod val="50000"/>
                  </a:schemeClr>
                </a:solidFill>
                <a:latin typeface="Arial" panose="020B0604020202020204" pitchFamily="34" charset="0"/>
                <a:cs typeface="Arial" panose="020B0604020202020204" pitchFamily="34" charset="0"/>
              </a:rPr>
              <a:t> 29,2002</a:t>
            </a:r>
          </a:p>
          <a:p>
            <a:pPr>
              <a:buClr>
                <a:srgbClr val="4877AD"/>
              </a:buClr>
              <a:buSzPct val="145000"/>
            </a:pPr>
            <a:endParaRPr lang="en-U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s-ES" altLang="es-AR" sz="1300" b="1" dirty="0">
                <a:solidFill>
                  <a:schemeClr val="accent1">
                    <a:lumMod val="50000"/>
                  </a:schemeClr>
                </a:solidFill>
                <a:latin typeface="Arial" panose="020B0604020202020204" pitchFamily="34" charset="0"/>
                <a:cs typeface="Arial" panose="020B0604020202020204" pitchFamily="34" charset="0"/>
              </a:rPr>
              <a:t>RL01</a:t>
            </a:r>
            <a:r>
              <a:rPr lang="es-ES" altLang="es-AR" sz="1300" dirty="0">
                <a:solidFill>
                  <a:schemeClr val="accent1">
                    <a:lumMod val="50000"/>
                  </a:schemeClr>
                </a:solidFill>
                <a:latin typeface="Arial" panose="020B0604020202020204" pitchFamily="34" charset="0"/>
                <a:cs typeface="Arial" panose="020B0604020202020204" pitchFamily="34" charset="0"/>
              </a:rPr>
              <a:t> – C.A.B.A. </a:t>
            </a:r>
          </a:p>
          <a:p>
            <a:r>
              <a:rPr lang="es-AR" sz="1300" dirty="0">
                <a:solidFill>
                  <a:schemeClr val="accent1">
                    <a:lumMod val="50000"/>
                  </a:schemeClr>
                </a:solidFill>
                <a:latin typeface="Arial" panose="020B0604020202020204" pitchFamily="34" charset="0"/>
                <a:cs typeface="Arial" panose="020B0604020202020204" pitchFamily="34" charset="0"/>
              </a:rPr>
              <a:t>Radionuclide Laboratory.</a:t>
            </a:r>
          </a:p>
          <a:p>
            <a:r>
              <a:rPr lang="es-AR" sz="1300" dirty="0" err="1">
                <a:solidFill>
                  <a:schemeClr val="accent1">
                    <a:lumMod val="50000"/>
                  </a:schemeClr>
                </a:solidFill>
                <a:latin typeface="Arial" panose="020B0604020202020204" pitchFamily="34" charset="0"/>
                <a:cs typeface="Arial" panose="020B0604020202020204" pitchFamily="34" charset="0"/>
              </a:rPr>
              <a:t>Certificated</a:t>
            </a:r>
            <a:r>
              <a:rPr lang="es-AR" sz="1300" dirty="0">
                <a:solidFill>
                  <a:schemeClr val="accent1">
                    <a:lumMod val="50000"/>
                  </a:schemeClr>
                </a:solidFill>
                <a:latin typeface="Arial" panose="020B0604020202020204" pitchFamily="34" charset="0"/>
                <a:cs typeface="Arial" panose="020B0604020202020204" pitchFamily="34" charset="0"/>
              </a:rPr>
              <a:t> </a:t>
            </a:r>
            <a:r>
              <a:rPr lang="es-AR" sz="1300" dirty="0" err="1">
                <a:solidFill>
                  <a:schemeClr val="accent1">
                    <a:lumMod val="50000"/>
                  </a:schemeClr>
                </a:solidFill>
                <a:latin typeface="Arial" panose="020B0604020202020204" pitchFamily="34" charset="0"/>
                <a:cs typeface="Arial" panose="020B0604020202020204" pitchFamily="34" charset="0"/>
              </a:rPr>
              <a:t>September</a:t>
            </a:r>
            <a:r>
              <a:rPr lang="es-AR" sz="1300" dirty="0">
                <a:solidFill>
                  <a:schemeClr val="accent1">
                    <a:lumMod val="50000"/>
                  </a:schemeClr>
                </a:solidFill>
                <a:latin typeface="Arial" panose="020B0604020202020204" pitchFamily="34" charset="0"/>
                <a:cs typeface="Arial" panose="020B0604020202020204" pitchFamily="34" charset="0"/>
              </a:rPr>
              <a:t> 29,</a:t>
            </a:r>
            <a:r>
              <a:rPr lang="es-ES" altLang="es-AR" sz="1300" dirty="0">
                <a:solidFill>
                  <a:schemeClr val="accent1">
                    <a:lumMod val="50000"/>
                  </a:schemeClr>
                </a:solidFill>
                <a:latin typeface="Arial" panose="020B0604020202020204" pitchFamily="34" charset="0"/>
                <a:cs typeface="Arial" panose="020B0604020202020204" pitchFamily="34" charset="0"/>
              </a:rPr>
              <a:t>2005</a:t>
            </a:r>
          </a:p>
          <a:p>
            <a:pPr>
              <a:buClr>
                <a:srgbClr val="4877AD"/>
              </a:buClr>
              <a:buSzPct val="145000"/>
            </a:pP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s-ES" altLang="es-AR" sz="1300" b="1" dirty="0">
                <a:solidFill>
                  <a:schemeClr val="accent1">
                    <a:lumMod val="50000"/>
                  </a:schemeClr>
                </a:solidFill>
                <a:latin typeface="Arial" panose="020B0604020202020204" pitchFamily="34" charset="0"/>
                <a:cs typeface="Arial" panose="020B0604020202020204" pitchFamily="34" charset="0"/>
              </a:rPr>
              <a:t>NDC</a:t>
            </a:r>
            <a:r>
              <a:rPr lang="es-ES" altLang="es-AR" sz="1300" dirty="0">
                <a:solidFill>
                  <a:schemeClr val="accent1">
                    <a:lumMod val="50000"/>
                  </a:schemeClr>
                </a:solidFill>
                <a:latin typeface="Arial" panose="020B0604020202020204" pitchFamily="34" charset="0"/>
                <a:cs typeface="Arial" panose="020B0604020202020204" pitchFamily="34" charset="0"/>
              </a:rPr>
              <a:t> – C.A.B.A.</a:t>
            </a:r>
          </a:p>
          <a:p>
            <a:pPr>
              <a:buClr>
                <a:srgbClr val="4877AD"/>
              </a:buClr>
              <a:buSzPct val="145000"/>
            </a:pPr>
            <a:r>
              <a:rPr lang="es-ES" altLang="es-AR" sz="1300" dirty="0" err="1">
                <a:solidFill>
                  <a:schemeClr val="accent1">
                    <a:lumMod val="50000"/>
                  </a:schemeClr>
                </a:solidFill>
                <a:latin typeface="Arial" panose="020B0604020202020204" pitchFamily="34" charset="0"/>
                <a:cs typeface="Arial" panose="020B0604020202020204" pitchFamily="34" charset="0"/>
              </a:rPr>
              <a:t>Radionuclide</a:t>
            </a:r>
            <a:r>
              <a:rPr lang="es-ES" altLang="es-AR" sz="1300" dirty="0">
                <a:solidFill>
                  <a:schemeClr val="accent1">
                    <a:lumMod val="50000"/>
                  </a:schemeClr>
                </a:solidFill>
                <a:latin typeface="Arial" panose="020B0604020202020204" pitchFamily="34" charset="0"/>
                <a:cs typeface="Arial" panose="020B0604020202020204" pitchFamily="34" charset="0"/>
              </a:rPr>
              <a:t> and </a:t>
            </a:r>
            <a:r>
              <a:rPr lang="es-ES" altLang="es-AR" sz="1300" dirty="0" err="1">
                <a:solidFill>
                  <a:schemeClr val="accent1">
                    <a:lumMod val="50000"/>
                  </a:schemeClr>
                </a:solidFill>
                <a:latin typeface="Arial" panose="020B0604020202020204" pitchFamily="34" charset="0"/>
                <a:cs typeface="Arial" panose="020B0604020202020204" pitchFamily="34" charset="0"/>
              </a:rPr>
              <a:t>Infrasound</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Analysis</a:t>
            </a:r>
            <a:r>
              <a:rPr lang="es-ES" altLang="es-AR" sz="1300" dirty="0">
                <a:solidFill>
                  <a:schemeClr val="accent1">
                    <a:lumMod val="50000"/>
                  </a:schemeClr>
                </a:solidFill>
                <a:latin typeface="Arial" panose="020B0604020202020204" pitchFamily="34" charset="0"/>
                <a:cs typeface="Arial" panose="020B0604020202020204" pitchFamily="34" charset="0"/>
              </a:rPr>
              <a:t> 2021/22</a:t>
            </a:r>
          </a:p>
          <a:p>
            <a:pPr>
              <a:buClr>
                <a:srgbClr val="4877AD"/>
              </a:buClr>
              <a:buSzPct val="145000"/>
            </a:pP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s-ES" altLang="es-AR" sz="1300" b="1" dirty="0">
                <a:solidFill>
                  <a:schemeClr val="accent1">
                    <a:lumMod val="50000"/>
                  </a:schemeClr>
                </a:solidFill>
                <a:latin typeface="Arial" panose="020B0604020202020204" pitchFamily="34" charset="0"/>
                <a:cs typeface="Arial" panose="020B0604020202020204" pitchFamily="34" charset="0"/>
              </a:rPr>
              <a:t>RN02</a:t>
            </a:r>
            <a:r>
              <a:rPr lang="es-ES" altLang="es-AR" sz="1300" dirty="0">
                <a:solidFill>
                  <a:schemeClr val="accent1">
                    <a:lumMod val="50000"/>
                  </a:schemeClr>
                </a:solidFill>
                <a:latin typeface="Arial" panose="020B0604020202020204" pitchFamily="34" charset="0"/>
                <a:cs typeface="Arial" panose="020B0604020202020204" pitchFamily="34" charset="0"/>
              </a:rPr>
              <a:t> – Salta</a:t>
            </a:r>
          </a:p>
          <a:p>
            <a:pPr>
              <a:buClr>
                <a:srgbClr val="4877AD"/>
              </a:buClr>
              <a:buSzPct val="145000"/>
            </a:pPr>
            <a:r>
              <a:rPr lang="es-ES" altLang="es-AR" sz="1300" dirty="0" err="1">
                <a:solidFill>
                  <a:schemeClr val="accent1">
                    <a:lumMod val="50000"/>
                  </a:schemeClr>
                </a:solidFill>
                <a:latin typeface="Arial" panose="020B0604020202020204" pitchFamily="34" charset="0"/>
                <a:cs typeface="Arial" panose="020B0604020202020204" pitchFamily="34" charset="0"/>
              </a:rPr>
              <a:t>Radionuclide</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station</a:t>
            </a: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s-ES" altLang="es-AR" sz="1300" dirty="0" err="1">
                <a:solidFill>
                  <a:schemeClr val="accent1">
                    <a:lumMod val="50000"/>
                  </a:schemeClr>
                </a:solidFill>
                <a:latin typeface="Arial" panose="020B0604020202020204" pitchFamily="34" charset="0"/>
                <a:cs typeface="Arial" panose="020B0604020202020204" pitchFamily="34" charset="0"/>
              </a:rPr>
              <a:t>Awaiting</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Certification</a:t>
            </a: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s-ES" altLang="es-AR" sz="1300" b="1" dirty="0">
                <a:solidFill>
                  <a:schemeClr val="accent1">
                    <a:lumMod val="50000"/>
                  </a:schemeClr>
                </a:solidFill>
                <a:latin typeface="Arial" panose="020B0604020202020204" pitchFamily="34" charset="0"/>
                <a:cs typeface="Arial" panose="020B0604020202020204" pitchFamily="34" charset="0"/>
              </a:rPr>
              <a:t>RN03</a:t>
            </a:r>
            <a:r>
              <a:rPr lang="es-ES" altLang="es-AR" sz="1300" dirty="0">
                <a:solidFill>
                  <a:schemeClr val="accent1">
                    <a:lumMod val="50000"/>
                  </a:schemeClr>
                </a:solidFill>
                <a:latin typeface="Arial" panose="020B0604020202020204" pitchFamily="34" charset="0"/>
                <a:cs typeface="Arial" panose="020B0604020202020204" pitchFamily="34" charset="0"/>
              </a:rPr>
              <a:t> – Bariloche, Rio Negro</a:t>
            </a:r>
          </a:p>
          <a:p>
            <a:pPr>
              <a:buClr>
                <a:srgbClr val="4877AD"/>
              </a:buClr>
              <a:buSzPct val="145000"/>
            </a:pPr>
            <a:r>
              <a:rPr lang="es-ES" altLang="es-AR" sz="1300" dirty="0" err="1">
                <a:solidFill>
                  <a:schemeClr val="accent1">
                    <a:lumMod val="50000"/>
                  </a:schemeClr>
                </a:solidFill>
                <a:latin typeface="Arial" panose="020B0604020202020204" pitchFamily="34" charset="0"/>
                <a:cs typeface="Arial" panose="020B0604020202020204" pitchFamily="34" charset="0"/>
              </a:rPr>
              <a:t>Radionuclide</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Station</a:t>
            </a: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s-ES" altLang="es-AR" sz="1300" dirty="0" err="1">
                <a:solidFill>
                  <a:schemeClr val="accent1">
                    <a:lumMod val="50000"/>
                  </a:schemeClr>
                </a:solidFill>
                <a:latin typeface="Arial" panose="020B0604020202020204" pitchFamily="34" charset="0"/>
                <a:cs typeface="Arial" panose="020B0604020202020204" pitchFamily="34" charset="0"/>
              </a:rPr>
              <a:t>Certificated</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December</a:t>
            </a:r>
            <a:r>
              <a:rPr lang="es-ES" altLang="es-AR" sz="1300" dirty="0">
                <a:solidFill>
                  <a:schemeClr val="accent1">
                    <a:lumMod val="50000"/>
                  </a:schemeClr>
                </a:solidFill>
                <a:latin typeface="Arial" panose="020B0604020202020204" pitchFamily="34" charset="0"/>
                <a:cs typeface="Arial" panose="020B0604020202020204" pitchFamily="34" charset="0"/>
              </a:rPr>
              <a:t> 21, 2004</a:t>
            </a:r>
          </a:p>
          <a:p>
            <a:pPr>
              <a:buClr>
                <a:srgbClr val="4877AD"/>
              </a:buClr>
              <a:buSzPct val="145000"/>
            </a:pP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s-ES" altLang="es-AR" sz="1300" b="1" dirty="0">
                <a:solidFill>
                  <a:schemeClr val="accent1">
                    <a:lumMod val="50000"/>
                  </a:schemeClr>
                </a:solidFill>
                <a:latin typeface="Arial" panose="020B0604020202020204" pitchFamily="34" charset="0"/>
                <a:cs typeface="Arial" panose="020B0604020202020204" pitchFamily="34" charset="0"/>
              </a:rPr>
              <a:t>IS01</a:t>
            </a:r>
            <a:r>
              <a:rPr lang="es-ES" altLang="es-AR" sz="1300" dirty="0">
                <a:solidFill>
                  <a:schemeClr val="accent1">
                    <a:lumMod val="50000"/>
                  </a:schemeClr>
                </a:solidFill>
                <a:latin typeface="Arial" panose="020B0604020202020204" pitchFamily="34" charset="0"/>
                <a:cs typeface="Arial" panose="020B0604020202020204" pitchFamily="34" charset="0"/>
              </a:rPr>
              <a:t> – </a:t>
            </a:r>
            <a:r>
              <a:rPr lang="es-ES" altLang="es-AR" sz="1300" dirty="0" err="1">
                <a:solidFill>
                  <a:schemeClr val="accent1">
                    <a:lumMod val="50000"/>
                  </a:schemeClr>
                </a:solidFill>
                <a:latin typeface="Arial" panose="020B0604020202020204" pitchFamily="34" charset="0"/>
                <a:cs typeface="Arial" panose="020B0604020202020204" pitchFamily="34" charset="0"/>
              </a:rPr>
              <a:t>Pilcaniyeu</a:t>
            </a:r>
            <a:r>
              <a:rPr lang="es-ES" altLang="es-AR" sz="1300" dirty="0">
                <a:solidFill>
                  <a:schemeClr val="accent1">
                    <a:lumMod val="50000"/>
                  </a:schemeClr>
                </a:solidFill>
                <a:latin typeface="Arial" panose="020B0604020202020204" pitchFamily="34" charset="0"/>
                <a:cs typeface="Arial" panose="020B0604020202020204" pitchFamily="34" charset="0"/>
              </a:rPr>
              <a:t>, Rio Negro</a:t>
            </a:r>
          </a:p>
          <a:p>
            <a:pPr>
              <a:buClr>
                <a:srgbClr val="4877AD"/>
              </a:buClr>
              <a:buSzPct val="145000"/>
            </a:pPr>
            <a:r>
              <a:rPr lang="es-ES" altLang="es-AR" sz="1300" dirty="0" err="1">
                <a:solidFill>
                  <a:schemeClr val="accent1">
                    <a:lumMod val="50000"/>
                  </a:schemeClr>
                </a:solidFill>
                <a:latin typeface="Arial" panose="020B0604020202020204" pitchFamily="34" charset="0"/>
                <a:cs typeface="Arial" panose="020B0604020202020204" pitchFamily="34" charset="0"/>
              </a:rPr>
              <a:t>Infrasound</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Station</a:t>
            </a:r>
            <a:r>
              <a:rPr lang="es-ES" altLang="es-AR" sz="1300" dirty="0">
                <a:solidFill>
                  <a:schemeClr val="accent1">
                    <a:lumMod val="50000"/>
                  </a:schemeClr>
                </a:solidFill>
                <a:latin typeface="Arial" panose="020B0604020202020204" pitchFamily="34" charset="0"/>
                <a:cs typeface="Arial" panose="020B0604020202020204" pitchFamily="34" charset="0"/>
              </a:rPr>
              <a:t> (8 </a:t>
            </a:r>
            <a:r>
              <a:rPr lang="es-ES" altLang="es-AR" sz="1300" dirty="0" err="1">
                <a:solidFill>
                  <a:schemeClr val="accent1">
                    <a:lumMod val="50000"/>
                  </a:schemeClr>
                </a:solidFill>
                <a:latin typeface="Arial" panose="020B0604020202020204" pitchFamily="34" charset="0"/>
                <a:cs typeface="Arial" panose="020B0604020202020204" pitchFamily="34" charset="0"/>
              </a:rPr>
              <a:t>elements</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Certificated</a:t>
            </a:r>
            <a:r>
              <a:rPr lang="es-ES" altLang="es-AR" sz="1300" dirty="0">
                <a:solidFill>
                  <a:schemeClr val="accent1">
                    <a:lumMod val="50000"/>
                  </a:schemeClr>
                </a:solidFill>
                <a:latin typeface="Arial" panose="020B0604020202020204" pitchFamily="34" charset="0"/>
                <a:cs typeface="Arial" panose="020B0604020202020204" pitchFamily="34" charset="0"/>
              </a:rPr>
              <a:t> </a:t>
            </a:r>
            <a:r>
              <a:rPr lang="es-ES" altLang="es-AR" sz="1300" dirty="0" err="1">
                <a:solidFill>
                  <a:schemeClr val="accent1">
                    <a:lumMod val="50000"/>
                  </a:schemeClr>
                </a:solidFill>
                <a:latin typeface="Arial" panose="020B0604020202020204" pitchFamily="34" charset="0"/>
                <a:cs typeface="Arial" panose="020B0604020202020204" pitchFamily="34" charset="0"/>
              </a:rPr>
              <a:t>December</a:t>
            </a:r>
            <a:r>
              <a:rPr lang="es-ES" altLang="es-AR" sz="1300" dirty="0">
                <a:solidFill>
                  <a:schemeClr val="accent1">
                    <a:lumMod val="50000"/>
                  </a:schemeClr>
                </a:solidFill>
                <a:latin typeface="Arial" panose="020B0604020202020204" pitchFamily="34" charset="0"/>
                <a:cs typeface="Arial" panose="020B0604020202020204" pitchFamily="34" charset="0"/>
              </a:rPr>
              <a:t> 13, 2019</a:t>
            </a:r>
          </a:p>
          <a:p>
            <a:pPr>
              <a:buClr>
                <a:srgbClr val="4877AD"/>
              </a:buClr>
              <a:buSzPct val="145000"/>
            </a:pPr>
            <a:endParaRPr lang="es-ES" altLang="es-AR" sz="1300" dirty="0">
              <a:solidFill>
                <a:schemeClr val="accent1">
                  <a:lumMod val="50000"/>
                </a:schemeClr>
              </a:solidFill>
              <a:latin typeface="Arial" panose="020B0604020202020204" pitchFamily="34" charset="0"/>
              <a:cs typeface="Arial" panose="020B0604020202020204" pitchFamily="34" charset="0"/>
            </a:endParaRPr>
          </a:p>
          <a:p>
            <a:pPr>
              <a:buClr>
                <a:srgbClr val="4877AD"/>
              </a:buClr>
              <a:buSzPct val="145000"/>
            </a:pPr>
            <a:r>
              <a:rPr lang="en-US" altLang="es-AR" sz="1300" b="1" dirty="0">
                <a:solidFill>
                  <a:schemeClr val="accent1">
                    <a:lumMod val="50000"/>
                  </a:schemeClr>
                </a:solidFill>
                <a:latin typeface="Arial" panose="020B0604020202020204" pitchFamily="34" charset="0"/>
                <a:cs typeface="Arial" panose="020B0604020202020204" pitchFamily="34" charset="0"/>
              </a:rPr>
              <a:t>IS02</a:t>
            </a:r>
            <a:r>
              <a:rPr lang="en-US" altLang="es-AR" sz="1300" dirty="0">
                <a:solidFill>
                  <a:schemeClr val="accent1">
                    <a:lumMod val="50000"/>
                  </a:schemeClr>
                </a:solidFill>
                <a:latin typeface="Arial" panose="020B0604020202020204" pitchFamily="34" charset="0"/>
                <a:cs typeface="Arial" panose="020B0604020202020204" pitchFamily="34" charset="0"/>
              </a:rPr>
              <a:t> – </a:t>
            </a:r>
            <a:r>
              <a:rPr lang="en-US" altLang="es-AR" sz="1300" dirty="0" err="1">
                <a:solidFill>
                  <a:schemeClr val="accent1">
                    <a:lumMod val="50000"/>
                  </a:schemeClr>
                </a:solidFill>
                <a:latin typeface="Arial" panose="020B0604020202020204" pitchFamily="34" charset="0"/>
                <a:cs typeface="Arial" panose="020B0604020202020204" pitchFamily="34" charset="0"/>
              </a:rPr>
              <a:t>Tolhuin</a:t>
            </a:r>
            <a:r>
              <a:rPr lang="en-US" altLang="es-AR" sz="1300" dirty="0">
                <a:solidFill>
                  <a:schemeClr val="accent1">
                    <a:lumMod val="50000"/>
                  </a:schemeClr>
                </a:solidFill>
                <a:latin typeface="Arial" panose="020B0604020202020204" pitchFamily="34" charset="0"/>
                <a:cs typeface="Arial" panose="020B0604020202020204" pitchFamily="34" charset="0"/>
              </a:rPr>
              <a:t>, Tierra del Fuego</a:t>
            </a:r>
          </a:p>
          <a:p>
            <a:pPr>
              <a:buClr>
                <a:srgbClr val="4877AD"/>
              </a:buClr>
              <a:buSzPct val="145000"/>
            </a:pPr>
            <a:r>
              <a:rPr lang="en-US" altLang="es-AR" sz="1300" dirty="0">
                <a:solidFill>
                  <a:schemeClr val="accent1">
                    <a:lumMod val="50000"/>
                  </a:schemeClr>
                </a:solidFill>
                <a:latin typeface="Arial" panose="020B0604020202020204" pitchFamily="34" charset="0"/>
                <a:cs typeface="Arial" panose="020B0604020202020204" pitchFamily="34" charset="0"/>
              </a:rPr>
              <a:t>Infrasound Station (5 elements) Certificated August 23, 2006</a:t>
            </a:r>
          </a:p>
          <a:p>
            <a:pPr>
              <a:buClr>
                <a:srgbClr val="4877AD"/>
              </a:buClr>
              <a:buSzPct val="145000"/>
            </a:pPr>
            <a:endParaRPr lang="es-ES" altLang="es-AR" sz="1200" dirty="0">
              <a:solidFill>
                <a:srgbClr val="00577A"/>
              </a:solidFill>
              <a:latin typeface="Myriad Pro" pitchFamily="34" charset="0"/>
            </a:endParaRPr>
          </a:p>
          <a:p>
            <a:pPr>
              <a:buClr>
                <a:srgbClr val="4877AD"/>
              </a:buClr>
              <a:buSzPct val="145000"/>
            </a:pPr>
            <a:endParaRPr lang="es-ES" altLang="es-AR" sz="1400" dirty="0" smtClean="0">
              <a:solidFill>
                <a:srgbClr val="00577A"/>
              </a:solidFill>
              <a:latin typeface="Myriad Pro" pitchFamily="34" charset="0"/>
            </a:endParaRPr>
          </a:p>
          <a:p>
            <a:pPr>
              <a:buClr>
                <a:srgbClr val="4877AD"/>
              </a:buClr>
              <a:buSzPct val="145000"/>
            </a:pPr>
            <a:endParaRPr lang="es-AR" sz="1400" dirty="0">
              <a:solidFill>
                <a:srgbClr val="00577A"/>
              </a:solidFill>
              <a:latin typeface="Myriad Pro" pitchFamily="34" charset="0"/>
            </a:endParaRPr>
          </a:p>
        </p:txBody>
      </p:sp>
      <p:pic>
        <p:nvPicPr>
          <p:cNvPr id="21" name="2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spTree>
    <p:extLst>
      <p:ext uri="{BB962C8B-B14F-4D97-AF65-F5344CB8AC3E}">
        <p14:creationId xmlns:p14="http://schemas.microsoft.com/office/powerpoint/2010/main" val="51942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131034"/>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What is a National Data Centre (NDC</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04193" y="1650122"/>
            <a:ext cx="10457794" cy="2893100"/>
          </a:xfrm>
          <a:prstGeom prst="rect">
            <a:avLst/>
          </a:prstGeom>
          <a:noFill/>
        </p:spPr>
        <p:txBody>
          <a:bodyPr wrap="square">
            <a:spAutoFit/>
          </a:bodyPr>
          <a:lstStyle/>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r>
              <a:rPr lang="en-US" altLang="es-AR" dirty="0">
                <a:solidFill>
                  <a:schemeClr val="accent1">
                    <a:lumMod val="50000"/>
                  </a:schemeClr>
                </a:solidFill>
                <a:latin typeface="Arial" panose="020B0604020202020204" pitchFamily="34" charset="0"/>
                <a:cs typeface="Arial" panose="020B0604020202020204" pitchFamily="34" charset="0"/>
              </a:rPr>
              <a:t>A National Data Centre is an organization working with Treaty verification under the guidance of, or as an integral part of, the National Authority and with technical expertise in the monitoring technologies.</a:t>
            </a:r>
          </a:p>
          <a:p>
            <a:pPr algn="just">
              <a:buClr>
                <a:srgbClr val="4877AD"/>
              </a:buClr>
              <a:buSzPct val="145000"/>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r>
              <a:rPr lang="en-US" altLang="es-AR" dirty="0">
                <a:solidFill>
                  <a:schemeClr val="accent1">
                    <a:lumMod val="50000"/>
                  </a:schemeClr>
                </a:solidFill>
                <a:latin typeface="Arial" panose="020B0604020202020204" pitchFamily="34" charset="0"/>
                <a:cs typeface="Arial" panose="020B0604020202020204" pitchFamily="34" charset="0"/>
              </a:rPr>
              <a:t>“A data centre operated and maintained by a State Party whose functions may include sending IMS data to the IDC and/or receiving data and products from the IDC.” (Glossary to the draft IDC Operational Manual).</a:t>
            </a:r>
          </a:p>
          <a:p>
            <a:pPr algn="just">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spTree>
    <p:extLst>
      <p:ext uri="{BB962C8B-B14F-4D97-AF65-F5344CB8AC3E}">
        <p14:creationId xmlns:p14="http://schemas.microsoft.com/office/powerpoint/2010/main" val="3666946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128663"/>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2000" dirty="0">
                <a:solidFill>
                  <a:schemeClr val="bg1"/>
                </a:solidFill>
                <a:latin typeface="Arial" panose="020B0604020202020204" pitchFamily="34" charset="0"/>
                <a:cs typeface="Arial" panose="020B0604020202020204" pitchFamily="34" charset="0"/>
              </a:rPr>
              <a:t>Role of </a:t>
            </a:r>
            <a:r>
              <a:rPr lang="es-AR" sz="2000" dirty="0" smtClean="0">
                <a:solidFill>
                  <a:schemeClr val="bg1"/>
                </a:solidFill>
                <a:latin typeface="Arial" panose="020B0604020202020204" pitchFamily="34" charset="0"/>
                <a:cs typeface="Arial" panose="020B0604020202020204" pitchFamily="34" charset="0"/>
              </a:rPr>
              <a:t>an NDC</a:t>
            </a:r>
            <a:endParaRPr lang="x-none"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04193" y="1353239"/>
            <a:ext cx="10457794" cy="5053691"/>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GB" dirty="0">
                <a:solidFill>
                  <a:schemeClr val="accent1">
                    <a:lumMod val="50000"/>
                  </a:schemeClr>
                </a:solidFill>
                <a:latin typeface="Arial" panose="020B0604020202020204" pitchFamily="34" charset="0"/>
                <a:cs typeface="Arial" panose="020B0604020202020204" pitchFamily="34" charset="0"/>
              </a:rPr>
              <a:t>Advise the National Authority by:</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	Verifying the nature of the events and the compliance with the Treaty</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	Reviewing proposed technical changes to the verification system</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	Providing technical advice to the representatives in the Executive Council</a:t>
            </a:r>
          </a:p>
          <a:p>
            <a:pPr marL="342900" indent="-342900">
              <a:lnSpc>
                <a:spcPct val="120000"/>
              </a:lnSpc>
              <a:buFont typeface="Arial" panose="020B0604020202020204" pitchFamily="34" charset="0"/>
              <a:buChar char="•"/>
            </a:pPr>
            <a:endParaRPr lang="en-GB"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GB" dirty="0">
                <a:solidFill>
                  <a:schemeClr val="accent1">
                    <a:lumMod val="50000"/>
                  </a:schemeClr>
                </a:solidFill>
                <a:latin typeface="Arial" panose="020B0604020202020204" pitchFamily="34" charset="0"/>
                <a:cs typeface="Arial" panose="020B0604020202020204" pitchFamily="34" charset="0"/>
              </a:rPr>
              <a:t>Use IMS data and IDC products as needed to assist the verification efforts</a:t>
            </a:r>
          </a:p>
          <a:p>
            <a:pPr marL="342900" indent="-342900">
              <a:lnSpc>
                <a:spcPct val="120000"/>
              </a:lnSpc>
              <a:buFont typeface="Arial" panose="020B0604020202020204" pitchFamily="34" charset="0"/>
              <a:buChar char="•"/>
            </a:pPr>
            <a:endParaRPr lang="en-GB"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GB" dirty="0">
                <a:solidFill>
                  <a:schemeClr val="accent1">
                    <a:lumMod val="50000"/>
                  </a:schemeClr>
                </a:solidFill>
                <a:latin typeface="Arial" panose="020B0604020202020204" pitchFamily="34" charset="0"/>
                <a:cs typeface="Arial" panose="020B0604020202020204" pitchFamily="34" charset="0"/>
              </a:rPr>
              <a:t>Provide scientific expertise to the technical subsidiary organs (Scientific Advisory Board, Working groups of scientific experts)</a:t>
            </a:r>
          </a:p>
          <a:p>
            <a:pPr marL="342900" indent="-342900">
              <a:lnSpc>
                <a:spcPct val="120000"/>
              </a:lnSpc>
              <a:buFont typeface="Arial" panose="020B0604020202020204" pitchFamily="34" charset="0"/>
              <a:buChar char="•"/>
            </a:pPr>
            <a:endParaRPr lang="en-GB"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GB" dirty="0">
                <a:solidFill>
                  <a:schemeClr val="accent1">
                    <a:lumMod val="50000"/>
                  </a:schemeClr>
                </a:solidFill>
                <a:latin typeface="Arial" panose="020B0604020202020204" pitchFamily="34" charset="0"/>
                <a:cs typeface="Arial" panose="020B0604020202020204" pitchFamily="34" charset="0"/>
              </a:rPr>
              <a:t>Act as an interface to national scientific organizations and civil applications of the verification technologies</a:t>
            </a:r>
          </a:p>
          <a:p>
            <a:pPr marL="342900" indent="-342900">
              <a:lnSpc>
                <a:spcPct val="120000"/>
              </a:lnSpc>
              <a:buFont typeface="Arial" panose="020B0604020202020204" pitchFamily="34" charset="0"/>
              <a:buChar char="•"/>
            </a:pPr>
            <a:endParaRPr lang="en-GB"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GB" dirty="0">
                <a:solidFill>
                  <a:schemeClr val="accent1">
                    <a:lumMod val="50000"/>
                  </a:schemeClr>
                </a:solidFill>
                <a:latin typeface="Arial" panose="020B0604020202020204" pitchFamily="34" charset="0"/>
                <a:cs typeface="Arial" panose="020B0604020202020204" pitchFamily="34" charset="0"/>
              </a:rPr>
              <a:t>Responsible for the proper use of IMS data and IDC products (confidentiality policy)</a:t>
            </a:r>
          </a:p>
          <a:p>
            <a:pPr algn="just">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spTree>
    <p:extLst>
      <p:ext uri="{BB962C8B-B14F-4D97-AF65-F5344CB8AC3E}">
        <p14:creationId xmlns:p14="http://schemas.microsoft.com/office/powerpoint/2010/main" val="115734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702953" y="3592934"/>
            <a:ext cx="3823854" cy="27907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Establishment of Primary NDC For Radionuclide and Waveform Data Analysis</a:t>
            </a: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560716" y="1471992"/>
            <a:ext cx="10457794" cy="5109091"/>
          </a:xfrm>
          <a:prstGeom prst="rect">
            <a:avLst/>
          </a:prstGeom>
          <a:noFill/>
        </p:spPr>
        <p:txBody>
          <a:bodyPr wrap="square">
            <a:spAutoFit/>
          </a:bodyPr>
          <a:lstStyle/>
          <a:p>
            <a:pPr algn="just">
              <a:buClr>
                <a:srgbClr val="4877AD"/>
              </a:buClr>
              <a:buSzPct val="145000"/>
            </a:pPr>
            <a:r>
              <a:rPr lang="en-US" altLang="es-AR" dirty="0" smtClean="0">
                <a:solidFill>
                  <a:schemeClr val="accent1">
                    <a:lumMod val="50000"/>
                  </a:schemeClr>
                </a:solidFill>
                <a:latin typeface="Arial" panose="020B0604020202020204" pitchFamily="34" charset="0"/>
                <a:cs typeface="Arial" panose="020B0604020202020204" pitchFamily="34" charset="0"/>
              </a:rPr>
              <a:t>Having </a:t>
            </a:r>
            <a:r>
              <a:rPr lang="en-US" altLang="es-AR" dirty="0">
                <a:solidFill>
                  <a:schemeClr val="accent1">
                    <a:lumMod val="50000"/>
                  </a:schemeClr>
                </a:solidFill>
                <a:latin typeface="Arial" panose="020B0604020202020204" pitchFamily="34" charset="0"/>
                <a:cs typeface="Arial" panose="020B0604020202020204" pitchFamily="34" charset="0"/>
              </a:rPr>
              <a:t>complied with the Argentine IMS network in accordance with the Treaty, the next milestone in the verification regime is to establish our own National Data Center (NDC) to access and analyze IMS Radionuclide and Waveform data</a:t>
            </a:r>
            <a:r>
              <a:rPr lang="en-US" altLang="es-AR" dirty="0" smtClean="0">
                <a:solidFill>
                  <a:schemeClr val="accent1">
                    <a:lumMod val="50000"/>
                  </a:schemeClr>
                </a:solidFill>
                <a:latin typeface="Arial" panose="020B0604020202020204" pitchFamily="34" charset="0"/>
                <a:cs typeface="Arial" panose="020B0604020202020204" pitchFamily="34" charset="0"/>
              </a:rPr>
              <a:t>.</a:t>
            </a:r>
          </a:p>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r>
              <a:rPr lang="en-US" altLang="es-AR" dirty="0">
                <a:solidFill>
                  <a:schemeClr val="accent1">
                    <a:lumMod val="50000"/>
                  </a:schemeClr>
                </a:solidFill>
                <a:latin typeface="Arial" panose="020B0604020202020204" pitchFamily="34" charset="0"/>
                <a:cs typeface="Arial" panose="020B0604020202020204" pitchFamily="34" charset="0"/>
              </a:rPr>
              <a:t>Using the tools provided by the IDC we </a:t>
            </a:r>
            <a:r>
              <a:rPr lang="en-US" altLang="es-AR" dirty="0" smtClean="0">
                <a:solidFill>
                  <a:schemeClr val="accent1">
                    <a:lumMod val="50000"/>
                  </a:schemeClr>
                </a:solidFill>
                <a:latin typeface="Arial" panose="020B0604020202020204" pitchFamily="34" charset="0"/>
                <a:cs typeface="Arial" panose="020B0604020202020204" pitchFamily="34" charset="0"/>
              </a:rPr>
              <a:t>start </a:t>
            </a:r>
            <a:r>
              <a:rPr lang="en-US" altLang="es-AR" dirty="0">
                <a:solidFill>
                  <a:schemeClr val="accent1">
                    <a:lumMod val="50000"/>
                  </a:schemeClr>
                </a:solidFill>
                <a:latin typeface="Arial" panose="020B0604020202020204" pitchFamily="34" charset="0"/>
                <a:cs typeface="Arial" panose="020B0604020202020204" pitchFamily="34" charset="0"/>
              </a:rPr>
              <a:t>by collecting, storing, analyzing and sharing the data coming from our stations and in case of any event the data related will be re-analyzed and investigated.</a:t>
            </a:r>
          </a:p>
          <a:p>
            <a:pPr algn="just">
              <a:buClr>
                <a:srgbClr val="4877AD"/>
              </a:buClr>
              <a:buSzPct val="145000"/>
            </a:pPr>
            <a:endParaRPr lang="en-US" altLang="es-AR" sz="2000" dirty="0" smtClean="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r>
              <a:rPr lang="en-US" altLang="es-AR" sz="2000" dirty="0">
                <a:solidFill>
                  <a:schemeClr val="accent1">
                    <a:lumMod val="50000"/>
                  </a:schemeClr>
                </a:solidFill>
                <a:latin typeface="Arial" panose="020B0604020202020204" pitchFamily="34" charset="0"/>
                <a:cs typeface="Arial" panose="020B0604020202020204" pitchFamily="34" charset="0"/>
              </a:rPr>
              <a:t>Software used at the </a:t>
            </a:r>
            <a:r>
              <a:rPr lang="en-US" altLang="es-AR" sz="2000" dirty="0" smtClean="0">
                <a:solidFill>
                  <a:schemeClr val="accent1">
                    <a:lumMod val="50000"/>
                  </a:schemeClr>
                </a:solidFill>
                <a:latin typeface="Arial" panose="020B0604020202020204" pitchFamily="34" charset="0"/>
                <a:cs typeface="Arial" panose="020B0604020202020204" pitchFamily="34" charset="0"/>
              </a:rPr>
              <a:t>NDC</a:t>
            </a:r>
          </a:p>
          <a:p>
            <a:pPr algn="just">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NDC-in-a-box.</a:t>
            </a:r>
          </a:p>
          <a:p>
            <a:pPr marL="342900" indent="-342900" algn="just">
              <a:buClr>
                <a:srgbClr val="4877AD"/>
              </a:buClr>
              <a:buSzPct val="145000"/>
              <a:buFont typeface="Arial" panose="020B0604020202020204" pitchFamily="34" charset="0"/>
              <a:buChar char="•"/>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RNToolkit.</a:t>
            </a:r>
          </a:p>
          <a:p>
            <a:pPr marL="342900" indent="-342900" algn="just">
              <a:buClr>
                <a:srgbClr val="4877AD"/>
              </a:buClr>
              <a:buSzPct val="145000"/>
              <a:buFont typeface="Arial" panose="020B0604020202020204" pitchFamily="34" charset="0"/>
              <a:buChar char="•"/>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marL="342900" indent="-342900" algn="just">
              <a:buClr>
                <a:srgbClr val="4877AD"/>
              </a:buClr>
              <a:buSzPct val="145000"/>
              <a:buFont typeface="Arial" panose="020B0604020202020204" pitchFamily="34" charset="0"/>
              <a:buChar char="•"/>
            </a:pPr>
            <a:r>
              <a:rPr lang="en-US" altLang="es-AR" dirty="0" smtClean="0">
                <a:solidFill>
                  <a:schemeClr val="accent1">
                    <a:lumMod val="50000"/>
                  </a:schemeClr>
                </a:solidFill>
                <a:latin typeface="Arial" panose="020B0604020202020204" pitchFamily="34" charset="0"/>
                <a:cs typeface="Arial" panose="020B0604020202020204" pitchFamily="34" charset="0"/>
              </a:rPr>
              <a:t>Performance Reporting Tool. (PRTool)</a:t>
            </a: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274" y="3823854"/>
            <a:ext cx="3097212"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435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Detections of CTBTO relevant nuclides at </a:t>
            </a:r>
            <a:r>
              <a:rPr lang="en-US" sz="2000" dirty="0">
                <a:solidFill>
                  <a:schemeClr val="bg1"/>
                </a:solidFill>
                <a:latin typeface="Arial" panose="020B0604020202020204" pitchFamily="34" charset="0"/>
                <a:cs typeface="Arial" panose="020B0604020202020204" pitchFamily="34" charset="0"/>
              </a:rPr>
              <a:t>ARP01 </a:t>
            </a:r>
            <a:r>
              <a:rPr lang="en-US" sz="2000" dirty="0" smtClean="0">
                <a:solidFill>
                  <a:schemeClr val="bg1"/>
                </a:solidFill>
                <a:latin typeface="Arial" panose="020B0604020202020204" pitchFamily="34" charset="0"/>
                <a:cs typeface="Arial" panose="020B0604020202020204" pitchFamily="34" charset="0"/>
              </a:rPr>
              <a:t>Station during 2022 </a:t>
            </a:r>
            <a:endParaRPr lang="en-US"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291450" y="1471992"/>
            <a:ext cx="4663564" cy="1785104"/>
          </a:xfrm>
          <a:prstGeom prst="rect">
            <a:avLst/>
          </a:prstGeom>
          <a:noFill/>
        </p:spPr>
        <p:txBody>
          <a:bodyPr wrap="square">
            <a:spAutoFit/>
          </a:bodyPr>
          <a:lstStyle/>
          <a:p>
            <a:pPr algn="just">
              <a:buClr>
                <a:srgbClr val="4877AD"/>
              </a:buClr>
              <a:buSzPct val="145000"/>
            </a:pPr>
            <a:r>
              <a:rPr lang="en-US" altLang="es-AR" dirty="0" smtClean="0">
                <a:solidFill>
                  <a:schemeClr val="accent1">
                    <a:lumMod val="50000"/>
                  </a:schemeClr>
                </a:solidFill>
                <a:latin typeface="Arial" panose="020B0604020202020204" pitchFamily="34" charset="0"/>
                <a:cs typeface="Arial" panose="020B0604020202020204" pitchFamily="34" charset="0"/>
              </a:rPr>
              <a:t>Detections at ARP01 Station, located in Buenos Aires, Argentina during 2022.</a:t>
            </a:r>
          </a:p>
          <a:p>
            <a:pPr algn="just">
              <a:buClr>
                <a:srgbClr val="4877AD"/>
              </a:buClr>
              <a:buSzPct val="145000"/>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r>
              <a:rPr lang="en-US" altLang="es-AR" dirty="0" smtClean="0">
                <a:solidFill>
                  <a:schemeClr val="accent1">
                    <a:lumMod val="50000"/>
                  </a:schemeClr>
                </a:solidFill>
                <a:latin typeface="Arial" panose="020B0604020202020204" pitchFamily="34" charset="0"/>
                <a:cs typeface="Arial" panose="020B0604020202020204" pitchFamily="34" charset="0"/>
              </a:rPr>
              <a:t>Detections of CTBT </a:t>
            </a:r>
            <a:r>
              <a:rPr lang="en-US" altLang="es-AR" dirty="0">
                <a:solidFill>
                  <a:schemeClr val="accent1">
                    <a:lumMod val="50000"/>
                  </a:schemeClr>
                </a:solidFill>
                <a:latin typeface="Arial" panose="020B0604020202020204" pitchFamily="34" charset="0"/>
                <a:cs typeface="Arial" panose="020B0604020202020204" pitchFamily="34" charset="0"/>
              </a:rPr>
              <a:t>relevant nuclides </a:t>
            </a: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16" y="4194572"/>
            <a:ext cx="5923827" cy="2482491"/>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60" y="1471992"/>
            <a:ext cx="6611980" cy="2722580"/>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833963538"/>
              </p:ext>
            </p:extLst>
          </p:nvPr>
        </p:nvGraphicFramePr>
        <p:xfrm>
          <a:off x="7291450" y="3151222"/>
          <a:ext cx="4663560" cy="3321746"/>
        </p:xfrm>
        <a:graphic>
          <a:graphicData uri="http://schemas.openxmlformats.org/drawingml/2006/table">
            <a:tbl>
              <a:tblPr firstRow="1" bandRow="1">
                <a:tableStyleId>{5C22544A-7EE6-4342-B048-85BDC9FD1C3A}</a:tableStyleId>
              </a:tblPr>
              <a:tblGrid>
                <a:gridCol w="1165890"/>
                <a:gridCol w="1165890"/>
                <a:gridCol w="1165890"/>
                <a:gridCol w="1165890"/>
              </a:tblGrid>
              <a:tr h="597054">
                <a:tc>
                  <a:txBody>
                    <a:bodyPr/>
                    <a:lstStyle/>
                    <a:p>
                      <a:pPr algn="ctr"/>
                      <a:r>
                        <a:rPr lang="en-US" sz="1600" dirty="0" smtClean="0"/>
                        <a:t>Nuclide</a:t>
                      </a:r>
                      <a:endParaRPr lang="es-AR" sz="1600" dirty="0"/>
                    </a:p>
                  </a:txBody>
                  <a:tcPr marL="82397" marR="82397" marT="41199" marB="41199"/>
                </a:tc>
                <a:tc>
                  <a:txBody>
                    <a:bodyPr/>
                    <a:lstStyle/>
                    <a:p>
                      <a:pPr algn="ctr"/>
                      <a:r>
                        <a:rPr lang="es-AR" sz="1600" dirty="0" smtClean="0"/>
                        <a:t>Half-life</a:t>
                      </a:r>
                      <a:endParaRPr lang="es-AR" sz="1600" dirty="0"/>
                    </a:p>
                  </a:txBody>
                  <a:tcPr marL="82397" marR="82397" marT="41199" marB="411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600" dirty="0" smtClean="0"/>
                        <a:t>Type</a:t>
                      </a:r>
                      <a:r>
                        <a:rPr lang="es-AR" sz="1600" baseline="0" dirty="0" smtClean="0"/>
                        <a:t> of Product</a:t>
                      </a:r>
                      <a:endParaRPr lang="es-AR" sz="1600" dirty="0"/>
                    </a:p>
                  </a:txBody>
                  <a:tcPr marL="82397" marR="82397" marT="41199" marB="411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Detections</a:t>
                      </a:r>
                    </a:p>
                    <a:p>
                      <a:pPr algn="ctr"/>
                      <a:r>
                        <a:rPr lang="es-AR" sz="1600" dirty="0" smtClean="0"/>
                        <a:t>2022</a:t>
                      </a:r>
                    </a:p>
                  </a:txBody>
                  <a:tcPr marL="82397" marR="82397" marT="41199" marB="41199"/>
                </a:tc>
              </a:tr>
              <a:tr h="462901">
                <a:tc>
                  <a:txBody>
                    <a:bodyPr/>
                    <a:lstStyle/>
                    <a:p>
                      <a:pPr marL="0" algn="l" defTabSz="914400" rtl="0" eaLnBrk="1" latinLnBrk="0" hangingPunct="1"/>
                      <a:r>
                        <a:rPr lang="en-US" sz="1800" kern="1200" dirty="0" smtClean="0">
                          <a:solidFill>
                            <a:schemeClr val="dk1"/>
                          </a:solidFill>
                          <a:effectLst/>
                          <a:latin typeface="Arial" panose="020B0604020202020204" pitchFamily="34" charset="0"/>
                          <a:ea typeface="+mn-ea"/>
                          <a:cs typeface="Arial" panose="020B0604020202020204" pitchFamily="34" charset="0"/>
                        </a:rPr>
                        <a:t>PB-212F</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10.64 H</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Natural</a:t>
                      </a: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350</a:t>
                      </a:r>
                    </a:p>
                  </a:txBody>
                  <a:tcPr marL="82397" marR="82397" marT="41199" marB="41199"/>
                </a:tc>
              </a:tr>
              <a:tr h="320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BE-7</a:t>
                      </a:r>
                    </a:p>
                  </a:txBody>
                  <a:tcPr marL="82397" marR="82397" marT="41199" marB="4119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53.22 D</a:t>
                      </a:r>
                      <a:endParaRPr lang="es-AR" sz="1800" kern="1200" dirty="0" smtClean="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Natural</a:t>
                      </a: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350</a:t>
                      </a:r>
                    </a:p>
                  </a:txBody>
                  <a:tcPr marL="82397" marR="82397" marT="41199" marB="41199"/>
                </a:tc>
              </a:tr>
              <a:tr h="320506">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I-131</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8.040 D</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Fission</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8</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320506">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TC-99M</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n-GB" sz="1800" kern="1200" dirty="0" smtClean="0">
                          <a:solidFill>
                            <a:schemeClr val="dk1"/>
                          </a:solidFill>
                          <a:effectLst/>
                          <a:latin typeface="Arial" panose="020B0604020202020204" pitchFamily="34" charset="0"/>
                          <a:ea typeface="+mn-ea"/>
                          <a:cs typeface="Arial" panose="020B0604020202020204" pitchFamily="34" charset="0"/>
                        </a:rPr>
                        <a:t>6.010 H</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Fission</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6</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478201">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NA-24</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14.959 H </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Activation</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3</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320506">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AM-241</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432.2 Y</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Fission</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2</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320506">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CS-137</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30.100 Y</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Fission</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bl>
          </a:graphicData>
        </a:graphic>
      </p:graphicFrame>
    </p:spTree>
    <p:extLst>
      <p:ext uri="{BB962C8B-B14F-4D97-AF65-F5344CB8AC3E}">
        <p14:creationId xmlns:p14="http://schemas.microsoft.com/office/powerpoint/2010/main" val="94914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Detections of CTBTO relevant nuclides at </a:t>
            </a:r>
            <a:r>
              <a:rPr lang="en-US" sz="2000" dirty="0" smtClean="0">
                <a:solidFill>
                  <a:schemeClr val="bg1"/>
                </a:solidFill>
                <a:latin typeface="Arial" panose="020B0604020202020204" pitchFamily="34" charset="0"/>
                <a:cs typeface="Arial" panose="020B0604020202020204" pitchFamily="34" charset="0"/>
              </a:rPr>
              <a:t>ARP03 </a:t>
            </a:r>
            <a:r>
              <a:rPr lang="en-US" sz="2000" dirty="0" smtClean="0">
                <a:solidFill>
                  <a:schemeClr val="bg1"/>
                </a:solidFill>
                <a:latin typeface="Arial" panose="020B0604020202020204" pitchFamily="34" charset="0"/>
                <a:cs typeface="Arial" panose="020B0604020202020204" pitchFamily="34" charset="0"/>
              </a:rPr>
              <a:t>Station during 2022 </a:t>
            </a:r>
            <a:endParaRPr lang="en-US"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solidFill>
                  <a:schemeClr val="bg1"/>
                </a:solidFill>
                <a:latin typeface="Arial" panose="020B0604020202020204" pitchFamily="34" charset="0"/>
                <a:cs typeface="Arial" panose="020B0604020202020204" pitchFamily="34" charset="0"/>
              </a:rPr>
              <a:t>05.3-404</a:t>
            </a:r>
            <a:endParaRPr lang="x-none" sz="3600" dirty="0">
              <a:solidFill>
                <a:schemeClr val="bg1"/>
              </a:solidFill>
              <a:latin typeface="Arial" panose="020B0604020202020204" pitchFamily="34" charset="0"/>
              <a:cs typeface="Arial" panose="020B0604020202020204" pitchFamily="34" charset="0"/>
            </a:endParaRPr>
          </a:p>
        </p:txBody>
      </p:sp>
      <p:sp>
        <p:nvSpPr>
          <p:cNvPr id="10" name="9 CuadroTexto"/>
          <p:cNvSpPr txBox="1"/>
          <p:nvPr/>
        </p:nvSpPr>
        <p:spPr>
          <a:xfrm>
            <a:off x="7291450" y="1471992"/>
            <a:ext cx="4663564" cy="1785104"/>
          </a:xfrm>
          <a:prstGeom prst="rect">
            <a:avLst/>
          </a:prstGeom>
          <a:noFill/>
        </p:spPr>
        <p:txBody>
          <a:bodyPr wrap="square">
            <a:spAutoFit/>
          </a:bodyPr>
          <a:lstStyle/>
          <a:p>
            <a:pPr algn="just">
              <a:buClr>
                <a:srgbClr val="4877AD"/>
              </a:buClr>
              <a:buSzPct val="145000"/>
            </a:pPr>
            <a:r>
              <a:rPr lang="en-US" altLang="es-AR" dirty="0" smtClean="0">
                <a:solidFill>
                  <a:schemeClr val="accent1">
                    <a:lumMod val="50000"/>
                  </a:schemeClr>
                </a:solidFill>
                <a:latin typeface="Arial" panose="020B0604020202020204" pitchFamily="34" charset="0"/>
                <a:cs typeface="Arial" panose="020B0604020202020204" pitchFamily="34" charset="0"/>
              </a:rPr>
              <a:t>Detections at </a:t>
            </a:r>
            <a:r>
              <a:rPr lang="en-US" altLang="es-AR" dirty="0" smtClean="0">
                <a:solidFill>
                  <a:schemeClr val="accent1">
                    <a:lumMod val="50000"/>
                  </a:schemeClr>
                </a:solidFill>
                <a:latin typeface="Arial" panose="020B0604020202020204" pitchFamily="34" charset="0"/>
                <a:cs typeface="Arial" panose="020B0604020202020204" pitchFamily="34" charset="0"/>
              </a:rPr>
              <a:t>ARP03 </a:t>
            </a:r>
            <a:r>
              <a:rPr lang="en-US" altLang="es-AR" dirty="0" smtClean="0">
                <a:solidFill>
                  <a:schemeClr val="accent1">
                    <a:lumMod val="50000"/>
                  </a:schemeClr>
                </a:solidFill>
                <a:latin typeface="Arial" panose="020B0604020202020204" pitchFamily="34" charset="0"/>
                <a:cs typeface="Arial" panose="020B0604020202020204" pitchFamily="34" charset="0"/>
              </a:rPr>
              <a:t>Station, located in </a:t>
            </a:r>
            <a:r>
              <a:rPr lang="en-US" altLang="es-AR" dirty="0" smtClean="0">
                <a:solidFill>
                  <a:schemeClr val="accent1">
                    <a:lumMod val="50000"/>
                  </a:schemeClr>
                </a:solidFill>
                <a:latin typeface="Arial" panose="020B0604020202020204" pitchFamily="34" charset="0"/>
                <a:cs typeface="Arial" panose="020B0604020202020204" pitchFamily="34" charset="0"/>
              </a:rPr>
              <a:t>Rio Negro, </a:t>
            </a:r>
            <a:r>
              <a:rPr lang="en-US" altLang="es-AR" dirty="0" smtClean="0">
                <a:solidFill>
                  <a:schemeClr val="accent1">
                    <a:lumMod val="50000"/>
                  </a:schemeClr>
                </a:solidFill>
                <a:latin typeface="Arial" panose="020B0604020202020204" pitchFamily="34" charset="0"/>
                <a:cs typeface="Arial" panose="020B0604020202020204" pitchFamily="34" charset="0"/>
              </a:rPr>
              <a:t>Argentina during 2022.</a:t>
            </a:r>
          </a:p>
          <a:p>
            <a:pPr algn="just">
              <a:buClr>
                <a:srgbClr val="4877AD"/>
              </a:buClr>
              <a:buSzPct val="145000"/>
            </a:pP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dirty="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r>
              <a:rPr lang="en-US" altLang="es-AR" dirty="0" smtClean="0">
                <a:solidFill>
                  <a:schemeClr val="accent1">
                    <a:lumMod val="50000"/>
                  </a:schemeClr>
                </a:solidFill>
                <a:latin typeface="Arial" panose="020B0604020202020204" pitchFamily="34" charset="0"/>
                <a:cs typeface="Arial" panose="020B0604020202020204" pitchFamily="34" charset="0"/>
              </a:rPr>
              <a:t>Detections of CTBT </a:t>
            </a:r>
            <a:r>
              <a:rPr lang="en-US" altLang="es-AR" dirty="0">
                <a:solidFill>
                  <a:schemeClr val="accent1">
                    <a:lumMod val="50000"/>
                  </a:schemeClr>
                </a:solidFill>
                <a:latin typeface="Arial" panose="020B0604020202020204" pitchFamily="34" charset="0"/>
                <a:cs typeface="Arial" panose="020B0604020202020204" pitchFamily="34" charset="0"/>
              </a:rPr>
              <a:t>relevant nuclides </a:t>
            </a:r>
            <a:endParaRPr lang="en-US" altLang="es-AR" dirty="0" smtClean="0">
              <a:solidFill>
                <a:schemeClr val="accent1">
                  <a:lumMod val="50000"/>
                </a:schemeClr>
              </a:solidFill>
              <a:latin typeface="Arial" panose="020B0604020202020204" pitchFamily="34" charset="0"/>
              <a:cs typeface="Arial" panose="020B0604020202020204" pitchFamily="34" charset="0"/>
            </a:endParaRPr>
          </a:p>
          <a:p>
            <a:pPr algn="just">
              <a:buClr>
                <a:srgbClr val="4877AD"/>
              </a:buClr>
              <a:buSzPct val="145000"/>
            </a:pPr>
            <a:endParaRPr lang="en-US" altLang="es-AR" sz="2000" dirty="0">
              <a:solidFill>
                <a:schemeClr val="accent1">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510" y="111715"/>
            <a:ext cx="936503" cy="536516"/>
          </a:xfrm>
          <a:prstGeom prst="rect">
            <a:avLst/>
          </a:prstGeom>
          <a:solidFill>
            <a:schemeClr val="bg1"/>
          </a:solidFill>
        </p:spPr>
      </p:pic>
      <p:graphicFrame>
        <p:nvGraphicFramePr>
          <p:cNvPr id="9" name="8 Tabla"/>
          <p:cNvGraphicFramePr>
            <a:graphicFrameLocks noGrp="1"/>
          </p:cNvGraphicFramePr>
          <p:nvPr>
            <p:extLst>
              <p:ext uri="{D42A27DB-BD31-4B8C-83A1-F6EECF244321}">
                <p14:modId xmlns:p14="http://schemas.microsoft.com/office/powerpoint/2010/main" val="1105579069"/>
              </p:ext>
            </p:extLst>
          </p:nvPr>
        </p:nvGraphicFramePr>
        <p:xfrm>
          <a:off x="7291450" y="3245221"/>
          <a:ext cx="4663560" cy="2490561"/>
        </p:xfrm>
        <a:graphic>
          <a:graphicData uri="http://schemas.openxmlformats.org/drawingml/2006/table">
            <a:tbl>
              <a:tblPr firstRow="1" bandRow="1">
                <a:tableStyleId>{5C22544A-7EE6-4342-B048-85BDC9FD1C3A}</a:tableStyleId>
              </a:tblPr>
              <a:tblGrid>
                <a:gridCol w="1165890"/>
                <a:gridCol w="1165890"/>
                <a:gridCol w="1165890"/>
                <a:gridCol w="1165890"/>
              </a:tblGrid>
              <a:tr h="530821">
                <a:tc>
                  <a:txBody>
                    <a:bodyPr/>
                    <a:lstStyle/>
                    <a:p>
                      <a:pPr algn="ctr"/>
                      <a:r>
                        <a:rPr lang="en-US" sz="1600" dirty="0" smtClean="0"/>
                        <a:t>Nuclide</a:t>
                      </a:r>
                      <a:endParaRPr lang="es-AR" sz="1600" dirty="0"/>
                    </a:p>
                  </a:txBody>
                  <a:tcPr marL="82397" marR="82397" marT="41199" marB="41199"/>
                </a:tc>
                <a:tc>
                  <a:txBody>
                    <a:bodyPr/>
                    <a:lstStyle/>
                    <a:p>
                      <a:pPr algn="ctr"/>
                      <a:r>
                        <a:rPr lang="es-AR" sz="1600" dirty="0" smtClean="0"/>
                        <a:t>Half-life</a:t>
                      </a:r>
                      <a:endParaRPr lang="es-AR" sz="1600" dirty="0"/>
                    </a:p>
                  </a:txBody>
                  <a:tcPr marL="82397" marR="82397" marT="41199" marB="411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600" dirty="0" smtClean="0"/>
                        <a:t>Type</a:t>
                      </a:r>
                      <a:r>
                        <a:rPr lang="es-AR" sz="1600" baseline="0" dirty="0" smtClean="0"/>
                        <a:t> of Product</a:t>
                      </a:r>
                      <a:endParaRPr lang="es-AR" sz="1600" dirty="0"/>
                    </a:p>
                  </a:txBody>
                  <a:tcPr marL="82397" marR="82397" marT="41199" marB="411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Detections</a:t>
                      </a:r>
                    </a:p>
                    <a:p>
                      <a:pPr algn="ctr"/>
                      <a:r>
                        <a:rPr lang="es-AR" sz="1600" dirty="0" smtClean="0"/>
                        <a:t>2022</a:t>
                      </a:r>
                    </a:p>
                  </a:txBody>
                  <a:tcPr marL="82397" marR="82397" marT="41199" marB="41199"/>
                </a:tc>
              </a:tr>
              <a:tr h="391925">
                <a:tc>
                  <a:txBody>
                    <a:bodyPr/>
                    <a:lstStyle/>
                    <a:p>
                      <a:pPr marL="0" algn="l" defTabSz="914400" rtl="0" eaLnBrk="1" latinLnBrk="0" hangingPunct="1"/>
                      <a:r>
                        <a:rPr lang="en-US" sz="1800" kern="1200" dirty="0" smtClean="0">
                          <a:solidFill>
                            <a:schemeClr val="dk1"/>
                          </a:solidFill>
                          <a:effectLst/>
                          <a:latin typeface="Arial" panose="020B0604020202020204" pitchFamily="34" charset="0"/>
                          <a:ea typeface="+mn-ea"/>
                          <a:cs typeface="Arial" panose="020B0604020202020204" pitchFamily="34" charset="0"/>
                        </a:rPr>
                        <a:t>PB-212F</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10.64 H</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Natural</a:t>
                      </a: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359</a:t>
                      </a:r>
                      <a:endParaRPr lang="es-AR" sz="1800" kern="1200" dirty="0" smtClean="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332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BE-7</a:t>
                      </a:r>
                    </a:p>
                  </a:txBody>
                  <a:tcPr marL="82397" marR="82397" marT="41199" marB="4119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53.22 D</a:t>
                      </a:r>
                      <a:endParaRPr lang="es-AR" sz="1800" kern="1200" dirty="0" smtClean="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Natural</a:t>
                      </a: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359</a:t>
                      </a:r>
                      <a:endParaRPr lang="es-AR" sz="1800" kern="1200" dirty="0" smtClean="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404879">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NA-24</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14.959 H </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Activation</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16</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375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CS-137</a:t>
                      </a:r>
                    </a:p>
                  </a:txBody>
                  <a:tcPr marL="82397" marR="82397" marT="41199" marB="4119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30.100 Y</a:t>
                      </a: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Fission</a:t>
                      </a: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5</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r h="391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RU-106</a:t>
                      </a:r>
                    </a:p>
                  </a:txBody>
                  <a:tcPr marL="82397" marR="82397" marT="41199" marB="41199"/>
                </a:tc>
                <a:tc>
                  <a:txBody>
                    <a:bodyPr/>
                    <a:lstStyle/>
                    <a:p>
                      <a:pPr marL="0" algn="r"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1.023</a:t>
                      </a:r>
                      <a:r>
                        <a:rPr lang="es-AR" sz="1800" kern="1200" baseline="0" dirty="0" smtClean="0">
                          <a:solidFill>
                            <a:schemeClr val="dk1"/>
                          </a:solidFill>
                          <a:effectLst/>
                          <a:latin typeface="Arial" panose="020B0604020202020204" pitchFamily="34" charset="0"/>
                          <a:ea typeface="+mn-ea"/>
                          <a:cs typeface="Arial" panose="020B0604020202020204" pitchFamily="34" charset="0"/>
                        </a:rPr>
                        <a:t> Y</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smtClean="0">
                          <a:solidFill>
                            <a:schemeClr val="dk1"/>
                          </a:solidFill>
                          <a:effectLst/>
                          <a:latin typeface="Arial" panose="020B0604020202020204" pitchFamily="34" charset="0"/>
                          <a:ea typeface="+mn-ea"/>
                          <a:cs typeface="Arial" panose="020B0604020202020204" pitchFamily="34" charset="0"/>
                        </a:rPr>
                        <a:t>Fission</a:t>
                      </a:r>
                    </a:p>
                  </a:txBody>
                  <a:tcPr marL="82397" marR="82397" marT="41199" marB="41199"/>
                </a:tc>
                <a:tc>
                  <a:txBody>
                    <a:bodyPr/>
                    <a:lstStyle/>
                    <a:p>
                      <a:pPr marL="0" algn="l" defTabSz="914400" rtl="0" eaLnBrk="1" latinLnBrk="0" hangingPunct="1"/>
                      <a:r>
                        <a:rPr lang="es-AR" sz="1800" kern="1200" dirty="0" smtClean="0">
                          <a:solidFill>
                            <a:schemeClr val="dk1"/>
                          </a:solidFill>
                          <a:effectLst/>
                          <a:latin typeface="Arial" panose="020B0604020202020204" pitchFamily="34" charset="0"/>
                          <a:ea typeface="+mn-ea"/>
                          <a:cs typeface="Arial" panose="020B0604020202020204" pitchFamily="34" charset="0"/>
                        </a:rPr>
                        <a:t>1</a:t>
                      </a:r>
                      <a:endParaRPr lang="es-AR" sz="1800" kern="1200" dirty="0">
                        <a:solidFill>
                          <a:schemeClr val="dk1"/>
                        </a:solidFill>
                        <a:effectLst/>
                        <a:latin typeface="Arial" panose="020B0604020202020204" pitchFamily="34" charset="0"/>
                        <a:ea typeface="+mn-ea"/>
                        <a:cs typeface="Arial" panose="020B0604020202020204" pitchFamily="34" charset="0"/>
                      </a:endParaRPr>
                    </a:p>
                  </a:txBody>
                  <a:tcPr marL="82397" marR="82397" marT="41199" marB="41199"/>
                </a:tc>
              </a:tr>
            </a:tbl>
          </a:graphicData>
        </a:graphic>
      </p:graphicFrame>
      <p:pic>
        <p:nvPicPr>
          <p:cNvPr id="1026" name="Picture 2" descr="D:\Descargas\Categorization Time Series at ARP03 - Long term - Interactive analy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20" y="1471991"/>
            <a:ext cx="6505817" cy="2632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escargas\CTBT detections at ARP03 - Interactive analysis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20" y="4211843"/>
            <a:ext cx="6190521" cy="25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9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5044</TotalTime>
  <Words>995</Words>
  <Application>Microsoft Office PowerPoint</Application>
  <PresentationFormat>Personalizado</PresentationFormat>
  <Paragraphs>285</Paragraphs>
  <Slides>13</Slides>
  <Notes>1</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support</cp:lastModifiedBy>
  <cp:revision>72</cp:revision>
  <dcterms:created xsi:type="dcterms:W3CDTF">2023-04-18T13:25:54Z</dcterms:created>
  <dcterms:modified xsi:type="dcterms:W3CDTF">2023-06-15T15:05:07Z</dcterms:modified>
</cp:coreProperties>
</file>