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sldIdLst>
    <p:sldId id="261" r:id="rId3"/>
    <p:sldId id="256" r:id="rId4"/>
    <p:sldId id="276" r:id="rId5"/>
    <p:sldId id="272" r:id="rId6"/>
    <p:sldId id="263" r:id="rId7"/>
    <p:sldId id="264" r:id="rId8"/>
    <p:sldId id="265" r:id="rId9"/>
    <p:sldId id="266" r:id="rId10"/>
    <p:sldId id="273" r:id="rId11"/>
    <p:sldId id="267" r:id="rId12"/>
    <p:sldId id="268" r:id="rId13"/>
    <p:sldId id="269" r:id="rId14"/>
    <p:sldId id="270" r:id="rId15"/>
    <p:sldId id="271" r:id="rId16"/>
    <p:sldId id="274" r:id="rId17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76"/>
            <p14:sldId id="272"/>
            <p14:sldId id="263"/>
            <p14:sldId id="264"/>
            <p14:sldId id="265"/>
            <p14:sldId id="266"/>
            <p14:sldId id="273"/>
            <p14:sldId id="267"/>
            <p14:sldId id="268"/>
            <p14:sldId id="269"/>
            <p14:sldId id="270"/>
            <p14:sldId id="271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61E5"/>
    <a:srgbClr val="FFF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Gaya Medium 2 - Akse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80"/>
    <p:restoredTop sz="94554"/>
  </p:normalViewPr>
  <p:slideViewPr>
    <p:cSldViewPr snapToGrid="0">
      <p:cViewPr varScale="1">
        <p:scale>
          <a:sx n="108" d="100"/>
          <a:sy n="108" d="100"/>
        </p:scale>
        <p:origin x="10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857C271B-821A-70E5-F447-2DDFCC938E6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26659" y="4540638"/>
            <a:ext cx="1138238" cy="271463"/>
            <a:chOff x="6862" y="486"/>
            <a:chExt cx="717" cy="171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FC6AE10-314C-DB05-A9A2-71F9F991366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62" y="488"/>
              <a:ext cx="71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989F8FBB-6D10-AA98-C598-C1E4B431BB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2" y="486"/>
              <a:ext cx="717" cy="171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01F17AF8-FDC9-0D0F-FD83-16084C93CAA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93430" y="771526"/>
            <a:ext cx="1138238" cy="271463"/>
            <a:chOff x="6862" y="486"/>
            <a:chExt cx="717" cy="171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BA9B38A6-252C-62B9-CD8D-4942E385E4B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62" y="488"/>
              <a:ext cx="71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038B5F26-BCB1-26A9-3609-F8BEBC8A2E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2" y="486"/>
              <a:ext cx="717" cy="171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570537" y="2227578"/>
            <a:ext cx="527081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</a:t>
            </a:r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7.5 14</a:t>
            </a:r>
            <a:r>
              <a:rPr lang="de-DE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 Flores </a:t>
            </a:r>
            <a:r>
              <a:rPr lang="de-DE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rapid </a:t>
            </a:r>
            <a:r>
              <a:rPr lang="de-DE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tsunami</a:t>
            </a:r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</a:t>
            </a:r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aftershock</a:t>
            </a:r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endParaRPr lang="en-AT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Made Kris Adi Astra</a:t>
            </a:r>
            <a:r>
              <a:rPr lang="de-DE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d-ID" sz="1800" dirty="0">
                <a:solidFill>
                  <a:schemeClr val="bg1"/>
                </a:solidFill>
              </a:rPr>
              <a:t>Abraham </a:t>
            </a:r>
            <a:r>
              <a:rPr lang="id-ID" sz="1800" dirty="0" err="1">
                <a:solidFill>
                  <a:schemeClr val="bg1"/>
                </a:solidFill>
              </a:rPr>
              <a:t>Arimuko</a:t>
            </a:r>
            <a:r>
              <a:rPr lang="de-DE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d-ID" sz="1800" dirty="0">
                <a:solidFill>
                  <a:schemeClr val="bg1"/>
                </a:solidFill>
              </a:rPr>
              <a:t>, Iman Fathurochman</a:t>
            </a:r>
            <a:r>
              <a:rPr lang="de-DE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id-ID" sz="1800" dirty="0">
                <a:solidFill>
                  <a:schemeClr val="bg1"/>
                </a:solidFill>
              </a:rPr>
              <a:t>, Dwi Karyadi Priyanto</a:t>
            </a:r>
            <a:r>
              <a:rPr lang="de-DE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id-ID" sz="1800" dirty="0">
                <a:solidFill>
                  <a:schemeClr val="bg1"/>
                </a:solidFill>
              </a:rPr>
              <a:t>, Mohamad Taufik Gunawan</a:t>
            </a:r>
            <a:r>
              <a:rPr lang="de-DE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id-ID" sz="1800" dirty="0">
                <a:solidFill>
                  <a:schemeClr val="bg1"/>
                </a:solidFill>
              </a:rPr>
              <a:t>, Dwi Hartanto</a:t>
            </a:r>
            <a:r>
              <a:rPr lang="de-DE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id-ID" sz="1800" dirty="0">
                <a:solidFill>
                  <a:schemeClr val="bg1"/>
                </a:solidFill>
              </a:rPr>
              <a:t>, Yohanes Agus Setiawan</a:t>
            </a:r>
            <a:r>
              <a:rPr lang="de-DE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id-ID" sz="1800" dirty="0">
                <a:solidFill>
                  <a:schemeClr val="bg1"/>
                </a:solidFill>
              </a:rPr>
              <a:t>, Cahyo Nugroho</a:t>
            </a:r>
            <a:r>
              <a:rPr lang="de-DE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id-ID" sz="1800" dirty="0">
                <a:solidFill>
                  <a:schemeClr val="bg1"/>
                </a:solidFill>
              </a:rPr>
              <a:t>, </a:t>
            </a:r>
            <a:r>
              <a:rPr lang="id-ID" sz="1800" dirty="0" err="1">
                <a:solidFill>
                  <a:schemeClr val="bg1"/>
                </a:solidFill>
              </a:rPr>
              <a:t>Dwikorita</a:t>
            </a:r>
            <a:r>
              <a:rPr lang="id-ID" sz="1800" dirty="0">
                <a:solidFill>
                  <a:schemeClr val="bg1"/>
                </a:solidFill>
              </a:rPr>
              <a:t> </a:t>
            </a:r>
            <a:r>
              <a:rPr lang="id-ID" sz="1800" dirty="0" err="1">
                <a:solidFill>
                  <a:schemeClr val="bg1"/>
                </a:solidFill>
              </a:rPr>
              <a:t>Karnawati</a:t>
            </a:r>
            <a:r>
              <a:rPr lang="de-DE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id-ID" sz="1800" dirty="0">
                <a:solidFill>
                  <a:schemeClr val="bg1"/>
                </a:solidFill>
              </a:rPr>
              <a:t>, Suko Prayitno Adi</a:t>
            </a:r>
            <a:r>
              <a:rPr lang="de-DE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id-ID" sz="1800" dirty="0">
                <a:solidFill>
                  <a:schemeClr val="bg1"/>
                </a:solidFill>
              </a:rPr>
              <a:t>, Daryono</a:t>
            </a:r>
            <a:r>
              <a:rPr lang="de-DE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id-ID" sz="1800" dirty="0">
                <a:solidFill>
                  <a:schemeClr val="bg1"/>
                </a:solidFill>
              </a:rPr>
              <a:t>, Bambang Setiyo Prayitno</a:t>
            </a:r>
            <a:r>
              <a:rPr lang="de-DE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id-ID" sz="1800" dirty="0">
                <a:solidFill>
                  <a:schemeClr val="bg1"/>
                </a:solidFill>
              </a:rPr>
              <a:t>, Sigit Pramono</a:t>
            </a:r>
            <a:r>
              <a:rPr lang="de-DE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de-DE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Meteorology</a:t>
            </a: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Climatology</a:t>
            </a: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Geophysics</a:t>
            </a: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Agency </a:t>
            </a:r>
            <a:r>
              <a:rPr lang="de-DE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Republic</a:t>
            </a: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Indonesia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7DC5A0-E307-0CEB-749E-C2800F7D23AA}"/>
              </a:ext>
            </a:extLst>
          </p:cNvPr>
          <p:cNvSpPr txBox="1"/>
          <p:nvPr/>
        </p:nvSpPr>
        <p:spPr>
          <a:xfrm>
            <a:off x="570537" y="6212714"/>
            <a:ext cx="527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June 2023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1F641A9-A10D-B6C9-3317-21EA09B41327}"/>
              </a:ext>
            </a:extLst>
          </p:cNvPr>
          <p:cNvSpPr txBox="1">
            <a:spLocks/>
          </p:cNvSpPr>
          <p:nvPr/>
        </p:nvSpPr>
        <p:spPr>
          <a:xfrm>
            <a:off x="2440224" y="6019458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O5.2-854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O5.2-854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Logo BMKG | BMKG">
            <a:extLst>
              <a:ext uri="{FF2B5EF4-FFF2-40B4-BE49-F238E27FC236}">
                <a16:creationId xmlns:a16="http://schemas.microsoft.com/office/drawing/2014/main" id="{3255F8FC-2196-6CF5-314F-4AF80126F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995" y="96981"/>
            <a:ext cx="528296" cy="65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ambar 2">
            <a:extLst>
              <a:ext uri="{FF2B5EF4-FFF2-40B4-BE49-F238E27FC236}">
                <a16:creationId xmlns:a16="http://schemas.microsoft.com/office/drawing/2014/main" id="{6C91C1CB-03DC-0817-F488-A13D19E9D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24" y="1553355"/>
            <a:ext cx="4744794" cy="3677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ambar 5">
            <a:extLst>
              <a:ext uri="{FF2B5EF4-FFF2-40B4-BE49-F238E27FC236}">
                <a16:creationId xmlns:a16="http://schemas.microsoft.com/office/drawing/2014/main" id="{BD34C613-9718-0F07-FDCC-79F4C090C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00" y="1553355"/>
            <a:ext cx="4673395" cy="36778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C9CD6CD-6B3C-F3D2-E278-A278FF5386B0}"/>
              </a:ext>
            </a:extLst>
          </p:cNvPr>
          <p:cNvSpPr txBox="1">
            <a:spLocks/>
          </p:cNvSpPr>
          <p:nvPr/>
        </p:nvSpPr>
        <p:spPr>
          <a:xfrm>
            <a:off x="2150969" y="293985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7.5 14</a:t>
            </a:r>
            <a:r>
              <a:rPr lang="de-DE" sz="1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 Flores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rapid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tsunami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aftershock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endParaRPr lang="en-AT" sz="1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Kotak Teks 7">
            <a:extLst>
              <a:ext uri="{FF2B5EF4-FFF2-40B4-BE49-F238E27FC236}">
                <a16:creationId xmlns:a16="http://schemas.microsoft.com/office/drawing/2014/main" id="{D1DB4587-35B6-B74B-53E8-3980A7E0F198}"/>
              </a:ext>
            </a:extLst>
          </p:cNvPr>
          <p:cNvSpPr txBox="1"/>
          <p:nvPr/>
        </p:nvSpPr>
        <p:spPr>
          <a:xfrm>
            <a:off x="3173788" y="5608130"/>
            <a:ext cx="5844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Gotham Book" panose="02000504050000020004" pitchFamily="2" charset="0"/>
                <a:ea typeface="Times New Roman" panose="02020603050405020304" pitchFamily="18" charset="0"/>
              </a:rPr>
              <a:t> Sea-level monitoring at </a:t>
            </a:r>
            <a:r>
              <a:rPr lang="en-US" sz="1800" dirty="0" err="1">
                <a:effectLst/>
                <a:latin typeface="Gotham Book" panose="02000504050000020004" pitchFamily="2" charset="0"/>
                <a:ea typeface="Times New Roman" panose="02020603050405020304" pitchFamily="18" charset="0"/>
              </a:rPr>
              <a:t>Marapokot</a:t>
            </a:r>
            <a:r>
              <a:rPr lang="en-US" sz="1800" dirty="0">
                <a:effectLst/>
                <a:latin typeface="Gotham Book" panose="02000504050000020004" pitchFamily="2" charset="0"/>
                <a:ea typeface="Times New Roman" panose="02020603050405020304" pitchFamily="18" charset="0"/>
              </a:rPr>
              <a:t> station and </a:t>
            </a:r>
            <a:r>
              <a:rPr lang="en-US" sz="1800" dirty="0" err="1">
                <a:effectLst/>
                <a:latin typeface="Gotham Book" panose="02000504050000020004" pitchFamily="2" charset="0"/>
                <a:ea typeface="Times New Roman" panose="02020603050405020304" pitchFamily="18" charset="0"/>
              </a:rPr>
              <a:t>Reo</a:t>
            </a:r>
            <a:r>
              <a:rPr lang="en-US" sz="1800" dirty="0">
                <a:effectLst/>
                <a:latin typeface="Gotham Book" panose="02000504050000020004" pitchFamily="2" charset="0"/>
                <a:ea typeface="Times New Roman" panose="02020603050405020304" pitchFamily="18" charset="0"/>
              </a:rPr>
              <a:t> station near the epicenter</a:t>
            </a:r>
            <a:r>
              <a:rPr lang="id-ID" dirty="0">
                <a:effectLst/>
                <a:latin typeface="Gotham Book" panose="02000504050000020004" pitchFamily="2" charset="0"/>
              </a:rPr>
              <a:t> </a:t>
            </a:r>
            <a:endParaRPr lang="id-ID" dirty="0">
              <a:latin typeface="Gotham Book" panose="02000504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978055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O5.2-854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Logo BMKG | BMKG">
            <a:extLst>
              <a:ext uri="{FF2B5EF4-FFF2-40B4-BE49-F238E27FC236}">
                <a16:creationId xmlns:a16="http://schemas.microsoft.com/office/drawing/2014/main" id="{3255F8FC-2196-6CF5-314F-4AF80126F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995" y="96981"/>
            <a:ext cx="528296" cy="65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ambar 3">
            <a:extLst>
              <a:ext uri="{FF2B5EF4-FFF2-40B4-BE49-F238E27FC236}">
                <a16:creationId xmlns:a16="http://schemas.microsoft.com/office/drawing/2014/main" id="{372E8682-2D07-B49B-586E-91BC06AE97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82" y="1208652"/>
            <a:ext cx="10328313" cy="54996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C432AE2-00D1-A328-F731-87F90DA7965A}"/>
              </a:ext>
            </a:extLst>
          </p:cNvPr>
          <p:cNvSpPr txBox="1">
            <a:spLocks/>
          </p:cNvSpPr>
          <p:nvPr/>
        </p:nvSpPr>
        <p:spPr>
          <a:xfrm>
            <a:off x="2150969" y="293985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7.5 14</a:t>
            </a:r>
            <a:r>
              <a:rPr lang="de-DE" sz="1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 Flores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rapid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tsunami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aftershock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endParaRPr lang="en-AT" sz="1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Kotak Teks 7">
            <a:extLst>
              <a:ext uri="{FF2B5EF4-FFF2-40B4-BE49-F238E27FC236}">
                <a16:creationId xmlns:a16="http://schemas.microsoft.com/office/drawing/2014/main" id="{5A11A4D4-CB34-E1D4-E086-22839B5BCF49}"/>
              </a:ext>
            </a:extLst>
          </p:cNvPr>
          <p:cNvSpPr txBox="1"/>
          <p:nvPr/>
        </p:nvSpPr>
        <p:spPr>
          <a:xfrm>
            <a:off x="7023884" y="6150876"/>
            <a:ext cx="5041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otham Book" panose="02000504050000020004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3D seismicity distribution of M7.5 2021 Flores Sea.</a:t>
            </a:r>
            <a:endParaRPr lang="id-ID" sz="18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otham Book" panose="0200050405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239532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O5.2-854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Logo BMKG | BMKG">
            <a:extLst>
              <a:ext uri="{FF2B5EF4-FFF2-40B4-BE49-F238E27FC236}">
                <a16:creationId xmlns:a16="http://schemas.microsoft.com/office/drawing/2014/main" id="{3255F8FC-2196-6CF5-314F-4AF80126F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995" y="96981"/>
            <a:ext cx="528296" cy="65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fficeArt object" descr="Gambar 4">
            <a:extLst>
              <a:ext uri="{FF2B5EF4-FFF2-40B4-BE49-F238E27FC236}">
                <a16:creationId xmlns:a16="http://schemas.microsoft.com/office/drawing/2014/main" id="{20F16D5C-DD07-C33B-2F05-23FFE9DF3F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89" t="11277" r="5021" b="39022"/>
          <a:stretch>
            <a:fillRect/>
          </a:stretch>
        </p:blipFill>
        <p:spPr>
          <a:xfrm>
            <a:off x="4810907" y="1178877"/>
            <a:ext cx="6888384" cy="541279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4E1A5AB-F7E9-0989-97C6-5A5A98E43F64}"/>
              </a:ext>
            </a:extLst>
          </p:cNvPr>
          <p:cNvSpPr txBox="1">
            <a:spLocks/>
          </p:cNvSpPr>
          <p:nvPr/>
        </p:nvSpPr>
        <p:spPr>
          <a:xfrm>
            <a:off x="2150969" y="293985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7.5 14</a:t>
            </a:r>
            <a:r>
              <a:rPr lang="de-DE" sz="1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 Flores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rapid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tsunami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aftershock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endParaRPr lang="en-AT" sz="1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Kotak Teks 6">
            <a:extLst>
              <a:ext uri="{FF2B5EF4-FFF2-40B4-BE49-F238E27FC236}">
                <a16:creationId xmlns:a16="http://schemas.microsoft.com/office/drawing/2014/main" id="{31B5D2D2-DC55-D808-BF62-BC02939E918C}"/>
              </a:ext>
            </a:extLst>
          </p:cNvPr>
          <p:cNvSpPr txBox="1"/>
          <p:nvPr/>
        </p:nvSpPr>
        <p:spPr>
          <a:xfrm>
            <a:off x="451558" y="1498459"/>
            <a:ext cx="4359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Gotham Medium" panose="02000504050000020004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Seismicity distribution and source parameters of M7.5 2021 Flores Sea.</a:t>
            </a:r>
            <a:endParaRPr lang="id-ID" sz="240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Gotham Medium" panose="0200050405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Kotak Teks 7">
            <a:extLst>
              <a:ext uri="{FF2B5EF4-FFF2-40B4-BE49-F238E27FC236}">
                <a16:creationId xmlns:a16="http://schemas.microsoft.com/office/drawing/2014/main" id="{4829BFBA-98CC-D9BC-74C9-0B3DF97A71E3}"/>
              </a:ext>
            </a:extLst>
          </p:cNvPr>
          <p:cNvSpPr txBox="1"/>
          <p:nvPr/>
        </p:nvSpPr>
        <p:spPr>
          <a:xfrm>
            <a:off x="1043504" y="6211669"/>
            <a:ext cx="3572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latin typeface="Gotham Book" panose="02000504050000020004" pitchFamily="2" charset="0"/>
              </a:rPr>
              <a:t> </a:t>
            </a:r>
            <a:r>
              <a:rPr lang="id-ID" dirty="0" err="1">
                <a:latin typeface="Gotham Book" panose="02000504050000020004" pitchFamily="2" charset="0"/>
              </a:rPr>
              <a:t>after</a:t>
            </a:r>
            <a:r>
              <a:rPr lang="id-ID" dirty="0">
                <a:latin typeface="Gotham Book" panose="02000504050000020004" pitchFamily="2" charset="0"/>
              </a:rPr>
              <a:t> </a:t>
            </a:r>
            <a:r>
              <a:rPr lang="id-ID" dirty="0" err="1">
                <a:latin typeface="Gotham Book" panose="02000504050000020004" pitchFamily="2" charset="0"/>
              </a:rPr>
              <a:t>mainshock</a:t>
            </a:r>
            <a:endParaRPr lang="id-ID" dirty="0">
              <a:latin typeface="Gotham Book" panose="02000504050000020004" pitchFamily="2" charset="0"/>
            </a:endParaRPr>
          </a:p>
        </p:txBody>
      </p:sp>
      <p:sp>
        <p:nvSpPr>
          <p:cNvPr id="9" name="Kotak Teks 8">
            <a:extLst>
              <a:ext uri="{FF2B5EF4-FFF2-40B4-BE49-F238E27FC236}">
                <a16:creationId xmlns:a16="http://schemas.microsoft.com/office/drawing/2014/main" id="{EC2572DE-59BE-DF34-EF77-84697E740EB0}"/>
              </a:ext>
            </a:extLst>
          </p:cNvPr>
          <p:cNvSpPr txBox="1"/>
          <p:nvPr/>
        </p:nvSpPr>
        <p:spPr>
          <a:xfrm>
            <a:off x="451558" y="2845138"/>
            <a:ext cx="4561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 err="1">
                <a:latin typeface="Gotham Book" panose="02000504050000020004" pitchFamily="2" charset="0"/>
              </a:rPr>
              <a:t>Initial</a:t>
            </a:r>
            <a:r>
              <a:rPr lang="id-ID" sz="1400" dirty="0">
                <a:latin typeface="Gotham Book" panose="02000504050000020004" pitchFamily="2" charset="0"/>
              </a:rPr>
              <a:t> </a:t>
            </a:r>
            <a:r>
              <a:rPr lang="id-ID" sz="1400" dirty="0" err="1">
                <a:latin typeface="Gotham Book" panose="02000504050000020004" pitchFamily="2" charset="0"/>
              </a:rPr>
              <a:t>location</a:t>
            </a:r>
            <a:r>
              <a:rPr lang="id-ID" sz="1400" dirty="0">
                <a:latin typeface="Gotham Book" panose="02000504050000020004" pitchFamily="2" charset="0"/>
              </a:rPr>
              <a:t>: </a:t>
            </a:r>
            <a:r>
              <a:rPr lang="id-ID" sz="1400" dirty="0" err="1">
                <a:latin typeface="Gotham Book" panose="02000504050000020004" pitchFamily="2" charset="0"/>
              </a:rPr>
              <a:t>seiscomP</a:t>
            </a:r>
            <a:r>
              <a:rPr lang="id-ID" sz="1400" dirty="0">
                <a:latin typeface="Gotham Book" panose="02000504050000020004" pitchFamily="2" charset="0"/>
              </a:rPr>
              <a:t> (Weber </a:t>
            </a:r>
            <a:r>
              <a:rPr lang="id-ID" sz="1400" dirty="0" err="1">
                <a:latin typeface="Gotham Book" panose="02000504050000020004" pitchFamily="2" charset="0"/>
              </a:rPr>
              <a:t>et</a:t>
            </a:r>
            <a:r>
              <a:rPr lang="id-ID" sz="1400" dirty="0">
                <a:latin typeface="Gotham Book" panose="02000504050000020004" pitchFamily="2" charset="0"/>
              </a:rPr>
              <a:t> </a:t>
            </a:r>
            <a:r>
              <a:rPr lang="id-ID" sz="1400" dirty="0" err="1">
                <a:latin typeface="Gotham Book" panose="02000504050000020004" pitchFamily="2" charset="0"/>
              </a:rPr>
              <a:t>al.</a:t>
            </a:r>
            <a:r>
              <a:rPr lang="id-ID" sz="1400" dirty="0">
                <a:latin typeface="Gotham Book" panose="02000504050000020004" pitchFamily="2" charset="0"/>
              </a:rPr>
              <a:t>, 2007)</a:t>
            </a:r>
          </a:p>
          <a:p>
            <a:r>
              <a:rPr lang="id-ID" sz="1400" dirty="0" err="1">
                <a:latin typeface="Gotham Book" panose="02000504050000020004" pitchFamily="2" charset="0"/>
              </a:rPr>
              <a:t>Relocation</a:t>
            </a:r>
            <a:r>
              <a:rPr lang="id-ID" sz="1400" dirty="0">
                <a:latin typeface="Gotham Book" panose="02000504050000020004" pitchFamily="2" charset="0"/>
              </a:rPr>
              <a:t>: DD </a:t>
            </a:r>
            <a:r>
              <a:rPr lang="id-ID" sz="1400" dirty="0" err="1">
                <a:latin typeface="Gotham Book" panose="02000504050000020004" pitchFamily="2" charset="0"/>
              </a:rPr>
              <a:t>technique</a:t>
            </a:r>
            <a:r>
              <a:rPr lang="id-ID" sz="1400" dirty="0">
                <a:latin typeface="Gotham Book" panose="02000504050000020004" pitchFamily="2" charset="0"/>
              </a:rPr>
              <a:t> (</a:t>
            </a:r>
            <a:r>
              <a:rPr lang="id-ID" sz="1400" dirty="0" err="1">
                <a:latin typeface="Gotham Book" panose="02000504050000020004" pitchFamily="2" charset="0"/>
              </a:rPr>
              <a:t>Waldhauser</a:t>
            </a:r>
            <a:r>
              <a:rPr lang="id-ID" sz="1400" dirty="0">
                <a:latin typeface="Gotham Book" panose="02000504050000020004" pitchFamily="2" charset="0"/>
              </a:rPr>
              <a:t> &amp; </a:t>
            </a:r>
            <a:r>
              <a:rPr lang="id-ID" sz="1400" dirty="0" err="1">
                <a:latin typeface="Gotham Book" panose="02000504050000020004" pitchFamily="2" charset="0"/>
              </a:rPr>
              <a:t>Ellsworth</a:t>
            </a:r>
            <a:r>
              <a:rPr lang="id-ID" sz="1400" dirty="0">
                <a:latin typeface="Gotham Book" panose="02000504050000020004" pitchFamily="2" charset="0"/>
              </a:rPr>
              <a:t>, 2000)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3F6A63-12D3-8742-A547-81024970DA26}"/>
              </a:ext>
            </a:extLst>
          </p:cNvPr>
          <p:cNvSpPr txBox="1"/>
          <p:nvPr/>
        </p:nvSpPr>
        <p:spPr>
          <a:xfrm>
            <a:off x="451558" y="3871689"/>
            <a:ext cx="47564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6000" b="1" dirty="0">
                <a:solidFill>
                  <a:srgbClr val="C00000"/>
                </a:solidFill>
                <a:latin typeface="Gotham Bold" panose="02000504050000020004" pitchFamily="2" charset="0"/>
              </a:rPr>
              <a:t>750 </a:t>
            </a:r>
            <a:r>
              <a:rPr lang="id-ID" sz="6000" b="1" dirty="0" err="1">
                <a:solidFill>
                  <a:srgbClr val="C00000"/>
                </a:solidFill>
                <a:latin typeface="Gotham Bold" panose="02000504050000020004" pitchFamily="2" charset="0"/>
              </a:rPr>
              <a:t>events</a:t>
            </a:r>
            <a:r>
              <a:rPr lang="id-ID" sz="6000" b="1" dirty="0">
                <a:solidFill>
                  <a:srgbClr val="C00000"/>
                </a:solidFill>
                <a:latin typeface="Gotham Bold" panose="02000504050000020004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2ECEA1-0C19-4845-99EC-DEEC4C350500}"/>
              </a:ext>
            </a:extLst>
          </p:cNvPr>
          <p:cNvSpPr txBox="1"/>
          <p:nvPr/>
        </p:nvSpPr>
        <p:spPr>
          <a:xfrm>
            <a:off x="2487372" y="490586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latin typeface="Gotham Book" panose="02000504050000020004" pitchFamily="2" charset="0"/>
              </a:rPr>
              <a:t>until</a:t>
            </a:r>
            <a:endParaRPr lang="en-US" dirty="0">
              <a:latin typeface="Gotham Book" panose="0200050405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F336C-FF06-4E43-ADD2-AABCC89CB02C}"/>
              </a:ext>
            </a:extLst>
          </p:cNvPr>
          <p:cNvSpPr txBox="1"/>
          <p:nvPr/>
        </p:nvSpPr>
        <p:spPr>
          <a:xfrm>
            <a:off x="1353247" y="5151212"/>
            <a:ext cx="29530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6000" b="1" dirty="0">
                <a:solidFill>
                  <a:srgbClr val="C00000"/>
                </a:solidFill>
                <a:latin typeface="Gotham Bold" panose="02000504050000020004" pitchFamily="2" charset="0"/>
              </a:rPr>
              <a:t>8 </a:t>
            </a:r>
            <a:r>
              <a:rPr lang="id-ID" sz="6000" b="1" dirty="0" err="1">
                <a:solidFill>
                  <a:srgbClr val="C00000"/>
                </a:solidFill>
                <a:latin typeface="Gotham Bold" panose="02000504050000020004" pitchFamily="2" charset="0"/>
              </a:rPr>
              <a:t>days</a:t>
            </a:r>
            <a:r>
              <a:rPr lang="id-ID" sz="6000" b="1" dirty="0">
                <a:solidFill>
                  <a:srgbClr val="C00000"/>
                </a:solidFill>
                <a:latin typeface="Gotham Bold" panose="0200050405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8062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4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O5.2-854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Logo BMKG | BMKG">
            <a:extLst>
              <a:ext uri="{FF2B5EF4-FFF2-40B4-BE49-F238E27FC236}">
                <a16:creationId xmlns:a16="http://schemas.microsoft.com/office/drawing/2014/main" id="{3255F8FC-2196-6CF5-314F-4AF80126F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995" y="96981"/>
            <a:ext cx="528296" cy="65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officeArt object" descr="Grup 13">
            <a:extLst>
              <a:ext uri="{FF2B5EF4-FFF2-40B4-BE49-F238E27FC236}">
                <a16:creationId xmlns:a16="http://schemas.microsoft.com/office/drawing/2014/main" id="{490F44AF-7A07-3C0C-2179-D5E52A12E837}"/>
              </a:ext>
            </a:extLst>
          </p:cNvPr>
          <p:cNvGrpSpPr/>
          <p:nvPr/>
        </p:nvGrpSpPr>
        <p:grpSpPr>
          <a:xfrm>
            <a:off x="1665692" y="2528694"/>
            <a:ext cx="8534463" cy="4161571"/>
            <a:chOff x="-1" y="-1"/>
            <a:chExt cx="6258275" cy="2881631"/>
          </a:xfrm>
        </p:grpSpPr>
        <p:pic>
          <p:nvPicPr>
            <p:cNvPr id="6" name="Gambar 5" descr="Gambar 8">
              <a:extLst>
                <a:ext uri="{FF2B5EF4-FFF2-40B4-BE49-F238E27FC236}">
                  <a16:creationId xmlns:a16="http://schemas.microsoft.com/office/drawing/2014/main" id="{17322F8E-A679-DFB5-E613-3B777B551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596" t="26143" r="38984" b="35633"/>
            <a:stretch>
              <a:fillRect/>
            </a:stretch>
          </p:blipFill>
          <p:spPr>
            <a:xfrm>
              <a:off x="-1" y="-1"/>
              <a:ext cx="3004187" cy="28816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" name="Gambar 6" descr="Gambar 9">
              <a:extLst>
                <a:ext uri="{FF2B5EF4-FFF2-40B4-BE49-F238E27FC236}">
                  <a16:creationId xmlns:a16="http://schemas.microsoft.com/office/drawing/2014/main" id="{4D6E60EE-5F02-CCE6-C418-32E8898EA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872" t="31281" r="32588" b="36068"/>
            <a:stretch>
              <a:fillRect/>
            </a:stretch>
          </p:blipFill>
          <p:spPr>
            <a:xfrm>
              <a:off x="3032472" y="421623"/>
              <a:ext cx="3225802" cy="24225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" name="Persegi Panjang 7">
              <a:extLst>
                <a:ext uri="{FF2B5EF4-FFF2-40B4-BE49-F238E27FC236}">
                  <a16:creationId xmlns:a16="http://schemas.microsoft.com/office/drawing/2014/main" id="{A56CE0B7-4EA3-DA1A-52F8-5D9A60BE5C56}"/>
                </a:ext>
              </a:extLst>
            </p:cNvPr>
            <p:cNvSpPr/>
            <p:nvPr/>
          </p:nvSpPr>
          <p:spPr>
            <a:xfrm>
              <a:off x="4671627" y="685566"/>
              <a:ext cx="538224" cy="1799864"/>
            </a:xfrm>
            <a:prstGeom prst="rect">
              <a:avLst/>
            </a:prstGeom>
            <a:noFill/>
            <a:ln w="25400" cap="flat">
              <a:solidFill>
                <a:schemeClr val="accent1"/>
              </a:solidFill>
              <a:prstDash val="sysDash"/>
              <a:miter lim="800000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9" name="Persegi Panjang 8">
              <a:extLst>
                <a:ext uri="{FF2B5EF4-FFF2-40B4-BE49-F238E27FC236}">
                  <a16:creationId xmlns:a16="http://schemas.microsoft.com/office/drawing/2014/main" id="{CAECED29-6B9E-EDD1-C5D7-67E971CC6E17}"/>
                </a:ext>
              </a:extLst>
            </p:cNvPr>
            <p:cNvSpPr/>
            <p:nvPr/>
          </p:nvSpPr>
          <p:spPr>
            <a:xfrm>
              <a:off x="4202852" y="681714"/>
              <a:ext cx="423127" cy="1799864"/>
            </a:xfrm>
            <a:prstGeom prst="rect">
              <a:avLst/>
            </a:prstGeom>
            <a:noFill/>
            <a:ln w="25400" cap="flat">
              <a:solidFill>
                <a:schemeClr val="accent1"/>
              </a:solidFill>
              <a:prstDash val="sysDash"/>
              <a:miter lim="800000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10" name="Persegi Panjang 9">
              <a:extLst>
                <a:ext uri="{FF2B5EF4-FFF2-40B4-BE49-F238E27FC236}">
                  <a16:creationId xmlns:a16="http://schemas.microsoft.com/office/drawing/2014/main" id="{267E865F-EFAF-586D-6680-95EF208B51A3}"/>
                </a:ext>
              </a:extLst>
            </p:cNvPr>
            <p:cNvSpPr/>
            <p:nvPr/>
          </p:nvSpPr>
          <p:spPr>
            <a:xfrm>
              <a:off x="3855612" y="686657"/>
              <a:ext cx="301592" cy="1799864"/>
            </a:xfrm>
            <a:prstGeom prst="rect">
              <a:avLst/>
            </a:prstGeom>
            <a:noFill/>
            <a:ln w="25400" cap="flat">
              <a:solidFill>
                <a:schemeClr val="accent1"/>
              </a:solidFill>
              <a:prstDash val="sysDash"/>
              <a:miter lim="800000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11" name="Persegi Panjang 10">
              <a:extLst>
                <a:ext uri="{FF2B5EF4-FFF2-40B4-BE49-F238E27FC236}">
                  <a16:creationId xmlns:a16="http://schemas.microsoft.com/office/drawing/2014/main" id="{4EA9C25C-66D3-88A3-684D-3DCB3C7CA29E}"/>
                </a:ext>
              </a:extLst>
            </p:cNvPr>
            <p:cNvSpPr/>
            <p:nvPr/>
          </p:nvSpPr>
          <p:spPr>
            <a:xfrm>
              <a:off x="3447605" y="681713"/>
              <a:ext cx="362359" cy="1799864"/>
            </a:xfrm>
            <a:prstGeom prst="rect">
              <a:avLst/>
            </a:prstGeom>
            <a:noFill/>
            <a:ln w="25400" cap="flat">
              <a:solidFill>
                <a:schemeClr val="accent1"/>
              </a:solidFill>
              <a:prstDash val="sysDash"/>
              <a:miter lim="800000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12" name="Kotak Teks 9">
              <a:extLst>
                <a:ext uri="{FF2B5EF4-FFF2-40B4-BE49-F238E27FC236}">
                  <a16:creationId xmlns:a16="http://schemas.microsoft.com/office/drawing/2014/main" id="{19B04CB9-70E4-D908-8BAE-29AF1C95C42E}"/>
                </a:ext>
              </a:extLst>
            </p:cNvPr>
            <p:cNvSpPr txBox="1"/>
            <p:nvPr/>
          </p:nvSpPr>
          <p:spPr>
            <a:xfrm>
              <a:off x="5006716" y="681713"/>
              <a:ext cx="157414" cy="369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r>
                <a:rPr lang="en-US" sz="1800" b="1" kern="120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Helvetica" pitchFamily="2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  <a:endParaRPr lang="id-ID" sz="120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3" name="Kotak Teks 10">
              <a:extLst>
                <a:ext uri="{FF2B5EF4-FFF2-40B4-BE49-F238E27FC236}">
                  <a16:creationId xmlns:a16="http://schemas.microsoft.com/office/drawing/2014/main" id="{21902E6F-A6F4-B123-3F27-5922167F73DC}"/>
                </a:ext>
              </a:extLst>
            </p:cNvPr>
            <p:cNvSpPr txBox="1"/>
            <p:nvPr/>
          </p:nvSpPr>
          <p:spPr>
            <a:xfrm>
              <a:off x="4419092" y="678731"/>
              <a:ext cx="157414" cy="369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r>
                <a:rPr lang="en-US" sz="1800" b="1" kern="120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Helvetica" pitchFamily="2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  <a:endParaRPr lang="id-ID" sz="120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4" name="Kotak Teks 11">
              <a:extLst>
                <a:ext uri="{FF2B5EF4-FFF2-40B4-BE49-F238E27FC236}">
                  <a16:creationId xmlns:a16="http://schemas.microsoft.com/office/drawing/2014/main" id="{CC3BE5BC-974B-FB0E-DFF1-344E4E6066B6}"/>
                </a:ext>
              </a:extLst>
            </p:cNvPr>
            <p:cNvSpPr txBox="1"/>
            <p:nvPr/>
          </p:nvSpPr>
          <p:spPr>
            <a:xfrm>
              <a:off x="3951103" y="685566"/>
              <a:ext cx="157414" cy="369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r>
                <a:rPr lang="en-US" sz="1800" b="1" kern="120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Helvetica" pitchFamily="2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3</a:t>
              </a:r>
              <a:endParaRPr lang="id-ID" sz="120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5" name="Kotak Teks 12">
              <a:extLst>
                <a:ext uri="{FF2B5EF4-FFF2-40B4-BE49-F238E27FC236}">
                  <a16:creationId xmlns:a16="http://schemas.microsoft.com/office/drawing/2014/main" id="{24315E3C-192C-636C-A461-2EECC286C5BD}"/>
                </a:ext>
              </a:extLst>
            </p:cNvPr>
            <p:cNvSpPr txBox="1"/>
            <p:nvPr/>
          </p:nvSpPr>
          <p:spPr>
            <a:xfrm>
              <a:off x="3592682" y="685566"/>
              <a:ext cx="157414" cy="369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r>
                <a:rPr lang="en-US" sz="1800" b="1" kern="120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Helvetica" pitchFamily="2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4</a:t>
              </a:r>
              <a:endParaRPr lang="id-ID" sz="120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C6C0BD2D-EB43-D4B4-5164-AA9CD59F9847}"/>
              </a:ext>
            </a:extLst>
          </p:cNvPr>
          <p:cNvSpPr txBox="1">
            <a:spLocks/>
          </p:cNvSpPr>
          <p:nvPr/>
        </p:nvSpPr>
        <p:spPr>
          <a:xfrm>
            <a:off x="2150969" y="293985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7.5 14</a:t>
            </a:r>
            <a:r>
              <a:rPr lang="de-DE" sz="1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 Flores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rapid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tsunami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aftershock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endParaRPr lang="en-AT" sz="1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Kotak Teks 16">
            <a:extLst>
              <a:ext uri="{FF2B5EF4-FFF2-40B4-BE49-F238E27FC236}">
                <a16:creationId xmlns:a16="http://schemas.microsoft.com/office/drawing/2014/main" id="{EC8199C5-F6C0-AD15-A161-DF9FDD1BB05D}"/>
              </a:ext>
            </a:extLst>
          </p:cNvPr>
          <p:cNvSpPr txBox="1"/>
          <p:nvPr/>
        </p:nvSpPr>
        <p:spPr>
          <a:xfrm>
            <a:off x="2255202" y="1236032"/>
            <a:ext cx="7681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effectLst/>
                <a:latin typeface="Gotham Medium" panose="02000504050000020004" pitchFamily="2" charset="0"/>
                <a:ea typeface="Arial Unicode MS" panose="020B0604020202020204" pitchFamily="34" charset="-128"/>
              </a:rPr>
              <a:t>Four active earthquake clusters.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8E98C6-6B56-8A4B-809F-220DAB7E89A7}"/>
              </a:ext>
            </a:extLst>
          </p:cNvPr>
          <p:cNvSpPr txBox="1"/>
          <p:nvPr/>
        </p:nvSpPr>
        <p:spPr>
          <a:xfrm>
            <a:off x="2255202" y="1882363"/>
            <a:ext cx="7355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otham Book" panose="02000504050000020004" pitchFamily="2" charset="0"/>
                <a:ea typeface="Arial Unicode MS" panose="020B0604020202020204" pitchFamily="34" charset="-128"/>
              </a:rPr>
              <a:t>distinguished by distinctive pattern of high-density earthquake distribution over geographical longitude</a:t>
            </a:r>
            <a:r>
              <a:rPr lang="id-ID" sz="1400" dirty="0">
                <a:latin typeface="Gotham Book" panose="0200050405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0913166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O5.2-854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Logo BMKG | BMKG">
            <a:extLst>
              <a:ext uri="{FF2B5EF4-FFF2-40B4-BE49-F238E27FC236}">
                <a16:creationId xmlns:a16="http://schemas.microsoft.com/office/drawing/2014/main" id="{3255F8FC-2196-6CF5-314F-4AF80126F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995" y="96981"/>
            <a:ext cx="528296" cy="65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fficeArt object" descr="Gambar 7">
            <a:extLst>
              <a:ext uri="{FF2B5EF4-FFF2-40B4-BE49-F238E27FC236}">
                <a16:creationId xmlns:a16="http://schemas.microsoft.com/office/drawing/2014/main" id="{0A806561-52AE-0B68-40C6-3A88B079426B}"/>
              </a:ext>
            </a:extLst>
          </p:cNvPr>
          <p:cNvPicPr/>
          <p:nvPr/>
        </p:nvPicPr>
        <p:blipFill>
          <a:blip r:embed="rId3"/>
          <a:srcRect l="2553" t="6699"/>
          <a:stretch>
            <a:fillRect/>
          </a:stretch>
        </p:blipFill>
        <p:spPr>
          <a:xfrm>
            <a:off x="4446494" y="1484557"/>
            <a:ext cx="7376571" cy="511346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406C48F-639B-D29B-D3E7-DE9CAF41DF03}"/>
              </a:ext>
            </a:extLst>
          </p:cNvPr>
          <p:cNvSpPr txBox="1">
            <a:spLocks/>
          </p:cNvSpPr>
          <p:nvPr/>
        </p:nvSpPr>
        <p:spPr>
          <a:xfrm>
            <a:off x="2150969" y="293985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7.5 14</a:t>
            </a:r>
            <a:r>
              <a:rPr lang="de-DE" sz="1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 Flores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rapid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tsunami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aftershock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endParaRPr lang="en-AT" sz="1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Kotak Teks 16">
            <a:extLst>
              <a:ext uri="{FF2B5EF4-FFF2-40B4-BE49-F238E27FC236}">
                <a16:creationId xmlns:a16="http://schemas.microsoft.com/office/drawing/2014/main" id="{7A74A1D8-CA12-229B-CEDF-670BB93E6547}"/>
              </a:ext>
            </a:extLst>
          </p:cNvPr>
          <p:cNvSpPr txBox="1"/>
          <p:nvPr/>
        </p:nvSpPr>
        <p:spPr>
          <a:xfrm>
            <a:off x="678399" y="2928421"/>
            <a:ext cx="24880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otham Book" panose="02000504050000020004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US" sz="1800" dirty="0">
                <a:ln>
                  <a:noFill/>
                </a:ln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Gotham Book" panose="02000504050000020004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✦</a:t>
            </a:r>
            <a:r>
              <a:rPr lang="en-US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otham Book" panose="02000504050000020004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)Daily aftershock productivity following the mainshock until 21 December 2021 </a:t>
            </a:r>
          </a:p>
          <a:p>
            <a:endParaRPr lang="en-US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otham Book" panose="0200050405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otham Book" panose="02000504050000020004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US" dirty="0">
                <a:solidFill>
                  <a:schemeClr val="accent1"/>
                </a:solidFill>
                <a:uFill>
                  <a:solidFill>
                    <a:srgbClr val="000000"/>
                  </a:solidFill>
                </a:uFill>
                <a:latin typeface="Gotham Book" panose="02000504050000020004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⎯</a:t>
            </a: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otham Book" panose="02000504050000020004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)A</a:t>
            </a:r>
            <a:r>
              <a:rPr lang="en-US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otham Book" panose="02000504050000020004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ftershock decay model (</a:t>
            </a:r>
            <a:r>
              <a:rPr lang="en-US" sz="1800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otham Book" panose="02000504050000020004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Utsu</a:t>
            </a:r>
            <a:r>
              <a:rPr lang="en-US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otham Book" panose="02000504050000020004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1957)</a:t>
            </a:r>
            <a:endParaRPr lang="id-ID" sz="18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otham Book" panose="0200050405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Kotak Teks 17">
            <a:extLst>
              <a:ext uri="{FF2B5EF4-FFF2-40B4-BE49-F238E27FC236}">
                <a16:creationId xmlns:a16="http://schemas.microsoft.com/office/drawing/2014/main" id="{F123E931-60F5-74C4-DA2D-AD806BA65BE7}"/>
              </a:ext>
            </a:extLst>
          </p:cNvPr>
          <p:cNvSpPr txBox="1"/>
          <p:nvPr/>
        </p:nvSpPr>
        <p:spPr>
          <a:xfrm>
            <a:off x="678399" y="1644690"/>
            <a:ext cx="3122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err="1">
                <a:latin typeface="Gotham Medium" panose="02000504050000020004" pitchFamily="2" charset="0"/>
                <a:cs typeface="Times New Roman" panose="02020603050405020304" pitchFamily="18" charset="0"/>
              </a:rPr>
              <a:t>Aftershock</a:t>
            </a:r>
            <a:r>
              <a:rPr lang="id-ID" sz="2800" dirty="0">
                <a:latin typeface="Gotham Medium" panose="02000504050000020004" pitchFamily="2" charset="0"/>
                <a:cs typeface="Times New Roman" panose="02020603050405020304" pitchFamily="18" charset="0"/>
              </a:rPr>
              <a:t> </a:t>
            </a:r>
            <a:r>
              <a:rPr lang="id-ID" sz="2800" dirty="0" err="1">
                <a:latin typeface="Gotham Medium" panose="02000504050000020004" pitchFamily="2" charset="0"/>
                <a:cs typeface="Times New Roman" panose="02020603050405020304" pitchFamily="18" charset="0"/>
              </a:rPr>
              <a:t>observation</a:t>
            </a:r>
            <a:endParaRPr lang="id-ID" sz="2800" dirty="0">
              <a:latin typeface="Gotham Medium" panose="02000504050000020004" pitchFamily="2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Kotak Teks 3">
                <a:extLst>
                  <a:ext uri="{FF2B5EF4-FFF2-40B4-BE49-F238E27FC236}">
                    <a16:creationId xmlns:a16="http://schemas.microsoft.com/office/drawing/2014/main" id="{2133A1AE-0F1F-7DBF-4E3B-8B2287722334}"/>
                  </a:ext>
                </a:extLst>
              </p:cNvPr>
              <p:cNvSpPr txBox="1"/>
              <p:nvPr/>
            </p:nvSpPr>
            <p:spPr>
              <a:xfrm>
                <a:off x="-28045" y="5326609"/>
                <a:ext cx="4105894" cy="374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id-ID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d-ID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d-ID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id-ID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id-ID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id-ID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id-ID" i="0">
                          <a:latin typeface="Cambria Math" panose="02040503050406030204" pitchFamily="18" charset="0"/>
                        </a:rPr>
                        <m:t>,0&lt;</m:t>
                      </m:r>
                      <m:r>
                        <a:rPr lang="id-ID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d-ID" i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id-ID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d-ID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4" name="Kotak Teks 3">
                <a:extLst>
                  <a:ext uri="{FF2B5EF4-FFF2-40B4-BE49-F238E27FC236}">
                    <a16:creationId xmlns:a16="http://schemas.microsoft.com/office/drawing/2014/main" id="{2133A1AE-0F1F-7DBF-4E3B-8B2287722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045" y="5326609"/>
                <a:ext cx="4105894" cy="3742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Kotak Teks 6">
                <a:extLst>
                  <a:ext uri="{FF2B5EF4-FFF2-40B4-BE49-F238E27FC236}">
                    <a16:creationId xmlns:a16="http://schemas.microsoft.com/office/drawing/2014/main" id="{FF957AEB-DF1F-3DBB-32C3-865210EE2894}"/>
                  </a:ext>
                </a:extLst>
              </p:cNvPr>
              <p:cNvSpPr txBox="1"/>
              <p:nvPr/>
            </p:nvSpPr>
            <p:spPr>
              <a:xfrm>
                <a:off x="0" y="5844076"/>
                <a:ext cx="382398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120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𝑟𝑎𝑡𝑒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𝑓𝑟𝑒𝑞𝑢𝑒𝑛𝑐𝑦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𝑑𝑒𝑐𝑟𝑒𝑎𝑠𝑒</m:t>
                      </m:r>
                    </m:oMath>
                  </m:oMathPara>
                </a14:m>
                <a:endParaRPr lang="id-ID" sz="1200" dirty="0"/>
              </a:p>
            </p:txBody>
          </p:sp>
        </mc:Choice>
        <mc:Fallback xmlns="">
          <p:sp>
            <p:nvSpPr>
              <p:cNvPr id="7" name="Kotak Teks 6">
                <a:extLst>
                  <a:ext uri="{FF2B5EF4-FFF2-40B4-BE49-F238E27FC236}">
                    <a16:creationId xmlns:a16="http://schemas.microsoft.com/office/drawing/2014/main" id="{FF957AEB-DF1F-3DBB-32C3-865210EE2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44076"/>
                <a:ext cx="3823986" cy="276999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8306840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O5.2-854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Logo BMKG | BMKG">
            <a:extLst>
              <a:ext uri="{FF2B5EF4-FFF2-40B4-BE49-F238E27FC236}">
                <a16:creationId xmlns:a16="http://schemas.microsoft.com/office/drawing/2014/main" id="{3255F8FC-2196-6CF5-314F-4AF80126F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995" y="96981"/>
            <a:ext cx="528296" cy="65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406C48F-639B-D29B-D3E7-DE9CAF41DF03}"/>
              </a:ext>
            </a:extLst>
          </p:cNvPr>
          <p:cNvSpPr txBox="1">
            <a:spLocks/>
          </p:cNvSpPr>
          <p:nvPr/>
        </p:nvSpPr>
        <p:spPr>
          <a:xfrm>
            <a:off x="2150969" y="293985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7.5 14</a:t>
            </a:r>
            <a:r>
              <a:rPr lang="de-DE" sz="1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 Flores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rapid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tsunami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aftershock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endParaRPr lang="en-AT" sz="1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Kotak Teks 1">
            <a:extLst>
              <a:ext uri="{FF2B5EF4-FFF2-40B4-BE49-F238E27FC236}">
                <a16:creationId xmlns:a16="http://schemas.microsoft.com/office/drawing/2014/main" id="{F4833046-7FBB-EC3C-249D-85EB2CFEB375}"/>
              </a:ext>
            </a:extLst>
          </p:cNvPr>
          <p:cNvSpPr txBox="1"/>
          <p:nvPr/>
        </p:nvSpPr>
        <p:spPr>
          <a:xfrm>
            <a:off x="4003221" y="3244334"/>
            <a:ext cx="418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err="1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dirty="0" err="1">
                <a:latin typeface="Arial" panose="020B0604020202020204" pitchFamily="34" charset="0"/>
                <a:cs typeface="Arial" panose="020B0604020202020204" pitchFamily="34" charset="0"/>
              </a:rPr>
              <a:t>kind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dirty="0" err="1"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892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50969" y="293985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7.5 14</a:t>
            </a:r>
            <a:r>
              <a:rPr lang="de-DE" sz="1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 Flores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rapid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tsunami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aftershock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endParaRPr lang="en-AT" sz="1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O5.2-854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Logo BMKG | BMKG">
            <a:extLst>
              <a:ext uri="{FF2B5EF4-FFF2-40B4-BE49-F238E27FC236}">
                <a16:creationId xmlns:a16="http://schemas.microsoft.com/office/drawing/2014/main" id="{3255F8FC-2196-6CF5-314F-4AF80126F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995" y="96981"/>
            <a:ext cx="528296" cy="65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Kotak Teks 6">
            <a:extLst>
              <a:ext uri="{FF2B5EF4-FFF2-40B4-BE49-F238E27FC236}">
                <a16:creationId xmlns:a16="http://schemas.microsoft.com/office/drawing/2014/main" id="{DA90EBDA-3095-AD15-0102-C2CA4E79DB2E}"/>
              </a:ext>
            </a:extLst>
          </p:cNvPr>
          <p:cNvSpPr txBox="1"/>
          <p:nvPr/>
        </p:nvSpPr>
        <p:spPr>
          <a:xfrm>
            <a:off x="178806" y="1255872"/>
            <a:ext cx="318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Gotham Book" panose="0200050405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M 7.5 </a:t>
            </a:r>
          </a:p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Gotham Book" panose="0200050405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Flores Sea Earthquake</a:t>
            </a:r>
            <a:endParaRPr lang="id-ID" sz="2400" b="1" dirty="0">
              <a:solidFill>
                <a:schemeClr val="accent5">
                  <a:lumMod val="50000"/>
                </a:schemeClr>
              </a:solidFill>
              <a:latin typeface="Gotham Book" panose="02000504050000020004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8A7E923-8530-5B97-0509-27CBF6A09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321" y="1210244"/>
            <a:ext cx="4664835" cy="546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up 48">
            <a:extLst>
              <a:ext uri="{FF2B5EF4-FFF2-40B4-BE49-F238E27FC236}">
                <a16:creationId xmlns:a16="http://schemas.microsoft.com/office/drawing/2014/main" id="{48D01B93-2EA0-D50C-C7D6-0F78D540DE49}"/>
              </a:ext>
            </a:extLst>
          </p:cNvPr>
          <p:cNvGrpSpPr/>
          <p:nvPr/>
        </p:nvGrpSpPr>
        <p:grpSpPr>
          <a:xfrm>
            <a:off x="9083763" y="6305208"/>
            <a:ext cx="1783995" cy="350428"/>
            <a:chOff x="2126697" y="6340545"/>
            <a:chExt cx="1783995" cy="35042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6C943E3-64BD-6A47-A7A3-609B83D5C67C}"/>
                </a:ext>
              </a:extLst>
            </p:cNvPr>
            <p:cNvSpPr txBox="1"/>
            <p:nvPr/>
          </p:nvSpPr>
          <p:spPr>
            <a:xfrm>
              <a:off x="2453242" y="6437057"/>
              <a:ext cx="145745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Earthquake Epicenter</a:t>
              </a:r>
            </a:p>
          </p:txBody>
        </p:sp>
        <p:sp>
          <p:nvSpPr>
            <p:cNvPr id="16" name="Bintang 5-Poin 15">
              <a:extLst>
                <a:ext uri="{FF2B5EF4-FFF2-40B4-BE49-F238E27FC236}">
                  <a16:creationId xmlns:a16="http://schemas.microsoft.com/office/drawing/2014/main" id="{D763D208-0935-F08A-62D7-CEF66EDE78BB}"/>
                </a:ext>
              </a:extLst>
            </p:cNvPr>
            <p:cNvSpPr/>
            <p:nvPr/>
          </p:nvSpPr>
          <p:spPr>
            <a:xfrm>
              <a:off x="2126697" y="6340545"/>
              <a:ext cx="326545" cy="30480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0" name="Kotak Teks 19">
            <a:extLst>
              <a:ext uri="{FF2B5EF4-FFF2-40B4-BE49-F238E27FC236}">
                <a16:creationId xmlns:a16="http://schemas.microsoft.com/office/drawing/2014/main" id="{C6E42B72-BC4B-194E-3A68-6A9DD74EDF51}"/>
              </a:ext>
            </a:extLst>
          </p:cNvPr>
          <p:cNvSpPr txBox="1"/>
          <p:nvPr/>
        </p:nvSpPr>
        <p:spPr>
          <a:xfrm>
            <a:off x="280759" y="3549194"/>
            <a:ext cx="3084610" cy="13542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>
                <a:solidFill>
                  <a:srgbClr val="FF0000"/>
                </a:solidFill>
              </a:rPr>
              <a:t>1161</a:t>
            </a:r>
            <a:r>
              <a:rPr lang="id-ID" dirty="0">
                <a:solidFill>
                  <a:srgbClr val="FF0000"/>
                </a:solidFill>
              </a:rPr>
              <a:t> </a:t>
            </a:r>
            <a:r>
              <a:rPr lang="id-ID" dirty="0" err="1">
                <a:solidFill>
                  <a:srgbClr val="FF0000"/>
                </a:solidFill>
              </a:rPr>
              <a:t>houses</a:t>
            </a:r>
            <a:r>
              <a:rPr lang="id-ID" dirty="0">
                <a:solidFill>
                  <a:srgbClr val="FF0000"/>
                </a:solidFill>
              </a:rPr>
              <a:t> </a:t>
            </a:r>
            <a:r>
              <a:rPr lang="id-ID" dirty="0" err="1">
                <a:solidFill>
                  <a:srgbClr val="FF0000"/>
                </a:solidFill>
              </a:rPr>
              <a:t>damage</a:t>
            </a:r>
            <a:r>
              <a:rPr lang="id-ID" dirty="0">
                <a:solidFill>
                  <a:srgbClr val="FF0000"/>
                </a:solidFill>
              </a:rPr>
              <a:t> , </a:t>
            </a:r>
          </a:p>
          <a:p>
            <a:pPr algn="ctr"/>
            <a:r>
              <a:rPr lang="id-ID" sz="3200" b="1" dirty="0">
                <a:solidFill>
                  <a:srgbClr val="FF0000"/>
                </a:solidFill>
              </a:rPr>
              <a:t>16593</a:t>
            </a:r>
            <a:r>
              <a:rPr lang="id-ID" dirty="0">
                <a:solidFill>
                  <a:srgbClr val="FF0000"/>
                </a:solidFill>
              </a:rPr>
              <a:t> </a:t>
            </a:r>
            <a:r>
              <a:rPr lang="id-ID" dirty="0" err="1">
                <a:solidFill>
                  <a:srgbClr val="FF0000"/>
                </a:solidFill>
              </a:rPr>
              <a:t>people</a:t>
            </a:r>
            <a:r>
              <a:rPr lang="id-ID" dirty="0">
                <a:solidFill>
                  <a:srgbClr val="FF0000"/>
                </a:solidFill>
              </a:rPr>
              <a:t> </a:t>
            </a:r>
            <a:r>
              <a:rPr lang="id-ID" dirty="0" err="1">
                <a:solidFill>
                  <a:srgbClr val="FF0000"/>
                </a:solidFill>
              </a:rPr>
              <a:t>evacuated</a:t>
            </a:r>
            <a:r>
              <a:rPr lang="id-ID" dirty="0">
                <a:solidFill>
                  <a:srgbClr val="FF0000"/>
                </a:solidFill>
              </a:rPr>
              <a:t>, </a:t>
            </a:r>
          </a:p>
          <a:p>
            <a:pPr algn="ctr"/>
            <a:r>
              <a:rPr lang="id-ID" dirty="0">
                <a:solidFill>
                  <a:srgbClr val="FF0000"/>
                </a:solidFill>
              </a:rPr>
              <a:t>Selayar Island Regency</a:t>
            </a:r>
          </a:p>
        </p:txBody>
      </p:sp>
      <p:cxnSp>
        <p:nvCxnSpPr>
          <p:cNvPr id="22" name="Konektor Siku 21">
            <a:extLst>
              <a:ext uri="{FF2B5EF4-FFF2-40B4-BE49-F238E27FC236}">
                <a16:creationId xmlns:a16="http://schemas.microsoft.com/office/drawing/2014/main" id="{CB8E9D28-786C-59DB-9C6F-9CBC11B6E873}"/>
              </a:ext>
            </a:extLst>
          </p:cNvPr>
          <p:cNvCxnSpPr>
            <a:cxnSpLocks/>
            <a:endCxn id="20" idx="3"/>
          </p:cNvCxnSpPr>
          <p:nvPr/>
        </p:nvCxnSpPr>
        <p:spPr>
          <a:xfrm rot="10800000" flipV="1">
            <a:off x="3365369" y="2716211"/>
            <a:ext cx="2898806" cy="1510092"/>
          </a:xfrm>
          <a:prstGeom prst="bentConnector3">
            <a:avLst>
              <a:gd name="adj1" fmla="val 8680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Kotak Teks 23">
            <a:extLst>
              <a:ext uri="{FF2B5EF4-FFF2-40B4-BE49-F238E27FC236}">
                <a16:creationId xmlns:a16="http://schemas.microsoft.com/office/drawing/2014/main" id="{7AD4CEAC-3CB4-7352-DF21-881459430725}"/>
              </a:ext>
            </a:extLst>
          </p:cNvPr>
          <p:cNvSpPr txBox="1"/>
          <p:nvPr/>
        </p:nvSpPr>
        <p:spPr>
          <a:xfrm>
            <a:off x="9975761" y="1868269"/>
            <a:ext cx="197814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 err="1">
                <a:solidFill>
                  <a:srgbClr val="FF0000"/>
                </a:solidFill>
              </a:rPr>
              <a:t>Wall</a:t>
            </a:r>
            <a:r>
              <a:rPr lang="id-ID" dirty="0">
                <a:solidFill>
                  <a:srgbClr val="FF0000"/>
                </a:solidFill>
              </a:rPr>
              <a:t> </a:t>
            </a:r>
            <a:r>
              <a:rPr lang="id-ID" dirty="0" err="1">
                <a:solidFill>
                  <a:srgbClr val="FF0000"/>
                </a:solidFill>
              </a:rPr>
              <a:t>collapsed</a:t>
            </a:r>
            <a:r>
              <a:rPr lang="id-ID" dirty="0">
                <a:solidFill>
                  <a:srgbClr val="FF0000"/>
                </a:solidFill>
              </a:rPr>
              <a:t>, </a:t>
            </a:r>
            <a:r>
              <a:rPr lang="id-ID" dirty="0" err="1">
                <a:solidFill>
                  <a:srgbClr val="FF0000"/>
                </a:solidFill>
              </a:rPr>
              <a:t>Sinamalaka</a:t>
            </a:r>
            <a:r>
              <a:rPr lang="id-ID" dirty="0">
                <a:solidFill>
                  <a:srgbClr val="FF0000"/>
                </a:solidFill>
              </a:rPr>
              <a:t> </a:t>
            </a:r>
            <a:r>
              <a:rPr lang="id-ID" dirty="0" err="1">
                <a:solidFill>
                  <a:srgbClr val="FF0000"/>
                </a:solidFill>
              </a:rPr>
              <a:t>village</a:t>
            </a:r>
            <a:endParaRPr lang="id-ID" dirty="0">
              <a:solidFill>
                <a:srgbClr val="FF0000"/>
              </a:solidFill>
            </a:endParaRPr>
          </a:p>
        </p:txBody>
      </p:sp>
      <p:cxnSp>
        <p:nvCxnSpPr>
          <p:cNvPr id="28" name="Konektor Siku 27">
            <a:extLst>
              <a:ext uri="{FF2B5EF4-FFF2-40B4-BE49-F238E27FC236}">
                <a16:creationId xmlns:a16="http://schemas.microsoft.com/office/drawing/2014/main" id="{F84F8EE5-548E-BDB3-A138-D7A067B62A0F}"/>
              </a:ext>
            </a:extLst>
          </p:cNvPr>
          <p:cNvCxnSpPr>
            <a:stCxn id="24" idx="1"/>
          </p:cNvCxnSpPr>
          <p:nvPr/>
        </p:nvCxnSpPr>
        <p:spPr>
          <a:xfrm rot="10800000" flipV="1">
            <a:off x="7493001" y="2191434"/>
            <a:ext cx="2482761" cy="1389965"/>
          </a:xfrm>
          <a:prstGeom prst="bentConnector3">
            <a:avLst>
              <a:gd name="adj1" fmla="val 3874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Kotak Teks 29">
            <a:extLst>
              <a:ext uri="{FF2B5EF4-FFF2-40B4-BE49-F238E27FC236}">
                <a16:creationId xmlns:a16="http://schemas.microsoft.com/office/drawing/2014/main" id="{91499DB8-A63E-393B-E71F-25C96D07F7C4}"/>
              </a:ext>
            </a:extLst>
          </p:cNvPr>
          <p:cNvSpPr txBox="1"/>
          <p:nvPr/>
        </p:nvSpPr>
        <p:spPr>
          <a:xfrm>
            <a:off x="9975982" y="4406876"/>
            <a:ext cx="197814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srgbClr val="FF0000"/>
                </a:solidFill>
              </a:rPr>
              <a:t>Hospital </a:t>
            </a:r>
            <a:r>
              <a:rPr lang="id-ID" dirty="0" err="1">
                <a:solidFill>
                  <a:srgbClr val="FF0000"/>
                </a:solidFill>
              </a:rPr>
              <a:t>damaged</a:t>
            </a:r>
            <a:r>
              <a:rPr lang="id-ID" dirty="0">
                <a:solidFill>
                  <a:srgbClr val="FF0000"/>
                </a:solidFill>
              </a:rPr>
              <a:t>, Larantuka </a:t>
            </a:r>
            <a:r>
              <a:rPr lang="id-ID" dirty="0" err="1">
                <a:solidFill>
                  <a:srgbClr val="FF0000"/>
                </a:solidFill>
              </a:rPr>
              <a:t>city</a:t>
            </a:r>
            <a:endParaRPr lang="id-ID" dirty="0">
              <a:solidFill>
                <a:srgbClr val="FF0000"/>
              </a:solidFill>
            </a:endParaRPr>
          </a:p>
        </p:txBody>
      </p:sp>
      <p:cxnSp>
        <p:nvCxnSpPr>
          <p:cNvPr id="32" name="Konektor Siku 31">
            <a:extLst>
              <a:ext uri="{FF2B5EF4-FFF2-40B4-BE49-F238E27FC236}">
                <a16:creationId xmlns:a16="http://schemas.microsoft.com/office/drawing/2014/main" id="{284840C5-5549-F380-A33F-08C8B2469EA2}"/>
              </a:ext>
            </a:extLst>
          </p:cNvPr>
          <p:cNvCxnSpPr>
            <a:endCxn id="30" idx="1"/>
          </p:cNvCxnSpPr>
          <p:nvPr/>
        </p:nvCxnSpPr>
        <p:spPr>
          <a:xfrm>
            <a:off x="7493001" y="3708400"/>
            <a:ext cx="2482981" cy="1021642"/>
          </a:xfrm>
          <a:prstGeom prst="bentConnector3">
            <a:avLst>
              <a:gd name="adj1" fmla="val 6125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Kotak Teks 33">
            <a:extLst>
              <a:ext uri="{FF2B5EF4-FFF2-40B4-BE49-F238E27FC236}">
                <a16:creationId xmlns:a16="http://schemas.microsoft.com/office/drawing/2014/main" id="{FF0A0E2E-D49E-B109-706D-7458B6088DE9}"/>
              </a:ext>
            </a:extLst>
          </p:cNvPr>
          <p:cNvSpPr txBox="1"/>
          <p:nvPr/>
        </p:nvSpPr>
        <p:spPr>
          <a:xfrm>
            <a:off x="813947" y="5592373"/>
            <a:ext cx="197814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 err="1">
                <a:solidFill>
                  <a:srgbClr val="FF0000"/>
                </a:solidFill>
              </a:rPr>
              <a:t>School</a:t>
            </a:r>
            <a:r>
              <a:rPr lang="id-ID" dirty="0">
                <a:solidFill>
                  <a:srgbClr val="FF0000"/>
                </a:solidFill>
              </a:rPr>
              <a:t> </a:t>
            </a:r>
            <a:r>
              <a:rPr lang="id-ID" dirty="0" err="1">
                <a:solidFill>
                  <a:srgbClr val="FF0000"/>
                </a:solidFill>
              </a:rPr>
              <a:t>damaged</a:t>
            </a:r>
            <a:r>
              <a:rPr lang="id-ID" dirty="0">
                <a:solidFill>
                  <a:srgbClr val="FF0000"/>
                </a:solidFill>
              </a:rPr>
              <a:t>, </a:t>
            </a:r>
            <a:r>
              <a:rPr lang="id-ID" dirty="0" err="1">
                <a:solidFill>
                  <a:srgbClr val="FF0000"/>
                </a:solidFill>
              </a:rPr>
              <a:t>Lewobele</a:t>
            </a:r>
            <a:r>
              <a:rPr lang="id-ID" dirty="0">
                <a:solidFill>
                  <a:srgbClr val="FF0000"/>
                </a:solidFill>
              </a:rPr>
              <a:t> </a:t>
            </a:r>
            <a:r>
              <a:rPr lang="id-ID" dirty="0" err="1">
                <a:solidFill>
                  <a:srgbClr val="FF0000"/>
                </a:solidFill>
              </a:rPr>
              <a:t>village</a:t>
            </a:r>
            <a:endParaRPr lang="id-ID" dirty="0">
              <a:solidFill>
                <a:srgbClr val="FF0000"/>
              </a:solidFill>
            </a:endParaRPr>
          </a:p>
        </p:txBody>
      </p:sp>
      <p:cxnSp>
        <p:nvCxnSpPr>
          <p:cNvPr id="36" name="Konektor Siku 35">
            <a:extLst>
              <a:ext uri="{FF2B5EF4-FFF2-40B4-BE49-F238E27FC236}">
                <a16:creationId xmlns:a16="http://schemas.microsoft.com/office/drawing/2014/main" id="{72B61E14-9E97-C12D-5032-DA677700D979}"/>
              </a:ext>
            </a:extLst>
          </p:cNvPr>
          <p:cNvCxnSpPr>
            <a:cxnSpLocks/>
            <a:stCxn id="34" idx="3"/>
          </p:cNvCxnSpPr>
          <p:nvPr/>
        </p:nvCxnSpPr>
        <p:spPr>
          <a:xfrm flipV="1">
            <a:off x="2792091" y="3708400"/>
            <a:ext cx="4588423" cy="2207139"/>
          </a:xfrm>
          <a:prstGeom prst="bentConnector3">
            <a:avLst>
              <a:gd name="adj1" fmla="val 2461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Kotak Teks 42">
            <a:extLst>
              <a:ext uri="{FF2B5EF4-FFF2-40B4-BE49-F238E27FC236}">
                <a16:creationId xmlns:a16="http://schemas.microsoft.com/office/drawing/2014/main" id="{CBBC9D6B-3B8E-EB2D-233F-5D27594427BB}"/>
              </a:ext>
            </a:extLst>
          </p:cNvPr>
          <p:cNvSpPr txBox="1"/>
          <p:nvPr/>
        </p:nvSpPr>
        <p:spPr>
          <a:xfrm>
            <a:off x="225973" y="2228220"/>
            <a:ext cx="2627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OT: 03:20:23</a:t>
            </a:r>
          </a:p>
          <a:p>
            <a:r>
              <a:rPr lang="id-ID" dirty="0" err="1"/>
              <a:t>Lon</a:t>
            </a:r>
            <a:r>
              <a:rPr lang="id-ID" dirty="0"/>
              <a:t>: 122.26, Lat: -7.59, </a:t>
            </a:r>
          </a:p>
          <a:p>
            <a:r>
              <a:rPr lang="id-ID" dirty="0" err="1"/>
              <a:t>Depth</a:t>
            </a:r>
            <a:r>
              <a:rPr lang="id-ID" dirty="0"/>
              <a:t>: 12 </a:t>
            </a:r>
            <a:r>
              <a:rPr lang="id-ID" dirty="0" err="1"/>
              <a:t>km</a:t>
            </a:r>
            <a:endParaRPr lang="id-ID" dirty="0"/>
          </a:p>
          <a:p>
            <a:r>
              <a:rPr lang="id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50969" y="293985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7.5 14</a:t>
            </a:r>
            <a:r>
              <a:rPr lang="de-DE" sz="1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 Flores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rapid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tsunami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aftershock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endParaRPr lang="en-AT" sz="1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O5.2-854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Logo BMKG | BMKG">
            <a:extLst>
              <a:ext uri="{FF2B5EF4-FFF2-40B4-BE49-F238E27FC236}">
                <a16:creationId xmlns:a16="http://schemas.microsoft.com/office/drawing/2014/main" id="{3255F8FC-2196-6CF5-314F-4AF80126F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995" y="96981"/>
            <a:ext cx="528296" cy="65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ambar 2">
            <a:extLst>
              <a:ext uri="{FF2B5EF4-FFF2-40B4-BE49-F238E27FC236}">
                <a16:creationId xmlns:a16="http://schemas.microsoft.com/office/drawing/2014/main" id="{45B890CC-5AE2-FB15-72BD-98B803047C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451" y="1792226"/>
            <a:ext cx="8414978" cy="44462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Kotak Teks 6">
            <a:extLst>
              <a:ext uri="{FF2B5EF4-FFF2-40B4-BE49-F238E27FC236}">
                <a16:creationId xmlns:a16="http://schemas.microsoft.com/office/drawing/2014/main" id="{DA90EBDA-3095-AD15-0102-C2CA4E79DB2E}"/>
              </a:ext>
            </a:extLst>
          </p:cNvPr>
          <p:cNvSpPr txBox="1"/>
          <p:nvPr/>
        </p:nvSpPr>
        <p:spPr>
          <a:xfrm>
            <a:off x="2033006" y="1242529"/>
            <a:ext cx="8125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Gotham Book" panose="0200050405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Seismograph network retrieved by MCGA (BMKG).</a:t>
            </a:r>
            <a:endParaRPr lang="id-ID" sz="2400" b="1" dirty="0">
              <a:solidFill>
                <a:schemeClr val="accent5">
                  <a:lumMod val="50000"/>
                </a:schemeClr>
              </a:solidFill>
              <a:latin typeface="Gotham Book" panose="02000504050000020004" pitchFamily="2" charset="0"/>
              <a:ea typeface="Roboto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505D3D4-8CD6-6241-A075-53798B9FB4A7}"/>
              </a:ext>
            </a:extLst>
          </p:cNvPr>
          <p:cNvGrpSpPr/>
          <p:nvPr/>
        </p:nvGrpSpPr>
        <p:grpSpPr>
          <a:xfrm>
            <a:off x="529575" y="6469153"/>
            <a:ext cx="3247986" cy="253916"/>
            <a:chOff x="529575" y="6469153"/>
            <a:chExt cx="3247986" cy="253916"/>
          </a:xfrm>
        </p:grpSpPr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7FF341E1-C1D9-194A-8492-2D60F550AAE3}"/>
                </a:ext>
              </a:extLst>
            </p:cNvPr>
            <p:cNvSpPr/>
            <p:nvPr/>
          </p:nvSpPr>
          <p:spPr>
            <a:xfrm>
              <a:off x="529575" y="6484561"/>
              <a:ext cx="218161" cy="19288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6C943E3-64BD-6A47-A7A3-609B83D5C67C}"/>
                </a:ext>
              </a:extLst>
            </p:cNvPr>
            <p:cNvSpPr txBox="1"/>
            <p:nvPr/>
          </p:nvSpPr>
          <p:spPr>
            <a:xfrm>
              <a:off x="758786" y="6469153"/>
              <a:ext cx="301877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Indonesian owned seismographs (434 sensors)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9B268C-05F7-6E4F-B171-1280BEEE9724}"/>
              </a:ext>
            </a:extLst>
          </p:cNvPr>
          <p:cNvGrpSpPr/>
          <p:nvPr/>
        </p:nvGrpSpPr>
        <p:grpSpPr>
          <a:xfrm>
            <a:off x="4333937" y="6479663"/>
            <a:ext cx="3084480" cy="253916"/>
            <a:chOff x="4333937" y="6479663"/>
            <a:chExt cx="3084480" cy="253916"/>
          </a:xfrm>
        </p:grpSpPr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3E6DD2A3-6D52-8644-A44E-3E3FB4D0D231}"/>
                </a:ext>
              </a:extLst>
            </p:cNvPr>
            <p:cNvSpPr/>
            <p:nvPr/>
          </p:nvSpPr>
          <p:spPr>
            <a:xfrm>
              <a:off x="4333937" y="6484561"/>
              <a:ext cx="218161" cy="192880"/>
            </a:xfrm>
            <a:prstGeom prst="triangle">
              <a:avLst/>
            </a:prstGeom>
            <a:solidFill>
              <a:srgbClr val="FFFB00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D598F0-5DFB-CF48-A0A2-FB39EACE17AE}"/>
                </a:ext>
              </a:extLst>
            </p:cNvPr>
            <p:cNvSpPr txBox="1"/>
            <p:nvPr/>
          </p:nvSpPr>
          <p:spPr>
            <a:xfrm>
              <a:off x="4563148" y="6479663"/>
              <a:ext cx="285526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Geneva" panose="020B0503030404040204" pitchFamily="34" charset="0"/>
                  <a:ea typeface="Geneva" panose="020B0503030404040204" pitchFamily="34" charset="0"/>
                  <a:cs typeface="Arial Unicode MS" panose="020B0604020202020204" pitchFamily="34" charset="-128"/>
                </a:rPr>
                <a:t>CTBTO seismograph stations (6 sensors)</a:t>
              </a:r>
              <a:endParaRPr lang="en-US" sz="10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0688E4-6436-AD4F-8071-2E4315CDACD3}"/>
              </a:ext>
            </a:extLst>
          </p:cNvPr>
          <p:cNvGrpSpPr/>
          <p:nvPr/>
        </p:nvGrpSpPr>
        <p:grpSpPr>
          <a:xfrm>
            <a:off x="8204004" y="6427113"/>
            <a:ext cx="3699526" cy="430887"/>
            <a:chOff x="8204004" y="6427113"/>
            <a:chExt cx="3699526" cy="430887"/>
          </a:xfrm>
        </p:grpSpPr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773228A7-8204-0D47-BB83-1E0267176993}"/>
                </a:ext>
              </a:extLst>
            </p:cNvPr>
            <p:cNvSpPr/>
            <p:nvPr/>
          </p:nvSpPr>
          <p:spPr>
            <a:xfrm>
              <a:off x="8204004" y="6484561"/>
              <a:ext cx="218161" cy="192880"/>
            </a:xfrm>
            <a:prstGeom prst="triangle">
              <a:avLst/>
            </a:prstGeom>
            <a:solidFill>
              <a:srgbClr val="1F6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B91616D-E0A3-7540-AFBF-B39BDBF23091}"/>
                </a:ext>
              </a:extLst>
            </p:cNvPr>
            <p:cNvSpPr txBox="1"/>
            <p:nvPr/>
          </p:nvSpPr>
          <p:spPr>
            <a:xfrm>
              <a:off x="8433216" y="6427113"/>
              <a:ext cx="347031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Geneva" panose="020B0503030404040204" pitchFamily="34" charset="0"/>
                  <a:ea typeface="Geneva" panose="020B0503030404040204" pitchFamily="34" charset="0"/>
                  <a:cs typeface="Arial Unicode MS" panose="020B0604020202020204" pitchFamily="34" charset="-128"/>
                </a:rPr>
                <a:t>neighboring countries seismograph network (167 sensors).</a:t>
              </a:r>
              <a:endParaRPr lang="en-US" sz="10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584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O5.2-854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Logo BMKG | BMKG">
            <a:extLst>
              <a:ext uri="{FF2B5EF4-FFF2-40B4-BE49-F238E27FC236}">
                <a16:creationId xmlns:a16="http://schemas.microsoft.com/office/drawing/2014/main" id="{3255F8FC-2196-6CF5-314F-4AF80126F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995" y="96981"/>
            <a:ext cx="528296" cy="65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36D8DD0-5CF4-FDAB-0367-4D935E8CC72A}"/>
              </a:ext>
            </a:extLst>
          </p:cNvPr>
          <p:cNvSpPr txBox="1">
            <a:spLocks/>
          </p:cNvSpPr>
          <p:nvPr/>
        </p:nvSpPr>
        <p:spPr>
          <a:xfrm>
            <a:off x="2150969" y="293985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7.5 14</a:t>
            </a:r>
            <a:r>
              <a:rPr lang="de-DE" sz="1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 Flores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rapid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tsunami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aftershock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endParaRPr lang="en-AT" sz="1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Kotak Teks 1">
            <a:extLst>
              <a:ext uri="{FF2B5EF4-FFF2-40B4-BE49-F238E27FC236}">
                <a16:creationId xmlns:a16="http://schemas.microsoft.com/office/drawing/2014/main" id="{D548A1E0-3F5C-B153-464B-E9080B730109}"/>
              </a:ext>
            </a:extLst>
          </p:cNvPr>
          <p:cNvSpPr txBox="1"/>
          <p:nvPr/>
        </p:nvSpPr>
        <p:spPr>
          <a:xfrm>
            <a:off x="2482848" y="6106633"/>
            <a:ext cx="7226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err="1"/>
              <a:t>Recorded</a:t>
            </a:r>
            <a:r>
              <a:rPr lang="id-ID" dirty="0"/>
              <a:t> </a:t>
            </a:r>
            <a:r>
              <a:rPr lang="id-ID" dirty="0" err="1"/>
              <a:t>earthquake</a:t>
            </a:r>
            <a:r>
              <a:rPr lang="id-ID" dirty="0"/>
              <a:t> </a:t>
            </a:r>
            <a:r>
              <a:rPr lang="id-ID" dirty="0" err="1"/>
              <a:t>signal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3.2</a:t>
            </a:r>
            <a:r>
              <a:rPr lang="id-ID" baseline="30000" dirty="0"/>
              <a:t>0</a:t>
            </a:r>
            <a:r>
              <a:rPr lang="id-ID" dirty="0"/>
              <a:t> </a:t>
            </a:r>
            <a:r>
              <a:rPr lang="id-ID" dirty="0" err="1"/>
              <a:t>from</a:t>
            </a:r>
            <a:r>
              <a:rPr lang="id-ID" dirty="0"/>
              <a:t> </a:t>
            </a:r>
            <a:r>
              <a:rPr lang="id-ID" dirty="0" err="1"/>
              <a:t>the</a:t>
            </a:r>
            <a:r>
              <a:rPr lang="id-ID" dirty="0"/>
              <a:t> </a:t>
            </a:r>
            <a:r>
              <a:rPr lang="id-ID" dirty="0" err="1"/>
              <a:t>epicentre</a:t>
            </a:r>
            <a:r>
              <a:rPr lang="id-ID" dirty="0"/>
              <a:t>. </a:t>
            </a:r>
          </a:p>
        </p:txBody>
      </p:sp>
      <p:grpSp>
        <p:nvGrpSpPr>
          <p:cNvPr id="8" name="Grup 7">
            <a:extLst>
              <a:ext uri="{FF2B5EF4-FFF2-40B4-BE49-F238E27FC236}">
                <a16:creationId xmlns:a16="http://schemas.microsoft.com/office/drawing/2014/main" id="{C488BBFF-3E4A-D769-924F-753227DAE5B5}"/>
              </a:ext>
            </a:extLst>
          </p:cNvPr>
          <p:cNvGrpSpPr/>
          <p:nvPr/>
        </p:nvGrpSpPr>
        <p:grpSpPr>
          <a:xfrm>
            <a:off x="1405876" y="1279562"/>
            <a:ext cx="9380246" cy="4783429"/>
            <a:chOff x="1396999" y="1499587"/>
            <a:chExt cx="9380246" cy="4783429"/>
          </a:xfrm>
        </p:grpSpPr>
        <p:pic>
          <p:nvPicPr>
            <p:cNvPr id="4" name="Gambar 3" descr="Sebuah gambar berisi teks, cuplikan layar, nomor, garis&#10;&#10;Deskripsi dibuat secara otomatis">
              <a:extLst>
                <a:ext uri="{FF2B5EF4-FFF2-40B4-BE49-F238E27FC236}">
                  <a16:creationId xmlns:a16="http://schemas.microsoft.com/office/drawing/2014/main" id="{0F26A93F-A2BF-A2CA-107E-04A9A8CED7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5000"/>
                      </a14:imgEffect>
                    </a14:imgLayer>
                  </a14:imgProps>
                </a:ext>
              </a:extLst>
            </a:blip>
            <a:srcRect l="218" t="495" r="1186"/>
            <a:stretch/>
          </p:blipFill>
          <p:spPr>
            <a:xfrm>
              <a:off x="1414754" y="1499587"/>
              <a:ext cx="9362491" cy="478342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7" name="Persegi Panjang 6">
              <a:extLst>
                <a:ext uri="{FF2B5EF4-FFF2-40B4-BE49-F238E27FC236}">
                  <a16:creationId xmlns:a16="http://schemas.microsoft.com/office/drawing/2014/main" id="{C15769CB-3026-D05B-E9C1-C25542CC2C8C}"/>
                </a:ext>
              </a:extLst>
            </p:cNvPr>
            <p:cNvSpPr/>
            <p:nvPr/>
          </p:nvSpPr>
          <p:spPr>
            <a:xfrm>
              <a:off x="1396999" y="4889500"/>
              <a:ext cx="9380245" cy="228600"/>
            </a:xfrm>
            <a:prstGeom prst="rect">
              <a:avLst/>
            </a:prstGeom>
            <a:solidFill>
              <a:schemeClr val="accent1">
                <a:lumMod val="75000"/>
                <a:alpha val="38109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0" name="Pentagon 9">
            <a:extLst>
              <a:ext uri="{FF2B5EF4-FFF2-40B4-BE49-F238E27FC236}">
                <a16:creationId xmlns:a16="http://schemas.microsoft.com/office/drawing/2014/main" id="{D5018ECA-8CCD-28FF-8BA0-41693E8BC9FC}"/>
              </a:ext>
            </a:extLst>
          </p:cNvPr>
          <p:cNvSpPr/>
          <p:nvPr/>
        </p:nvSpPr>
        <p:spPr>
          <a:xfrm>
            <a:off x="127000" y="4578512"/>
            <a:ext cx="1155700" cy="410525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CTBTO</a:t>
            </a:r>
          </a:p>
        </p:txBody>
      </p:sp>
    </p:spTree>
    <p:extLst>
      <p:ext uri="{BB962C8B-B14F-4D97-AF65-F5344CB8AC3E}">
        <p14:creationId xmlns:p14="http://schemas.microsoft.com/office/powerpoint/2010/main" val="3371937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O5.2-854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Logo BMKG | BMKG">
            <a:extLst>
              <a:ext uri="{FF2B5EF4-FFF2-40B4-BE49-F238E27FC236}">
                <a16:creationId xmlns:a16="http://schemas.microsoft.com/office/drawing/2014/main" id="{3255F8FC-2196-6CF5-314F-4AF80126F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995" y="96981"/>
            <a:ext cx="528296" cy="65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ambar 3">
            <a:extLst>
              <a:ext uri="{FF2B5EF4-FFF2-40B4-BE49-F238E27FC236}">
                <a16:creationId xmlns:a16="http://schemas.microsoft.com/office/drawing/2014/main" id="{E95C15C7-BB05-9659-0569-FDC15669F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684" y="1817476"/>
            <a:ext cx="9308632" cy="40273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36D8DD0-5CF4-FDAB-0367-4D935E8CC72A}"/>
              </a:ext>
            </a:extLst>
          </p:cNvPr>
          <p:cNvSpPr txBox="1">
            <a:spLocks/>
          </p:cNvSpPr>
          <p:nvPr/>
        </p:nvSpPr>
        <p:spPr>
          <a:xfrm>
            <a:off x="2150969" y="293985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7.5 14</a:t>
            </a:r>
            <a:r>
              <a:rPr lang="de-DE" sz="1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 Flores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rapid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tsunami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aftershock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endParaRPr lang="en-AT" sz="1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Kotak Teks 6">
            <a:extLst>
              <a:ext uri="{FF2B5EF4-FFF2-40B4-BE49-F238E27FC236}">
                <a16:creationId xmlns:a16="http://schemas.microsoft.com/office/drawing/2014/main" id="{DD768E4D-7B1D-92C4-306B-268B8C702E47}"/>
              </a:ext>
            </a:extLst>
          </p:cNvPr>
          <p:cNvSpPr txBox="1"/>
          <p:nvPr/>
        </p:nvSpPr>
        <p:spPr>
          <a:xfrm>
            <a:off x="2971765" y="6160010"/>
            <a:ext cx="631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otham Book" panose="02000504050000020004" pitchFamily="2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31 sensors (</a:t>
            </a:r>
            <a:r>
              <a:rPr lang="en-US" sz="14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Gotham Book" panose="02000504050000020004" pitchFamily="2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▲</a:t>
            </a:r>
            <a:r>
              <a:rPr lang="en-US" sz="14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otham Book" panose="02000504050000020004" pitchFamily="2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) around the epicenter of M 7.5 Flores Sea earthquake (</a:t>
            </a:r>
            <a:r>
              <a:rPr lang="en-US" sz="1400" dirty="0">
                <a:ln>
                  <a:noFill/>
                </a:ln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Gotham Book" panose="02000504050000020004" pitchFamily="2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★</a:t>
            </a:r>
            <a:r>
              <a:rPr lang="en-US" sz="14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otham Book" panose="02000504050000020004" pitchFamily="2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) clearly detected strong ground motion.</a:t>
            </a:r>
            <a:endParaRPr lang="id-ID" sz="14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otham Book" panose="0200050405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Kotak Teks 6">
            <a:extLst>
              <a:ext uri="{FF2B5EF4-FFF2-40B4-BE49-F238E27FC236}">
                <a16:creationId xmlns:a16="http://schemas.microsoft.com/office/drawing/2014/main" id="{45EF4527-DE90-154E-9292-421D8623477F}"/>
              </a:ext>
            </a:extLst>
          </p:cNvPr>
          <p:cNvSpPr txBox="1"/>
          <p:nvPr/>
        </p:nvSpPr>
        <p:spPr>
          <a:xfrm>
            <a:off x="2033006" y="1242529"/>
            <a:ext cx="8125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Gotham Book" panose="02000504050000020004" pitchFamily="2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Indonesian MCGA (BMKG) Accelerometer network</a:t>
            </a:r>
            <a:endParaRPr lang="id-ID" sz="2400" b="1" dirty="0">
              <a:solidFill>
                <a:schemeClr val="accent5">
                  <a:lumMod val="50000"/>
                </a:schemeClr>
              </a:solidFill>
              <a:latin typeface="Gotham Book" panose="02000504050000020004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886A03-A9DC-684C-83CC-9C06ADAC696C}"/>
              </a:ext>
            </a:extLst>
          </p:cNvPr>
          <p:cNvGrpSpPr/>
          <p:nvPr/>
        </p:nvGrpSpPr>
        <p:grpSpPr>
          <a:xfrm>
            <a:off x="445065" y="3753196"/>
            <a:ext cx="2194190" cy="1694408"/>
            <a:chOff x="445065" y="3753196"/>
            <a:chExt cx="2194190" cy="169440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3A5275B-D2AF-B24F-BDFA-4936342D9C24}"/>
                </a:ext>
              </a:extLst>
            </p:cNvPr>
            <p:cNvSpPr/>
            <p:nvPr/>
          </p:nvSpPr>
          <p:spPr>
            <a:xfrm>
              <a:off x="445065" y="3828540"/>
              <a:ext cx="2194190" cy="1619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39700" dist="152400" dir="2280000" sx="97000" sy="97000" algn="t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2FE9526-303A-E646-8A14-5187548DDBF5}"/>
                </a:ext>
              </a:extLst>
            </p:cNvPr>
            <p:cNvSpPr txBox="1"/>
            <p:nvPr/>
          </p:nvSpPr>
          <p:spPr>
            <a:xfrm>
              <a:off x="445065" y="3753196"/>
              <a:ext cx="219419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>
                  <a:solidFill>
                    <a:srgbClr val="FF0000"/>
                  </a:solidFill>
                  <a:uFill>
                    <a:solidFill>
                      <a:srgbClr val="000000"/>
                    </a:solidFill>
                  </a:uFill>
                  <a:latin typeface="Gotham Medium" panose="02000504050000020004" pitchFamily="2" charset="0"/>
                  <a:ea typeface="Times New Roman" panose="02020603050405020304" pitchFamily="18" charset="0"/>
                  <a:cs typeface="Arial Unicode MS" panose="020B0604020202020204" pitchFamily="34" charset="-128"/>
                </a:rPr>
                <a:t>669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34C1D1E-9F0B-4147-A436-56F53CC05B78}"/>
                </a:ext>
              </a:extLst>
            </p:cNvPr>
            <p:cNvSpPr txBox="1"/>
            <p:nvPr/>
          </p:nvSpPr>
          <p:spPr>
            <a:xfrm>
              <a:off x="514988" y="4862828"/>
              <a:ext cx="18533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uFill>
                    <a:solidFill>
                      <a:srgbClr val="000000"/>
                    </a:solidFill>
                  </a:uFill>
                  <a:latin typeface="Gotham Medium" panose="02000504050000020004" pitchFamily="2" charset="0"/>
                  <a:ea typeface="Times New Roman" panose="02020603050405020304" pitchFamily="18" charset="0"/>
                  <a:cs typeface="Arial Unicode MS" panose="020B0604020202020204" pitchFamily="34" charset="-128"/>
                </a:rPr>
                <a:t>sensors.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96437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O5.2-854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Logo BMKG | BMKG">
            <a:extLst>
              <a:ext uri="{FF2B5EF4-FFF2-40B4-BE49-F238E27FC236}">
                <a16:creationId xmlns:a16="http://schemas.microsoft.com/office/drawing/2014/main" id="{3255F8FC-2196-6CF5-314F-4AF80126F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995" y="96981"/>
            <a:ext cx="528296" cy="65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fficeArt object">
            <a:extLst>
              <a:ext uri="{FF2B5EF4-FFF2-40B4-BE49-F238E27FC236}">
                <a16:creationId xmlns:a16="http://schemas.microsoft.com/office/drawing/2014/main" id="{07F75A4B-CBAC-4C26-3C26-9D6FD3DE4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540" y="1705409"/>
            <a:ext cx="3912977" cy="4247156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</a:ln>
          <a:effectLst/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A8A62F36-6E70-E720-48B1-942212C19D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022" y="1705410"/>
            <a:ext cx="3002368" cy="42471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FC05AE-5CA9-96E9-25B9-ECA71EC30617}"/>
              </a:ext>
            </a:extLst>
          </p:cNvPr>
          <p:cNvSpPr txBox="1">
            <a:spLocks/>
          </p:cNvSpPr>
          <p:nvPr/>
        </p:nvSpPr>
        <p:spPr>
          <a:xfrm>
            <a:off x="2150969" y="293985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7.5 14</a:t>
            </a:r>
            <a:r>
              <a:rPr lang="de-DE" sz="1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 Flores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rapid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tsunami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aftershock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endParaRPr lang="en-AT" sz="1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Kotak Teks 7">
            <a:extLst>
              <a:ext uri="{FF2B5EF4-FFF2-40B4-BE49-F238E27FC236}">
                <a16:creationId xmlns:a16="http://schemas.microsoft.com/office/drawing/2014/main" id="{37C27235-6687-9093-7EB7-61E17A0EAE9C}"/>
              </a:ext>
            </a:extLst>
          </p:cNvPr>
          <p:cNvSpPr txBox="1"/>
          <p:nvPr/>
        </p:nvSpPr>
        <p:spPr>
          <a:xfrm>
            <a:off x="467336" y="1705409"/>
            <a:ext cx="31064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otham Book" panose="02000504050000020004" pitchFamily="2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Rapid earthquake intensity map issued after the dissemination of earthquake parameter. </a:t>
            </a:r>
          </a:p>
          <a:p>
            <a:endParaRPr lang="en-US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otham Book" panose="02000504050000020004" pitchFamily="2" charset="0"/>
              <a:ea typeface="Times New Roman" panose="02020603050405020304" pitchFamily="18" charset="0"/>
              <a:cs typeface="Arial Unicode MS" panose="020B0604020202020204" pitchFamily="34" charset="-128"/>
            </a:endParaRPr>
          </a:p>
          <a:p>
            <a:endParaRPr lang="en-US" sz="20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otham Book" panose="02000504050000020004" pitchFamily="2" charset="0"/>
              <a:ea typeface="Times New Roman" panose="02020603050405020304" pitchFamily="18" charset="0"/>
              <a:cs typeface="Arial Unicode MS" panose="020B0604020202020204" pitchFamily="34" charset="-128"/>
            </a:endParaRPr>
          </a:p>
          <a:p>
            <a:r>
              <a:rPr lang="en-US" sz="20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otham Book" panose="02000504050000020004" pitchFamily="2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M 7.5 Flores Sea earthquake caused strong horizontal ground motion. The highest earthquake intensity recorded to </a:t>
            </a:r>
            <a:r>
              <a:rPr lang="en-US" sz="2400" dirty="0">
                <a:ln>
                  <a:noFill/>
                </a:ln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Gotham Book" panose="02000504050000020004" pitchFamily="2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VI</a:t>
            </a:r>
            <a:r>
              <a:rPr lang="en-US" sz="20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otham Book" panose="02000504050000020004" pitchFamily="2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 in MMI scale.</a:t>
            </a:r>
            <a:endParaRPr lang="id-ID" sz="20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otham Book" panose="0200050405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id-ID" sz="2000" dirty="0">
              <a:latin typeface="Gotham Book" panose="02000504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19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O5.2-854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Logo BMKG | BMKG">
            <a:extLst>
              <a:ext uri="{FF2B5EF4-FFF2-40B4-BE49-F238E27FC236}">
                <a16:creationId xmlns:a16="http://schemas.microsoft.com/office/drawing/2014/main" id="{3255F8FC-2196-6CF5-314F-4AF80126F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995" y="96981"/>
            <a:ext cx="528296" cy="65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fficeArt object">
            <a:extLst>
              <a:ext uri="{FF2B5EF4-FFF2-40B4-BE49-F238E27FC236}">
                <a16:creationId xmlns:a16="http://schemas.microsoft.com/office/drawing/2014/main" id="{A05EDE16-B2EC-F549-34F4-6D6203E28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106" y="1342359"/>
            <a:ext cx="9435788" cy="524931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47D5CD7-CA40-73DC-EC9F-A78B325703B4}"/>
              </a:ext>
            </a:extLst>
          </p:cNvPr>
          <p:cNvSpPr txBox="1">
            <a:spLocks/>
          </p:cNvSpPr>
          <p:nvPr/>
        </p:nvSpPr>
        <p:spPr>
          <a:xfrm>
            <a:off x="2150969" y="293985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7.5 14</a:t>
            </a:r>
            <a:r>
              <a:rPr lang="de-DE" sz="1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 Flores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rapid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tsunami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aftershock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endParaRPr lang="en-AT" sz="1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A0C4CC-25D8-DC45-8A10-A79870B5E58B}"/>
              </a:ext>
            </a:extLst>
          </p:cNvPr>
          <p:cNvSpPr/>
          <p:nvPr/>
        </p:nvSpPr>
        <p:spPr>
          <a:xfrm>
            <a:off x="7849259" y="5808992"/>
            <a:ext cx="392654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Kotak Teks 8">
            <a:extLst>
              <a:ext uri="{FF2B5EF4-FFF2-40B4-BE49-F238E27FC236}">
                <a16:creationId xmlns:a16="http://schemas.microsoft.com/office/drawing/2014/main" id="{FD390F35-76EC-E96F-BAD4-537B3E8D1BCA}"/>
              </a:ext>
            </a:extLst>
          </p:cNvPr>
          <p:cNvSpPr txBox="1"/>
          <p:nvPr/>
        </p:nvSpPr>
        <p:spPr>
          <a:xfrm>
            <a:off x="8076017" y="5808992"/>
            <a:ext cx="3793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latin typeface="Gotham Book" panose="02000504050000020004" pitchFamily="2" charset="0"/>
              </a:rPr>
              <a:t>1</a:t>
            </a:r>
            <a:r>
              <a:rPr lang="id-ID" baseline="30000" dirty="0">
                <a:latin typeface="Gotham Book" panose="02000504050000020004" pitchFamily="2" charset="0"/>
              </a:rPr>
              <a:t>st</a:t>
            </a:r>
            <a:r>
              <a:rPr lang="id-ID" dirty="0">
                <a:latin typeface="Gotham Book" panose="02000504050000020004" pitchFamily="2" charset="0"/>
              </a:rPr>
              <a:t> Tsunami modeling </a:t>
            </a:r>
            <a:r>
              <a:rPr lang="en-US" sz="1800" dirty="0">
                <a:effectLst/>
                <a:latin typeface="Gotham Book" panose="02000504050000020004" pitchFamily="2" charset="0"/>
                <a:ea typeface="Arial Unicode MS" panose="020B0604020202020204" pitchFamily="34" charset="-128"/>
              </a:rPr>
              <a:t>triggered by M 7.5 Flores earthquake</a:t>
            </a:r>
            <a:endParaRPr lang="id-ID" dirty="0">
              <a:latin typeface="Gotham Book" panose="02000504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00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O5.2-854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Logo BMKG | BMKG">
            <a:extLst>
              <a:ext uri="{FF2B5EF4-FFF2-40B4-BE49-F238E27FC236}">
                <a16:creationId xmlns:a16="http://schemas.microsoft.com/office/drawing/2014/main" id="{3255F8FC-2196-6CF5-314F-4AF80126F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995" y="96981"/>
            <a:ext cx="528296" cy="65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fficeArt object">
            <a:extLst>
              <a:ext uri="{FF2B5EF4-FFF2-40B4-BE49-F238E27FC236}">
                <a16:creationId xmlns:a16="http://schemas.microsoft.com/office/drawing/2014/main" id="{288525D2-38DA-4301-2615-9490D4311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888" y="1310962"/>
            <a:ext cx="9492225" cy="528070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616C1A3-AA0D-188C-1EBC-E477CA17A9B1}"/>
              </a:ext>
            </a:extLst>
          </p:cNvPr>
          <p:cNvSpPr txBox="1">
            <a:spLocks/>
          </p:cNvSpPr>
          <p:nvPr/>
        </p:nvSpPr>
        <p:spPr>
          <a:xfrm>
            <a:off x="2150969" y="293985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7.5 14</a:t>
            </a:r>
            <a:r>
              <a:rPr lang="de-DE" sz="1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 Flores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rapid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tsunami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aftershock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endParaRPr lang="en-AT" sz="1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07584D-A964-B74D-B5B7-1457BF33C16B}"/>
              </a:ext>
            </a:extLst>
          </p:cNvPr>
          <p:cNvSpPr/>
          <p:nvPr/>
        </p:nvSpPr>
        <p:spPr>
          <a:xfrm>
            <a:off x="7064188" y="5808992"/>
            <a:ext cx="471161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6D1DA15F-ABD6-5663-AAB1-10F729DAF534}"/>
              </a:ext>
            </a:extLst>
          </p:cNvPr>
          <p:cNvSpPr txBox="1"/>
          <p:nvPr/>
        </p:nvSpPr>
        <p:spPr>
          <a:xfrm>
            <a:off x="7153002" y="5808991"/>
            <a:ext cx="4546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err="1">
                <a:latin typeface="Gotham Book" panose="02000504050000020004" pitchFamily="2" charset="0"/>
              </a:rPr>
              <a:t>Updated</a:t>
            </a:r>
            <a:r>
              <a:rPr lang="id-ID" dirty="0">
                <a:latin typeface="Gotham Book" panose="02000504050000020004" pitchFamily="2" charset="0"/>
              </a:rPr>
              <a:t> Tsunami modeling </a:t>
            </a:r>
            <a:r>
              <a:rPr lang="id-ID" dirty="0" err="1">
                <a:latin typeface="Gotham Book" panose="02000504050000020004" pitchFamily="2" charset="0"/>
              </a:rPr>
              <a:t>incorporating</a:t>
            </a:r>
            <a:r>
              <a:rPr lang="id-ID" dirty="0">
                <a:latin typeface="Gotham Book" panose="02000504050000020004" pitchFamily="2" charset="0"/>
              </a:rPr>
              <a:t> </a:t>
            </a:r>
            <a:r>
              <a:rPr lang="id-ID" dirty="0" err="1">
                <a:latin typeface="Gotham Book" panose="02000504050000020004" pitchFamily="2" charset="0"/>
              </a:rPr>
              <a:t>moment</a:t>
            </a:r>
            <a:r>
              <a:rPr lang="id-ID" dirty="0">
                <a:latin typeface="Gotham Book" panose="02000504050000020004" pitchFamily="2" charset="0"/>
              </a:rPr>
              <a:t> </a:t>
            </a:r>
            <a:r>
              <a:rPr lang="id-ID" dirty="0" err="1">
                <a:latin typeface="Gotham Book" panose="02000504050000020004" pitchFamily="2" charset="0"/>
              </a:rPr>
              <a:t>tensor</a:t>
            </a:r>
            <a:r>
              <a:rPr lang="id-ID" dirty="0">
                <a:latin typeface="Gotham Book" panose="02000504050000020004" pitchFamily="2" charset="0"/>
              </a:rPr>
              <a:t> </a:t>
            </a:r>
            <a:r>
              <a:rPr lang="id-ID" dirty="0" err="1">
                <a:latin typeface="Gotham Book" panose="02000504050000020004" pitchFamily="2" charset="0"/>
              </a:rPr>
              <a:t>sulution</a:t>
            </a:r>
            <a:endParaRPr lang="id-ID" dirty="0">
              <a:latin typeface="Gotham Book" panose="02000504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4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O5.2-854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Logo BMKG | BMKG">
            <a:extLst>
              <a:ext uri="{FF2B5EF4-FFF2-40B4-BE49-F238E27FC236}">
                <a16:creationId xmlns:a16="http://schemas.microsoft.com/office/drawing/2014/main" id="{3255F8FC-2196-6CF5-314F-4AF80126F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995" y="96981"/>
            <a:ext cx="528296" cy="65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616C1A3-AA0D-188C-1EBC-E477CA17A9B1}"/>
              </a:ext>
            </a:extLst>
          </p:cNvPr>
          <p:cNvSpPr txBox="1">
            <a:spLocks/>
          </p:cNvSpPr>
          <p:nvPr/>
        </p:nvSpPr>
        <p:spPr>
          <a:xfrm>
            <a:off x="2150969" y="293985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7.5 14</a:t>
            </a:r>
            <a:r>
              <a:rPr lang="de-DE" sz="1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 Flores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rapid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tsunami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aftershock</a:t>
            </a:r>
            <a:r>
              <a: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endParaRPr lang="en-AT" sz="1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404AAC-D00C-F540-B21C-804465C55844}"/>
              </a:ext>
            </a:extLst>
          </p:cNvPr>
          <p:cNvSpPr txBox="1"/>
          <p:nvPr/>
        </p:nvSpPr>
        <p:spPr>
          <a:xfrm>
            <a:off x="1119674" y="2295035"/>
            <a:ext cx="1099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uFill>
                  <a:solidFill>
                    <a:srgbClr val="000000"/>
                  </a:solidFill>
                </a:uFill>
                <a:latin typeface="Gotham Medium" panose="02000504050000020004" pitchFamily="2" charset="0"/>
              </a:rPr>
              <a:t>03:20:23</a:t>
            </a:r>
            <a:endParaRPr lang="id-ID" sz="1600" dirty="0">
              <a:uFill>
                <a:solidFill>
                  <a:srgbClr val="000000"/>
                </a:solidFill>
              </a:uFill>
              <a:latin typeface="Gotham Medium" panose="0200050405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51AF92-A1B7-0448-BCB7-DE4893C341C8}"/>
              </a:ext>
            </a:extLst>
          </p:cNvPr>
          <p:cNvSpPr txBox="1"/>
          <p:nvPr/>
        </p:nvSpPr>
        <p:spPr>
          <a:xfrm>
            <a:off x="2775184" y="2295035"/>
            <a:ext cx="1110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uFill>
                  <a:solidFill>
                    <a:srgbClr val="000000"/>
                  </a:solidFill>
                </a:uFill>
                <a:latin typeface="Gotham Medium" panose="02000504050000020004" pitchFamily="2" charset="0"/>
              </a:rPr>
              <a:t>03:25:06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ADDEDC-5559-E24C-81CC-DC9CFABDE831}"/>
              </a:ext>
            </a:extLst>
          </p:cNvPr>
          <p:cNvSpPr txBox="1"/>
          <p:nvPr/>
        </p:nvSpPr>
        <p:spPr>
          <a:xfrm>
            <a:off x="4670854" y="2295035"/>
            <a:ext cx="1093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uFill>
                  <a:solidFill>
                    <a:srgbClr val="000000"/>
                  </a:solidFill>
                </a:uFill>
                <a:latin typeface="Gotham Medium" panose="02000504050000020004" pitchFamily="2" charset="0"/>
              </a:rPr>
              <a:t>03:39:29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CE0F3A-66AE-AC43-AAB5-E9CB39A3223D}"/>
              </a:ext>
            </a:extLst>
          </p:cNvPr>
          <p:cNvSpPr txBox="1"/>
          <p:nvPr/>
        </p:nvSpPr>
        <p:spPr>
          <a:xfrm>
            <a:off x="7637929" y="2295035"/>
            <a:ext cx="1050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uFill>
                  <a:solidFill>
                    <a:srgbClr val="000000"/>
                  </a:solidFill>
                </a:uFill>
                <a:latin typeface="Gotham Medium" panose="02000504050000020004" pitchFamily="2" charset="0"/>
              </a:rPr>
              <a:t>04:17:28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6E1175-81B0-7C4D-AC28-15458BFD2586}"/>
              </a:ext>
            </a:extLst>
          </p:cNvPr>
          <p:cNvSpPr txBox="1"/>
          <p:nvPr/>
        </p:nvSpPr>
        <p:spPr>
          <a:xfrm>
            <a:off x="10273552" y="2295035"/>
            <a:ext cx="11015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uFill>
                  <a:solidFill>
                    <a:srgbClr val="000000"/>
                  </a:solidFill>
                </a:uFill>
                <a:latin typeface="Gotham Medium" panose="02000504050000020004" pitchFamily="2" charset="0"/>
              </a:rPr>
              <a:t>05:27:30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3058A6-F50E-8E4B-8006-8005ECB70E90}"/>
              </a:ext>
            </a:extLst>
          </p:cNvPr>
          <p:cNvSpPr txBox="1"/>
          <p:nvPr/>
        </p:nvSpPr>
        <p:spPr>
          <a:xfrm>
            <a:off x="1119674" y="3119718"/>
            <a:ext cx="140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uFill>
                  <a:solidFill>
                    <a:srgbClr val="000000"/>
                  </a:solidFill>
                </a:uFill>
                <a:latin typeface="Gotham Medium" panose="02000504050000020004" pitchFamily="2" charset="0"/>
              </a:rPr>
              <a:t>Main shock origin time</a:t>
            </a:r>
            <a:endParaRPr lang="id-ID" sz="1600" dirty="0">
              <a:uFill>
                <a:solidFill>
                  <a:srgbClr val="000000"/>
                </a:solidFill>
              </a:uFill>
              <a:latin typeface="Gotham Medium" panose="0200050405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3C0766-B827-5346-9A1C-22D7E5009324}"/>
              </a:ext>
            </a:extLst>
          </p:cNvPr>
          <p:cNvSpPr txBox="1"/>
          <p:nvPr/>
        </p:nvSpPr>
        <p:spPr>
          <a:xfrm>
            <a:off x="2589886" y="3119718"/>
            <a:ext cx="1623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uFill>
                  <a:solidFill>
                    <a:srgbClr val="000000"/>
                  </a:solidFill>
                </a:uFill>
                <a:latin typeface="Gotham Medium" panose="02000504050000020004" pitchFamily="2" charset="0"/>
              </a:rPr>
              <a:t>Tsunami early warning 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8B2550-EE87-8945-980E-45389315AC04}"/>
              </a:ext>
            </a:extLst>
          </p:cNvPr>
          <p:cNvSpPr txBox="1"/>
          <p:nvPr/>
        </p:nvSpPr>
        <p:spPr>
          <a:xfrm>
            <a:off x="2589886" y="4025134"/>
            <a:ext cx="14980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uFill>
                  <a:solidFill>
                    <a:srgbClr val="000000"/>
                  </a:solidFill>
                </a:uFill>
                <a:latin typeface="Gotham Book" panose="02000504050000020004" pitchFamily="2" charset="0"/>
              </a:rPr>
              <a:t>Modelling-based tsunami impact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05221A-49C7-164F-8AE9-ADAD63D629C7}"/>
              </a:ext>
            </a:extLst>
          </p:cNvPr>
          <p:cNvSpPr txBox="1"/>
          <p:nvPr/>
        </p:nvSpPr>
        <p:spPr>
          <a:xfrm>
            <a:off x="4687626" y="3119718"/>
            <a:ext cx="1605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uFill>
                  <a:solidFill>
                    <a:srgbClr val="000000"/>
                  </a:solidFill>
                </a:uFill>
                <a:latin typeface="Gotham Medium" panose="02000504050000020004" pitchFamily="2" charset="0"/>
              </a:rPr>
              <a:t>Tsunami early warning II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1921F5-1AFF-4342-BB40-FD6CD16C2BCA}"/>
              </a:ext>
            </a:extLst>
          </p:cNvPr>
          <p:cNvSpPr txBox="1"/>
          <p:nvPr/>
        </p:nvSpPr>
        <p:spPr>
          <a:xfrm>
            <a:off x="4687627" y="4025134"/>
            <a:ext cx="1605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uFill>
                  <a:solidFill>
                    <a:srgbClr val="000000"/>
                  </a:solidFill>
                </a:uFill>
                <a:latin typeface="Gotham Book" panose="02000504050000020004" pitchFamily="2" charset="0"/>
              </a:rPr>
              <a:t>Updated parameter, estimation time arrival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2C2FE8-613F-2647-9E93-9D31B165E024}"/>
              </a:ext>
            </a:extLst>
          </p:cNvPr>
          <p:cNvSpPr txBox="1"/>
          <p:nvPr/>
        </p:nvSpPr>
        <p:spPr>
          <a:xfrm>
            <a:off x="7377039" y="3119718"/>
            <a:ext cx="1731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uFill>
                  <a:solidFill>
                    <a:srgbClr val="000000"/>
                  </a:solidFill>
                </a:uFill>
                <a:latin typeface="Gotham Medium" panose="02000504050000020004" pitchFamily="2" charset="0"/>
              </a:rPr>
              <a:t>Tsunami early warning III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124433-E40D-9A48-AFA5-F5E003BDBB6D}"/>
              </a:ext>
            </a:extLst>
          </p:cNvPr>
          <p:cNvSpPr txBox="1"/>
          <p:nvPr/>
        </p:nvSpPr>
        <p:spPr>
          <a:xfrm>
            <a:off x="7377038" y="4025134"/>
            <a:ext cx="24301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uFill>
                  <a:solidFill>
                    <a:srgbClr val="000000"/>
                  </a:solidFill>
                </a:uFill>
                <a:latin typeface="Gotham Book" panose="02000504050000020004" pitchFamily="2" charset="0"/>
              </a:rPr>
              <a:t>Sea-level monitoring confirmation: </a:t>
            </a:r>
          </a:p>
          <a:p>
            <a:endParaRPr lang="en-US" sz="1400" dirty="0">
              <a:uFill>
                <a:solidFill>
                  <a:srgbClr val="000000"/>
                </a:solidFill>
              </a:uFill>
              <a:latin typeface="Gotham Book" panose="02000504050000020004" pitchFamily="2" charset="0"/>
            </a:endParaRPr>
          </a:p>
          <a:p>
            <a:r>
              <a:rPr lang="en-US" sz="1400" dirty="0">
                <a:uFill>
                  <a:solidFill>
                    <a:srgbClr val="000000"/>
                  </a:solidFill>
                </a:uFill>
                <a:latin typeface="Gotham Book" panose="02000504050000020004" pitchFamily="2" charset="0"/>
              </a:rPr>
              <a:t>03:36 at </a:t>
            </a:r>
            <a:r>
              <a:rPr lang="en-US" sz="1400" dirty="0" err="1">
                <a:uFill>
                  <a:solidFill>
                    <a:srgbClr val="000000"/>
                  </a:solidFill>
                </a:uFill>
                <a:latin typeface="Gotham Book" panose="02000504050000020004" pitchFamily="2" charset="0"/>
              </a:rPr>
              <a:t>Marapokot</a:t>
            </a:r>
            <a:r>
              <a:rPr lang="en-US" sz="1400" dirty="0">
                <a:uFill>
                  <a:solidFill>
                    <a:srgbClr val="000000"/>
                  </a:solidFill>
                </a:uFill>
                <a:latin typeface="Gotham Book" panose="02000504050000020004" pitchFamily="2" charset="0"/>
              </a:rPr>
              <a:t> (0.07 m)</a:t>
            </a:r>
          </a:p>
          <a:p>
            <a:endParaRPr lang="en-US" sz="1400" dirty="0">
              <a:uFill>
                <a:solidFill>
                  <a:srgbClr val="000000"/>
                </a:solidFill>
              </a:uFill>
              <a:latin typeface="Gotham Book" panose="02000504050000020004" pitchFamily="2" charset="0"/>
            </a:endParaRPr>
          </a:p>
          <a:p>
            <a:r>
              <a:rPr lang="en-US" sz="1400" dirty="0">
                <a:uFill>
                  <a:solidFill>
                    <a:srgbClr val="000000"/>
                  </a:solidFill>
                </a:uFill>
                <a:latin typeface="Gotham Book" panose="02000504050000020004" pitchFamily="2" charset="0"/>
              </a:rPr>
              <a:t>03:39 at </a:t>
            </a:r>
            <a:r>
              <a:rPr lang="en-US" sz="1400" dirty="0" err="1">
                <a:uFill>
                  <a:solidFill>
                    <a:srgbClr val="000000"/>
                  </a:solidFill>
                </a:uFill>
                <a:latin typeface="Gotham Book" panose="02000504050000020004" pitchFamily="2" charset="0"/>
              </a:rPr>
              <a:t>Reo</a:t>
            </a:r>
            <a:r>
              <a:rPr lang="en-US" sz="1400" dirty="0">
                <a:uFill>
                  <a:solidFill>
                    <a:srgbClr val="000000"/>
                  </a:solidFill>
                </a:uFill>
                <a:latin typeface="Gotham Book" panose="02000504050000020004" pitchFamily="2" charset="0"/>
              </a:rPr>
              <a:t> (0.07 m)</a:t>
            </a:r>
          </a:p>
          <a:p>
            <a:endParaRPr lang="en-US" sz="1400" dirty="0">
              <a:uFill>
                <a:solidFill>
                  <a:srgbClr val="000000"/>
                </a:solidFill>
              </a:uFill>
              <a:latin typeface="Gotham Book" panose="0200050405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DC0548-5B00-1D4A-BEF4-7B0419B7AB82}"/>
              </a:ext>
            </a:extLst>
          </p:cNvPr>
          <p:cNvSpPr txBox="1"/>
          <p:nvPr/>
        </p:nvSpPr>
        <p:spPr>
          <a:xfrm>
            <a:off x="9797510" y="3119718"/>
            <a:ext cx="1731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uFill>
                  <a:solidFill>
                    <a:srgbClr val="000000"/>
                  </a:solidFill>
                </a:uFill>
                <a:latin typeface="Gotham Medium" panose="02000504050000020004" pitchFamily="2" charset="0"/>
              </a:rPr>
              <a:t>Tsunami early warning IV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6AA881-FF03-9E44-B2C4-AD67FC96C356}"/>
              </a:ext>
            </a:extLst>
          </p:cNvPr>
          <p:cNvSpPr txBox="1"/>
          <p:nvPr/>
        </p:nvSpPr>
        <p:spPr>
          <a:xfrm>
            <a:off x="9807140" y="4025134"/>
            <a:ext cx="2008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uFill>
                  <a:solidFill>
                    <a:srgbClr val="000000"/>
                  </a:solidFill>
                </a:uFill>
                <a:latin typeface="Gotham Book" panose="02000504050000020004" pitchFamily="2" charset="0"/>
              </a:rPr>
              <a:t>End of warning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FB29B40-8417-3C42-A690-13C46DE2C8A0}"/>
              </a:ext>
            </a:extLst>
          </p:cNvPr>
          <p:cNvCxnSpPr/>
          <p:nvPr/>
        </p:nvCxnSpPr>
        <p:spPr>
          <a:xfrm>
            <a:off x="1344707" y="2633589"/>
            <a:ext cx="0" cy="486129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86622BE-5555-C145-80E8-03DF4721BA97}"/>
              </a:ext>
            </a:extLst>
          </p:cNvPr>
          <p:cNvCxnSpPr/>
          <p:nvPr/>
        </p:nvCxnSpPr>
        <p:spPr>
          <a:xfrm>
            <a:off x="3227296" y="2633589"/>
            <a:ext cx="0" cy="486129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A6130B0-12B0-A84E-B597-88908333363C}"/>
              </a:ext>
            </a:extLst>
          </p:cNvPr>
          <p:cNvCxnSpPr/>
          <p:nvPr/>
        </p:nvCxnSpPr>
        <p:spPr>
          <a:xfrm>
            <a:off x="5217460" y="2633589"/>
            <a:ext cx="0" cy="486129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5D6A028-96BA-0747-86FC-6640ADDA79D7}"/>
              </a:ext>
            </a:extLst>
          </p:cNvPr>
          <p:cNvCxnSpPr/>
          <p:nvPr/>
        </p:nvCxnSpPr>
        <p:spPr>
          <a:xfrm>
            <a:off x="8068236" y="2633589"/>
            <a:ext cx="0" cy="486129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CC6DF6C-2C3F-0E4B-A206-C10C57D6649A}"/>
              </a:ext>
            </a:extLst>
          </p:cNvPr>
          <p:cNvCxnSpPr/>
          <p:nvPr/>
        </p:nvCxnSpPr>
        <p:spPr>
          <a:xfrm>
            <a:off x="10811436" y="2633589"/>
            <a:ext cx="0" cy="486129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9658EE-B773-EE44-958F-EA744F4C4F10}"/>
              </a:ext>
            </a:extLst>
          </p:cNvPr>
          <p:cNvCxnSpPr/>
          <p:nvPr/>
        </p:nvCxnSpPr>
        <p:spPr>
          <a:xfrm>
            <a:off x="1380564" y="2855259"/>
            <a:ext cx="9430871" cy="0"/>
          </a:xfrm>
          <a:prstGeom prst="line">
            <a:avLst/>
          </a:prstGeom>
          <a:ln w="79375" cap="rnd">
            <a:gradFill flip="none" rotWithShape="1">
              <a:gsLst>
                <a:gs pos="0">
                  <a:srgbClr val="C00000"/>
                </a:gs>
                <a:gs pos="37000">
                  <a:srgbClr val="FFC000"/>
                </a:gs>
                <a:gs pos="86000">
                  <a:srgbClr val="FFFF00"/>
                </a:gs>
                <a:gs pos="100000">
                  <a:srgbClr val="00B05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otak Teks 1">
            <a:extLst>
              <a:ext uri="{FF2B5EF4-FFF2-40B4-BE49-F238E27FC236}">
                <a16:creationId xmlns:a16="http://schemas.microsoft.com/office/drawing/2014/main" id="{04CA52AC-00B5-82B8-FC90-0A15219C9F6E}"/>
              </a:ext>
            </a:extLst>
          </p:cNvPr>
          <p:cNvSpPr txBox="1"/>
          <p:nvPr/>
        </p:nvSpPr>
        <p:spPr>
          <a:xfrm>
            <a:off x="3678138" y="1347985"/>
            <a:ext cx="4835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TSUNAMI EARLY WARNING TIMELINE</a:t>
            </a:r>
          </a:p>
        </p:txBody>
      </p:sp>
    </p:spTree>
    <p:extLst>
      <p:ext uri="{BB962C8B-B14F-4D97-AF65-F5344CB8AC3E}">
        <p14:creationId xmlns:p14="http://schemas.microsoft.com/office/powerpoint/2010/main" val="3306716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0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43574</TotalTime>
  <Words>764</Words>
  <Application>Microsoft Macintosh PowerPoint</Application>
  <PresentationFormat>Layar Lebar</PresentationFormat>
  <Paragraphs>104</Paragraphs>
  <Slides>15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11</vt:i4>
      </vt:variant>
      <vt:variant>
        <vt:lpstr>Tema</vt:lpstr>
      </vt:variant>
      <vt:variant>
        <vt:i4>2</vt:i4>
      </vt:variant>
      <vt:variant>
        <vt:lpstr>Judul Slide</vt:lpstr>
      </vt:variant>
      <vt:variant>
        <vt:i4>15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Cambria Math</vt:lpstr>
      <vt:lpstr>Geneva</vt:lpstr>
      <vt:lpstr>Gotham Bold</vt:lpstr>
      <vt:lpstr>Gotham Book</vt:lpstr>
      <vt:lpstr>Gotham Medium</vt:lpstr>
      <vt:lpstr>Helvetica</vt:lpstr>
      <vt:lpstr>Roboto</vt:lpstr>
      <vt:lpstr>Custom Design</vt:lpstr>
      <vt:lpstr>Office Theme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M K Astra</cp:lastModifiedBy>
  <cp:revision>45</cp:revision>
  <dcterms:created xsi:type="dcterms:W3CDTF">2023-04-18T13:25:54Z</dcterms:created>
  <dcterms:modified xsi:type="dcterms:W3CDTF">2023-06-15T12:10:44Z</dcterms:modified>
</cp:coreProperties>
</file>