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42"/>
  </p:notesMasterIdLst>
  <p:sldIdLst>
    <p:sldId id="258" r:id="rId3"/>
    <p:sldId id="704" r:id="rId4"/>
    <p:sldId id="900" r:id="rId5"/>
    <p:sldId id="835" r:id="rId6"/>
    <p:sldId id="838" r:id="rId7"/>
    <p:sldId id="839" r:id="rId8"/>
    <p:sldId id="840" r:id="rId9"/>
    <p:sldId id="857" r:id="rId10"/>
    <p:sldId id="904" r:id="rId11"/>
    <p:sldId id="905" r:id="rId12"/>
    <p:sldId id="860" r:id="rId13"/>
    <p:sldId id="862" r:id="rId14"/>
    <p:sldId id="861" r:id="rId15"/>
    <p:sldId id="908" r:id="rId16"/>
    <p:sldId id="909" r:id="rId17"/>
    <p:sldId id="870" r:id="rId18"/>
    <p:sldId id="871" r:id="rId19"/>
    <p:sldId id="872" r:id="rId20"/>
    <p:sldId id="873" r:id="rId21"/>
    <p:sldId id="874" r:id="rId22"/>
    <p:sldId id="875" r:id="rId23"/>
    <p:sldId id="876" r:id="rId24"/>
    <p:sldId id="877" r:id="rId25"/>
    <p:sldId id="878" r:id="rId26"/>
    <p:sldId id="879" r:id="rId27"/>
    <p:sldId id="891" r:id="rId28"/>
    <p:sldId id="880" r:id="rId29"/>
    <p:sldId id="889" r:id="rId30"/>
    <p:sldId id="890" r:id="rId31"/>
    <p:sldId id="882" r:id="rId32"/>
    <p:sldId id="884" r:id="rId33"/>
    <p:sldId id="883" r:id="rId34"/>
    <p:sldId id="885" r:id="rId35"/>
    <p:sldId id="896" r:id="rId36"/>
    <p:sldId id="893" r:id="rId37"/>
    <p:sldId id="887" r:id="rId38"/>
    <p:sldId id="898" r:id="rId39"/>
    <p:sldId id="888" r:id="rId40"/>
    <p:sldId id="907" r:id="rId41"/>
  </p:sldIdLst>
  <p:sldSz cx="91440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8E65E2-968E-4F14-8151-DAE55F267B1D}">
          <p14:sldIdLst>
            <p14:sldId id="258"/>
            <p14:sldId id="704"/>
            <p14:sldId id="900"/>
            <p14:sldId id="835"/>
            <p14:sldId id="838"/>
            <p14:sldId id="839"/>
            <p14:sldId id="840"/>
            <p14:sldId id="857"/>
            <p14:sldId id="904"/>
            <p14:sldId id="905"/>
            <p14:sldId id="860"/>
            <p14:sldId id="862"/>
            <p14:sldId id="861"/>
            <p14:sldId id="908"/>
            <p14:sldId id="909"/>
            <p14:sldId id="870"/>
            <p14:sldId id="871"/>
            <p14:sldId id="872"/>
            <p14:sldId id="873"/>
            <p14:sldId id="874"/>
            <p14:sldId id="875"/>
            <p14:sldId id="876"/>
            <p14:sldId id="877"/>
            <p14:sldId id="878"/>
            <p14:sldId id="879"/>
            <p14:sldId id="891"/>
            <p14:sldId id="880"/>
            <p14:sldId id="889"/>
            <p14:sldId id="890"/>
            <p14:sldId id="882"/>
            <p14:sldId id="884"/>
            <p14:sldId id="883"/>
            <p14:sldId id="885"/>
            <p14:sldId id="896"/>
            <p14:sldId id="893"/>
            <p14:sldId id="887"/>
            <p14:sldId id="898"/>
            <p14:sldId id="888"/>
            <p14:sldId id="907"/>
          </p14:sldIdLst>
        </p14:section>
      </p14:sectionLst>
    </p:ext>
    <p:ext uri="{EFAFB233-063F-42B5-8137-9DF3F51BA10A}">
      <p15:sldGuideLst xmlns=""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6263" autoAdjust="0"/>
  </p:normalViewPr>
  <p:slideViewPr>
    <p:cSldViewPr>
      <p:cViewPr>
        <p:scale>
          <a:sx n="72" d="100"/>
          <a:sy n="72" d="100"/>
        </p:scale>
        <p:origin x="-1188" y="-72"/>
      </p:cViewPr>
      <p:guideLst>
        <p:guide orient="horz" pos="2304"/>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E02B2-10DA-4AE0-B129-7FEC9F94FBD5}" type="datetimeFigureOut">
              <a:rPr lang="en-US" smtClean="0"/>
              <a:pPr/>
              <a:t>21-Jun-23</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8EE2D-B22C-41B7-81C5-C27D41BEFBE1}" type="slidenum">
              <a:rPr lang="en-US" smtClean="0"/>
              <a:pPr/>
              <a:t>‹#›</a:t>
            </a:fld>
            <a:endParaRPr lang="en-US"/>
          </a:p>
        </p:txBody>
      </p:sp>
    </p:spTree>
    <p:extLst>
      <p:ext uri="{BB962C8B-B14F-4D97-AF65-F5344CB8AC3E}">
        <p14:creationId xmlns:p14="http://schemas.microsoft.com/office/powerpoint/2010/main" val="138884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8EE2D-B22C-41B7-81C5-C27D41BEFBE1}" type="slidenum">
              <a:rPr lang="en-US" smtClean="0"/>
              <a:pPr/>
              <a:t>1</a:t>
            </a:fld>
            <a:endParaRPr lang="en-US"/>
          </a:p>
        </p:txBody>
      </p:sp>
    </p:spTree>
    <p:extLst>
      <p:ext uri="{BB962C8B-B14F-4D97-AF65-F5344CB8AC3E}">
        <p14:creationId xmlns:p14="http://schemas.microsoft.com/office/powerpoint/2010/main" val="5898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Boishakhi" pitchFamily="34" charset="0"/>
              </a:defRPr>
            </a:lvl1pPr>
            <a:lvl2pPr marL="742950" indent="-285750" eaLnBrk="0" hangingPunct="0">
              <a:defRPr sz="2400">
                <a:solidFill>
                  <a:schemeClr val="tx1"/>
                </a:solidFill>
                <a:latin typeface="Boishakhi" pitchFamily="34" charset="0"/>
              </a:defRPr>
            </a:lvl2pPr>
            <a:lvl3pPr marL="1143000" indent="-228600" eaLnBrk="0" hangingPunct="0">
              <a:defRPr sz="2400">
                <a:solidFill>
                  <a:schemeClr val="tx1"/>
                </a:solidFill>
                <a:latin typeface="Boishakhi" pitchFamily="34" charset="0"/>
              </a:defRPr>
            </a:lvl3pPr>
            <a:lvl4pPr marL="1600200" indent="-228600" eaLnBrk="0" hangingPunct="0">
              <a:defRPr sz="2400">
                <a:solidFill>
                  <a:schemeClr val="tx1"/>
                </a:solidFill>
                <a:latin typeface="Boishakhi" pitchFamily="34" charset="0"/>
              </a:defRPr>
            </a:lvl4pPr>
            <a:lvl5pPr marL="2057400" indent="-228600" eaLnBrk="0" hangingPunct="0">
              <a:defRPr sz="2400">
                <a:solidFill>
                  <a:schemeClr val="tx1"/>
                </a:solidFill>
                <a:latin typeface="Boishakhi" pitchFamily="34" charset="0"/>
              </a:defRPr>
            </a:lvl5pPr>
            <a:lvl6pPr marL="2514600" indent="-228600" algn="ctr" eaLnBrk="0" fontAlgn="base" hangingPunct="0">
              <a:spcBef>
                <a:spcPct val="0"/>
              </a:spcBef>
              <a:spcAft>
                <a:spcPct val="0"/>
              </a:spcAft>
              <a:defRPr sz="2400">
                <a:solidFill>
                  <a:schemeClr val="tx1"/>
                </a:solidFill>
                <a:latin typeface="Boishakhi" pitchFamily="34" charset="0"/>
              </a:defRPr>
            </a:lvl6pPr>
            <a:lvl7pPr marL="2971800" indent="-228600" algn="ctr" eaLnBrk="0" fontAlgn="base" hangingPunct="0">
              <a:spcBef>
                <a:spcPct val="0"/>
              </a:spcBef>
              <a:spcAft>
                <a:spcPct val="0"/>
              </a:spcAft>
              <a:defRPr sz="2400">
                <a:solidFill>
                  <a:schemeClr val="tx1"/>
                </a:solidFill>
                <a:latin typeface="Boishakhi" pitchFamily="34" charset="0"/>
              </a:defRPr>
            </a:lvl7pPr>
            <a:lvl8pPr marL="3429000" indent="-228600" algn="ctr" eaLnBrk="0" fontAlgn="base" hangingPunct="0">
              <a:spcBef>
                <a:spcPct val="0"/>
              </a:spcBef>
              <a:spcAft>
                <a:spcPct val="0"/>
              </a:spcAft>
              <a:defRPr sz="2400">
                <a:solidFill>
                  <a:schemeClr val="tx1"/>
                </a:solidFill>
                <a:latin typeface="Boishakhi" pitchFamily="34" charset="0"/>
              </a:defRPr>
            </a:lvl8pPr>
            <a:lvl9pPr marL="3886200" indent="-228600" algn="ctr" eaLnBrk="0" fontAlgn="base" hangingPunct="0">
              <a:spcBef>
                <a:spcPct val="0"/>
              </a:spcBef>
              <a:spcAft>
                <a:spcPct val="0"/>
              </a:spcAft>
              <a:defRPr sz="2400">
                <a:solidFill>
                  <a:schemeClr val="tx1"/>
                </a:solidFill>
                <a:latin typeface="Boishakhi" pitchFamily="34" charset="0"/>
              </a:defRPr>
            </a:lvl9pPr>
          </a:lstStyle>
          <a:p>
            <a:pPr eaLnBrk="1" hangingPunct="1"/>
            <a:fld id="{F19FE789-6D5C-4600-9201-D067A56779F5}" type="slidenum">
              <a:rPr lang="en-US" sz="1200" smtClean="0">
                <a:latin typeface="Times New Roman" pitchFamily="18" charset="0"/>
              </a:rPr>
              <a:pPr eaLnBrk="1" hangingPunct="1"/>
              <a:t>12</a:t>
            </a:fld>
            <a:endParaRPr lang="en-US" sz="1200">
              <a:latin typeface="Times New Roman"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17834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3884390" y="8685708"/>
            <a:ext cx="2972013" cy="456834"/>
          </a:xfrm>
          <a:prstGeom prst="rect">
            <a:avLst/>
          </a:prstGeom>
          <a:noFill/>
          <a:ln>
            <a:miter lim="800000"/>
            <a:headEnd/>
            <a:tailEnd/>
          </a:ln>
        </p:spPr>
        <p:txBody>
          <a:bodyPr lIns="91669" tIns="45835" rIns="91669" bIns="45835">
            <a:prstTxWarp prst="textNoShape">
              <a:avLst/>
            </a:prstTxWarp>
          </a:bodyPr>
          <a:lstStyle/>
          <a:p>
            <a:fld id="{5A0CCBB6-4F1C-314A-ABDB-205694B69FDE}" type="slidenum">
              <a:rPr lang="en-GB"/>
              <a:pPr/>
              <a:t>22</a:t>
            </a:fld>
            <a:endParaRPr lang="en-GB"/>
          </a:p>
        </p:txBody>
      </p:sp>
      <p:sp>
        <p:nvSpPr>
          <p:cNvPr id="2662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1027"/>
          <p:cNvSpPr>
            <a:spLocks noGrp="1" noChangeArrowheads="1"/>
          </p:cNvSpPr>
          <p:nvPr>
            <p:ph type="body" idx="1"/>
          </p:nvPr>
        </p:nvSpPr>
        <p:spPr bwMode="auto">
          <a:xfrm>
            <a:off x="685482" y="4343584"/>
            <a:ext cx="5488637" cy="4112976"/>
          </a:xfrm>
          <a:prstGeom prst="rect">
            <a:avLst/>
          </a:prstGeom>
          <a:noFill/>
          <a:ln>
            <a:miter lim="800000"/>
            <a:headEnd/>
            <a:tailEnd/>
          </a:ln>
        </p:spPr>
        <p:txBody>
          <a:bodyPr lIns="91669" tIns="45835" rIns="91669" bIns="45835">
            <a:prstTxWarp prst="textNoShape">
              <a:avLst/>
            </a:prstTxWarp>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3884390" y="8685708"/>
            <a:ext cx="2972013" cy="456834"/>
          </a:xfrm>
          <a:prstGeom prst="rect">
            <a:avLst/>
          </a:prstGeom>
          <a:noFill/>
          <a:ln>
            <a:miter lim="800000"/>
            <a:headEnd/>
            <a:tailEnd/>
          </a:ln>
        </p:spPr>
        <p:txBody>
          <a:bodyPr lIns="91669" tIns="45835" rIns="91669" bIns="45835">
            <a:prstTxWarp prst="textNoShape">
              <a:avLst/>
            </a:prstTxWarp>
          </a:bodyPr>
          <a:lstStyle/>
          <a:p>
            <a:fld id="{5A0CCBB6-4F1C-314A-ABDB-205694B69FDE}" type="slidenum">
              <a:rPr lang="en-GB"/>
              <a:pPr/>
              <a:t>23</a:t>
            </a:fld>
            <a:endParaRPr lang="en-GB"/>
          </a:p>
        </p:txBody>
      </p:sp>
      <p:sp>
        <p:nvSpPr>
          <p:cNvPr id="2662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1027"/>
          <p:cNvSpPr>
            <a:spLocks noGrp="1" noChangeArrowheads="1"/>
          </p:cNvSpPr>
          <p:nvPr>
            <p:ph type="body" idx="1"/>
          </p:nvPr>
        </p:nvSpPr>
        <p:spPr bwMode="auto">
          <a:xfrm>
            <a:off x="685482" y="4343584"/>
            <a:ext cx="5488637" cy="4112976"/>
          </a:xfrm>
          <a:prstGeom prst="rect">
            <a:avLst/>
          </a:prstGeom>
          <a:noFill/>
          <a:ln>
            <a:miter lim="800000"/>
            <a:headEnd/>
            <a:tailEnd/>
          </a:ln>
        </p:spPr>
        <p:txBody>
          <a:bodyPr lIns="91669" tIns="45835" rIns="91669" bIns="45835">
            <a:prstTxWarp prst="textNoShape">
              <a:avLst/>
            </a:prstTxWarp>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63"/>
            <a:ext cx="7772400" cy="1568027"/>
          </a:xfrm>
        </p:spPr>
        <p:txBody>
          <a:bodyPr/>
          <a:lstStyle/>
          <a:p>
            <a:r>
              <a:rPr lang="en-US"/>
              <a:t>Click to edit Master title style</a:t>
            </a:r>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402393-C85C-4B60-AA6D-268EDE586E03}" type="datetimeFigureOut">
              <a:rPr lang="en-US" smtClean="0"/>
              <a:pPr/>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22482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02393-C85C-4B60-AA6D-268EDE586E03}" type="datetimeFigureOut">
              <a:rPr lang="en-US" smtClean="0"/>
              <a:pPr/>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100307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7"/>
            <a:ext cx="205740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957"/>
            <a:ext cx="601980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02393-C85C-4B60-AA6D-268EDE586E03}" type="datetimeFigureOut">
              <a:rPr lang="en-US" smtClean="0"/>
              <a:pPr/>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5121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
        <p:nvSpPr>
          <p:cNvPr id="3" name="Rectangle 24"/>
          <p:cNvSpPr>
            <a:spLocks noGrp="1" noChangeArrowheads="1"/>
          </p:cNvSpPr>
          <p:nvPr>
            <p:ph type="dt" sz="half" idx="11"/>
          </p:nvPr>
        </p:nvSpPr>
        <p:spPr>
          <a:ln/>
        </p:spPr>
        <p:txBody>
          <a:bodyPr/>
          <a:lstStyle>
            <a:lvl1pPr>
              <a:defRPr/>
            </a:lvl1pPr>
          </a:lstStyle>
          <a:p>
            <a:pPr>
              <a:defRPr/>
            </a:pPr>
            <a:fld id="{81F43BF9-6780-4404-B7F0-9227C884441E}" type="datetimeFigureOut">
              <a:rPr lang="en-US"/>
              <a:pPr>
                <a:defRPr/>
              </a:pPr>
              <a:t>21-Jun-23</a:t>
            </a:fld>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A494D2E3-5DBF-4408-BCE9-B597593630F4}" type="slidenum">
              <a:rPr lang="en-US"/>
              <a:pPr>
                <a:defRPr/>
              </a:pPr>
              <a:t>‹#›</a:t>
            </a:fld>
            <a:endParaRPr lang="en-US"/>
          </a:p>
        </p:txBody>
      </p:sp>
      <p:sp>
        <p:nvSpPr>
          <p:cNvPr id="6" name="Rectangle 21"/>
          <p:cNvSpPr>
            <a:spLocks noGrp="1" noChangeArrowheads="1"/>
          </p:cNvSpPr>
          <p:nvPr>
            <p:ph type="title"/>
          </p:nvPr>
        </p:nvSpPr>
        <p:spPr bwMode="auto">
          <a:xfrm>
            <a:off x="340767" y="427567"/>
            <a:ext cx="6463481" cy="50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err="1"/>
              <a:t>Mastertitelformat</a:t>
            </a:r>
            <a:endParaRPr lang="en-US" dirty="0"/>
          </a:p>
        </p:txBody>
      </p:sp>
    </p:spTree>
    <p:extLst>
      <p:ext uri="{BB962C8B-B14F-4D97-AF65-F5344CB8AC3E}">
        <p14:creationId xmlns:p14="http://schemas.microsoft.com/office/powerpoint/2010/main" val="160080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61"/>
            <a:ext cx="7772400" cy="1568027"/>
          </a:xfrm>
        </p:spPr>
        <p:txBody>
          <a:bodyPr/>
          <a:lstStyle/>
          <a:p>
            <a:r>
              <a:rPr lang="en-US"/>
              <a:t>Click to edit Master title style</a:t>
            </a:r>
            <a:endParaRPr lang="en-GB"/>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7945B2-82B9-4D08-B021-624431099CEA}"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AA6523-CAFC-4698-A258-927F4F4C8CBB}" type="slidenum">
              <a:rPr lang="en-GB" altLang="en-US"/>
              <a:pPr>
                <a:defRPr/>
              </a:pPr>
              <a:t>‹#›</a:t>
            </a:fld>
            <a:endParaRPr lang="en-GB" altLang="en-US"/>
          </a:p>
        </p:txBody>
      </p:sp>
    </p:spTree>
    <p:extLst>
      <p:ext uri="{BB962C8B-B14F-4D97-AF65-F5344CB8AC3E}">
        <p14:creationId xmlns:p14="http://schemas.microsoft.com/office/powerpoint/2010/main" val="229508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9FCE7B-A775-450A-B0B1-B42B646562BE}"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D2EB9C-3359-4414-B866-F2EFE39214BC}" type="slidenum">
              <a:rPr lang="en-GB" altLang="en-US"/>
              <a:pPr>
                <a:defRPr/>
              </a:pPr>
              <a:t>‹#›</a:t>
            </a:fld>
            <a:endParaRPr lang="en-GB" altLang="en-US"/>
          </a:p>
        </p:txBody>
      </p:sp>
    </p:spTree>
    <p:extLst>
      <p:ext uri="{BB962C8B-B14F-4D97-AF65-F5344CB8AC3E}">
        <p14:creationId xmlns:p14="http://schemas.microsoft.com/office/powerpoint/2010/main" val="155727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7"/>
            <a:ext cx="7772400" cy="145288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3100502"/>
            <a:ext cx="777240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3DFC6E-2C56-4CE2-A316-72F15D031007}"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41225A-5678-4BE2-ABB4-A5B29291658F}" type="slidenum">
              <a:rPr lang="en-GB" altLang="en-US"/>
              <a:pPr>
                <a:defRPr/>
              </a:pPr>
              <a:t>‹#›</a:t>
            </a:fld>
            <a:endParaRPr lang="en-GB" altLang="en-US"/>
          </a:p>
        </p:txBody>
      </p:sp>
    </p:spTree>
    <p:extLst>
      <p:ext uri="{BB962C8B-B14F-4D97-AF65-F5344CB8AC3E}">
        <p14:creationId xmlns:p14="http://schemas.microsoft.com/office/powerpoint/2010/main" val="3181380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9E16AC4-EF33-4135-B94A-1F501D4368ED}" type="datetimeFigureOut">
              <a:rPr lang="en-GB">
                <a:solidFill>
                  <a:prstClr val="black">
                    <a:tint val="75000"/>
                  </a:prstClr>
                </a:solidFill>
              </a:rPr>
              <a:pPr>
                <a:defRPr/>
              </a:pPr>
              <a:t>21/06/2023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258FAB-FFD4-4B09-8BBC-94AABBFD6027}" type="slidenum">
              <a:rPr lang="en-GB" altLang="en-US"/>
              <a:pPr>
                <a:defRPr/>
              </a:pPr>
              <a:t>‹#›</a:t>
            </a:fld>
            <a:endParaRPr lang="en-GB" altLang="en-US"/>
          </a:p>
        </p:txBody>
      </p:sp>
    </p:spTree>
    <p:extLst>
      <p:ext uri="{BB962C8B-B14F-4D97-AF65-F5344CB8AC3E}">
        <p14:creationId xmlns:p14="http://schemas.microsoft.com/office/powerpoint/2010/main" val="1364200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37458"/>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871"/>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637458"/>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319871"/>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E7450F2-1499-4965-9394-4F088B9EEB06}" type="datetimeFigureOut">
              <a:rPr lang="en-GB">
                <a:solidFill>
                  <a:prstClr val="black">
                    <a:tint val="75000"/>
                  </a:prstClr>
                </a:solidFill>
              </a:rPr>
              <a:pPr>
                <a:defRPr/>
              </a:pPr>
              <a:t>21/06/2023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0EEC074-1493-4BFF-8049-33C8CDD03CAD}" type="slidenum">
              <a:rPr lang="en-GB" altLang="en-US"/>
              <a:pPr>
                <a:defRPr/>
              </a:pPr>
              <a:t>‹#›</a:t>
            </a:fld>
            <a:endParaRPr lang="en-GB" altLang="en-US"/>
          </a:p>
        </p:txBody>
      </p:sp>
    </p:spTree>
    <p:extLst>
      <p:ext uri="{BB962C8B-B14F-4D97-AF65-F5344CB8AC3E}">
        <p14:creationId xmlns:p14="http://schemas.microsoft.com/office/powerpoint/2010/main" val="63269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864ED1-B979-4481-B529-D3B2DFFB4831}" type="datetimeFigureOut">
              <a:rPr lang="en-GB">
                <a:solidFill>
                  <a:prstClr val="black">
                    <a:tint val="75000"/>
                  </a:prstClr>
                </a:solidFill>
              </a:rPr>
              <a:pPr>
                <a:defRPr/>
              </a:pPr>
              <a:t>21/06/2023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71D6485-EEE1-4F65-93A2-42F1BEF821E4}" type="slidenum">
              <a:rPr lang="en-GB" altLang="en-US"/>
              <a:pPr>
                <a:defRPr/>
              </a:pPr>
              <a:t>‹#›</a:t>
            </a:fld>
            <a:endParaRPr lang="en-GB" altLang="en-US"/>
          </a:p>
        </p:txBody>
      </p:sp>
    </p:spTree>
    <p:extLst>
      <p:ext uri="{BB962C8B-B14F-4D97-AF65-F5344CB8AC3E}">
        <p14:creationId xmlns:p14="http://schemas.microsoft.com/office/powerpoint/2010/main" val="113879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C592D6-AC3D-4028-809F-E197F7FDDC0B}" type="datetimeFigureOut">
              <a:rPr lang="en-GB">
                <a:solidFill>
                  <a:prstClr val="black">
                    <a:tint val="75000"/>
                  </a:prstClr>
                </a:solidFill>
              </a:rPr>
              <a:pPr>
                <a:defRPr/>
              </a:pPr>
              <a:t>21/06/2023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11445E2-814F-468A-8387-3094D9A63CCC}" type="slidenum">
              <a:rPr lang="en-GB" altLang="en-US"/>
              <a:pPr>
                <a:defRPr/>
              </a:pPr>
              <a:t>‹#›</a:t>
            </a:fld>
            <a:endParaRPr lang="en-GB" altLang="en-US"/>
          </a:p>
        </p:txBody>
      </p:sp>
    </p:spTree>
    <p:extLst>
      <p:ext uri="{BB962C8B-B14F-4D97-AF65-F5344CB8AC3E}">
        <p14:creationId xmlns:p14="http://schemas.microsoft.com/office/powerpoint/2010/main" val="277664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02393-C85C-4B60-AA6D-268EDE586E03}" type="datetimeFigureOut">
              <a:rPr lang="en-US" smtClean="0"/>
              <a:pPr/>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249444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91253"/>
            <a:ext cx="3008313" cy="123952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91261"/>
            <a:ext cx="511175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5" y="1530781"/>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4A00FC-F0B9-4E75-A077-6424F1289088}" type="datetimeFigureOut">
              <a:rPr lang="en-GB">
                <a:solidFill>
                  <a:prstClr val="black">
                    <a:tint val="75000"/>
                  </a:prstClr>
                </a:solidFill>
              </a:rPr>
              <a:pPr>
                <a:defRPr/>
              </a:pPr>
              <a:t>21/06/2023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49001-D3EF-493D-BAC4-085FF0B09DC2}" type="slidenum">
              <a:rPr lang="en-GB" altLang="en-US"/>
              <a:pPr>
                <a:defRPr/>
              </a:pPr>
              <a:t>‹#›</a:t>
            </a:fld>
            <a:endParaRPr lang="en-GB" altLang="en-US"/>
          </a:p>
        </p:txBody>
      </p:sp>
    </p:spTree>
    <p:extLst>
      <p:ext uri="{BB962C8B-B14F-4D97-AF65-F5344CB8AC3E}">
        <p14:creationId xmlns:p14="http://schemas.microsoft.com/office/powerpoint/2010/main" val="150052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4"/>
            <a:ext cx="5486400" cy="60452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53627"/>
            <a:ext cx="5486400" cy="43891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725165"/>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2D23BC-8514-49B7-8D08-9955A732CEB5}" type="datetimeFigureOut">
              <a:rPr lang="en-GB">
                <a:solidFill>
                  <a:prstClr val="black">
                    <a:tint val="75000"/>
                  </a:prstClr>
                </a:solidFill>
              </a:rPr>
              <a:pPr>
                <a:defRPr/>
              </a:pPr>
              <a:t>21/06/2023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372A8C-7EB2-4493-B561-475B259D3670}" type="slidenum">
              <a:rPr lang="en-GB" altLang="en-US"/>
              <a:pPr>
                <a:defRPr/>
              </a:pPr>
              <a:t>‹#›</a:t>
            </a:fld>
            <a:endParaRPr lang="en-GB" altLang="en-US"/>
          </a:p>
        </p:txBody>
      </p:sp>
    </p:spTree>
    <p:extLst>
      <p:ext uri="{BB962C8B-B14F-4D97-AF65-F5344CB8AC3E}">
        <p14:creationId xmlns:p14="http://schemas.microsoft.com/office/powerpoint/2010/main" val="279498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C1B8360-EAA5-4644-9837-9B84FB92820D}"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F6ECE-7C70-4113-93F5-DDCD2EB22548}" type="slidenum">
              <a:rPr lang="en-GB" altLang="en-US"/>
              <a:pPr>
                <a:defRPr/>
              </a:pPr>
              <a:t>‹#›</a:t>
            </a:fld>
            <a:endParaRPr lang="en-GB" altLang="en-US"/>
          </a:p>
        </p:txBody>
      </p:sp>
    </p:spTree>
    <p:extLst>
      <p:ext uri="{BB962C8B-B14F-4D97-AF65-F5344CB8AC3E}">
        <p14:creationId xmlns:p14="http://schemas.microsoft.com/office/powerpoint/2010/main" val="1061710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5"/>
            <a:ext cx="2057400" cy="62416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955"/>
            <a:ext cx="601980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79818BA-01E4-4036-A1F9-B354433C9747}"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DEE365-B04B-4534-BA99-BED656BA4179}" type="slidenum">
              <a:rPr lang="en-GB" altLang="en-US"/>
              <a:pPr>
                <a:defRPr/>
              </a:pPr>
              <a:t>‹#›</a:t>
            </a:fld>
            <a:endParaRPr lang="en-GB" altLang="en-US"/>
          </a:p>
        </p:txBody>
      </p:sp>
    </p:spTree>
    <p:extLst>
      <p:ext uri="{BB962C8B-B14F-4D97-AF65-F5344CB8AC3E}">
        <p14:creationId xmlns:p14="http://schemas.microsoft.com/office/powerpoint/2010/main" val="4012031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38200" y="406407"/>
            <a:ext cx="8305800" cy="650241"/>
          </a:xfrm>
          <a:noFill/>
          <a:effectLst>
            <a:outerShdw blurRad="50800" dist="50800" dir="5400000" algn="ctr" rotWithShape="0">
              <a:srgbClr val="000000">
                <a:alpha val="30000"/>
              </a:srgbClr>
            </a:outerShdw>
          </a:effectLst>
        </p:spPr>
        <p:txBody>
          <a:bodyPr lIns="45720" tIns="0" rIns="45720" bIns="0">
            <a:noAutofit/>
            <a:scene3d>
              <a:camera prst="orthographicFront"/>
              <a:lightRig rig="soft" dir="t">
                <a:rot lat="0" lon="0" rev="17220000"/>
              </a:lightRig>
            </a:scene3d>
            <a:sp3d prstMaterial="softEdge"/>
          </a:bodyPr>
          <a:lstStyle>
            <a:lvl1pPr algn="ctr">
              <a:defRPr sz="3600" b="1" cap="none" baseline="0">
                <a:ln w="6350">
                  <a:solidFill>
                    <a:schemeClr val="bg1"/>
                  </a:solidFill>
                </a:ln>
                <a:solidFill>
                  <a:srgbClr val="FFFF00"/>
                </a:solidFill>
                <a:effectLst>
                  <a:outerShdw blurRad="50800" dist="38100" dir="8100000" algn="tr" rotWithShape="0">
                    <a:prstClr val="black">
                      <a:alpha val="40000"/>
                    </a:prstClr>
                  </a:outerShdw>
                </a:effectLst>
                <a:latin typeface="Berlin Sans FB Demi" pitchFamily="34" charset="0"/>
              </a:defRPr>
            </a:lvl1pPr>
          </a:lstStyle>
          <a:p>
            <a:r>
              <a:rPr lang="en-US"/>
              <a:t>Click to edit Master title style</a:t>
            </a:r>
            <a:endParaRPr lang="en-US" dirty="0"/>
          </a:p>
        </p:txBody>
      </p:sp>
      <p:sp>
        <p:nvSpPr>
          <p:cNvPr id="21" name="Content Placeholder 2"/>
          <p:cNvSpPr>
            <a:spLocks noGrp="1"/>
          </p:cNvSpPr>
          <p:nvPr>
            <p:ph idx="1"/>
          </p:nvPr>
        </p:nvSpPr>
        <p:spPr>
          <a:xfrm>
            <a:off x="457200" y="1137928"/>
            <a:ext cx="8229600" cy="3036729"/>
          </a:xfrm>
        </p:spPr>
        <p:txBody>
          <a:bodyPr/>
          <a:lstStyle>
            <a:lvl1pPr marL="457200" indent="-457200">
              <a:spcAft>
                <a:spcPts val="2400"/>
              </a:spcAft>
              <a:buClrTx/>
              <a:buSzPct val="130000"/>
              <a:buFont typeface="Arial Black" pitchFamily="34" charset="0"/>
              <a:buChar char="●"/>
              <a:defRPr b="1">
                <a:solidFill>
                  <a:schemeClr val="tx1"/>
                </a:solidFill>
                <a:effectLst>
                  <a:outerShdw blurRad="38100" dist="38100" dir="2700000" algn="tl">
                    <a:srgbClr val="000000">
                      <a:alpha val="43137"/>
                    </a:srgbClr>
                  </a:outerShdw>
                </a:effectLst>
              </a:defRPr>
            </a:lvl1pPr>
            <a:lvl2pPr marL="914400" indent="-457200">
              <a:spcAft>
                <a:spcPts val="1800"/>
              </a:spcAft>
              <a:defRPr b="1">
                <a:solidFill>
                  <a:srgbClr val="FFFF00"/>
                </a:solidFill>
                <a:effectLst>
                  <a:outerShdw blurRad="38100" dist="38100" dir="2700000" algn="tl">
                    <a:srgbClr val="000000">
                      <a:alpha val="43137"/>
                    </a:srgbClr>
                  </a:outerShdw>
                </a:effectLst>
              </a:defRPr>
            </a:lvl2pPr>
            <a:lvl3pPr marL="1371600" indent="-457200">
              <a:spcAft>
                <a:spcPts val="1800"/>
              </a:spcAft>
              <a:defRPr b="1">
                <a:effectLst>
                  <a:outerShdw blurRad="38100" dist="38100" dir="2700000" algn="tl">
                    <a:srgbClr val="000000">
                      <a:alpha val="43137"/>
                    </a:srgbClr>
                  </a:outerShdw>
                </a:effectLst>
              </a:defRPr>
            </a:lvl3pPr>
            <a:lvl4pPr marL="1828800">
              <a:defRPr b="1">
                <a:effectLst>
                  <a:outerShdw blurRad="38100" dist="38100" dir="2700000" algn="tl">
                    <a:srgbClr val="000000">
                      <a:alpha val="43137"/>
                    </a:srgbClr>
                  </a:outerShdw>
                </a:effectLst>
              </a:defRPr>
            </a:lvl4pPr>
            <a:lvl5pPr marL="2286000" indent="-457200">
              <a:defRPr b="1">
                <a:effectLst>
                  <a:outerShdw blurRad="38100" dist="38100" dir="2700000" algn="tl">
                    <a:srgbClr val="000000">
                      <a:alpha val="43137"/>
                    </a:srgbClr>
                  </a:outerShdw>
                </a:effectLst>
              </a:defRPr>
            </a:lvl5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763F953C-8193-4B29-87A3-DE5E9C09F25A}" type="datetime1">
              <a:rPr lang="en-US">
                <a:solidFill>
                  <a:prstClr val="black">
                    <a:tint val="75000"/>
                  </a:prstClr>
                </a:solidFill>
              </a:rPr>
              <a:pPr>
                <a:defRPr/>
              </a:pPr>
              <a:t>21-Jun-23</a:t>
            </a:fld>
            <a:endParaRPr lang="en-US" dirty="0">
              <a:solidFill>
                <a:prstClr val="black">
                  <a:tint val="75000"/>
                </a:prstClr>
              </a:solidFill>
            </a:endParaRPr>
          </a:p>
        </p:txBody>
      </p:sp>
      <p:sp>
        <p:nvSpPr>
          <p:cNvPr id="5" name="Slide Number Placeholder 22"/>
          <p:cNvSpPr>
            <a:spLocks noGrp="1"/>
          </p:cNvSpPr>
          <p:nvPr>
            <p:ph type="sldNum" sz="quarter" idx="11"/>
          </p:nvPr>
        </p:nvSpPr>
        <p:spPr/>
        <p:txBody>
          <a:bodyPr/>
          <a:lstStyle>
            <a:lvl1pPr>
              <a:defRPr/>
            </a:lvl1pPr>
          </a:lstStyle>
          <a:p>
            <a:pPr>
              <a:defRPr/>
            </a:pPr>
            <a:fld id="{2F5EAA74-564E-4125-8EC3-B78516BC1502}" type="slidenum">
              <a:rPr lang="en-US" altLang="en-US"/>
              <a:pPr>
                <a:defRPr/>
              </a:pPr>
              <a:t>‹#›</a:t>
            </a:fld>
            <a:endParaRPr lang="en-US" altLang="en-US"/>
          </a:p>
        </p:txBody>
      </p:sp>
    </p:spTree>
    <p:extLst>
      <p:ext uri="{BB962C8B-B14F-4D97-AF65-F5344CB8AC3E}">
        <p14:creationId xmlns:p14="http://schemas.microsoft.com/office/powerpoint/2010/main" val="22892537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7"/>
            <a:ext cx="777240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00504"/>
            <a:ext cx="777240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02393-C85C-4B60-AA6D-268EDE586E03}" type="datetimeFigureOut">
              <a:rPr lang="en-US" smtClean="0"/>
              <a:pPr/>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34317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402393-C85C-4B60-AA6D-268EDE586E03}" type="datetimeFigureOut">
              <a:rPr lang="en-US" smtClean="0"/>
              <a:pPr/>
              <a:t>21-Jun-23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188753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7458"/>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871"/>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637458"/>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319871"/>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402393-C85C-4B60-AA6D-268EDE586E03}" type="datetimeFigureOut">
              <a:rPr lang="en-US" smtClean="0"/>
              <a:pPr/>
              <a:t>21-Jun-23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332345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02393-C85C-4B60-AA6D-268EDE586E03}" type="datetimeFigureOut">
              <a:rPr lang="en-US" smtClean="0"/>
              <a:pPr/>
              <a:t>21-Jun-23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311699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02393-C85C-4B60-AA6D-268EDE586E03}" type="datetimeFigureOut">
              <a:rPr lang="en-US" smtClean="0"/>
              <a:pPr/>
              <a:t>21-Jun-23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73473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91253"/>
            <a:ext cx="3008313"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91263"/>
            <a:ext cx="511175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530783"/>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402393-C85C-4B60-AA6D-268EDE586E03}" type="datetimeFigureOut">
              <a:rPr lang="en-US" smtClean="0"/>
              <a:pPr/>
              <a:t>21-Jun-23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376993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4"/>
            <a:ext cx="5486400"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25165"/>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402393-C85C-4B60-AA6D-268EDE586E03}" type="datetimeFigureOut">
              <a:rPr lang="en-US" smtClean="0"/>
              <a:pPr/>
              <a:t>21-Jun-23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5083-BD2C-47C8-A255-3A74492492D6}" type="slidenum">
              <a:rPr lang="en-US" smtClean="0"/>
              <a:pPr/>
              <a:t>‹#›</a:t>
            </a:fld>
            <a:endParaRPr lang="en-US"/>
          </a:p>
        </p:txBody>
      </p:sp>
    </p:spTree>
    <p:extLst>
      <p:ext uri="{BB962C8B-B14F-4D97-AF65-F5344CB8AC3E}">
        <p14:creationId xmlns:p14="http://schemas.microsoft.com/office/powerpoint/2010/main" val="60979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06880"/>
            <a:ext cx="8229600" cy="48276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780117"/>
            <a:ext cx="21336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4C402393-C85C-4B60-AA6D-268EDE586E03}" type="datetimeFigureOut">
              <a:rPr lang="en-US" smtClean="0"/>
              <a:pPr/>
              <a:t>21-Jun-23</a:t>
            </a:fld>
            <a:endParaRPr lang="en-US"/>
          </a:p>
        </p:txBody>
      </p:sp>
      <p:sp>
        <p:nvSpPr>
          <p:cNvPr id="5" name="Footer Placeholder 4"/>
          <p:cNvSpPr>
            <a:spLocks noGrp="1"/>
          </p:cNvSpPr>
          <p:nvPr>
            <p:ph type="ftr" sz="quarter" idx="3"/>
          </p:nvPr>
        </p:nvSpPr>
        <p:spPr>
          <a:xfrm>
            <a:off x="3124200" y="6780117"/>
            <a:ext cx="28956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780117"/>
            <a:ext cx="21336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1D745083-BD2C-47C8-A255-3A74492492D6}" type="slidenum">
              <a:rPr lang="en-US" smtClean="0"/>
              <a:pPr/>
              <a:t>‹#›</a:t>
            </a:fld>
            <a:endParaRPr lang="en-US"/>
          </a:p>
        </p:txBody>
      </p:sp>
    </p:spTree>
    <p:extLst>
      <p:ext uri="{BB962C8B-B14F-4D97-AF65-F5344CB8AC3E}">
        <p14:creationId xmlns:p14="http://schemas.microsoft.com/office/powerpoint/2010/main" val="346223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92947"/>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706880"/>
            <a:ext cx="822960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780115"/>
            <a:ext cx="2133600" cy="38946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154AAD5-5D52-421D-941E-DC623C0F2E69}" type="datetimeFigureOut">
              <a:rPr lang="en-GB">
                <a:solidFill>
                  <a:prstClr val="black">
                    <a:tint val="75000"/>
                  </a:prstClr>
                </a:solidFill>
              </a:rPr>
              <a:pPr>
                <a:defRPr/>
              </a:pPr>
              <a:t>21/06/2023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780115"/>
            <a:ext cx="2895600" cy="38946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780115"/>
            <a:ext cx="2133600" cy="38946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D52F56C4-D2C6-4051-9553-2FD2522203A6}" type="slidenum">
              <a:rPr lang="en-GB" altLang="en-US">
                <a:cs typeface="Arial" charset="0"/>
              </a:rPr>
              <a:pPr fontAlgn="base">
                <a:spcBef>
                  <a:spcPct val="0"/>
                </a:spcBef>
                <a:spcAft>
                  <a:spcPct val="0"/>
                </a:spcAft>
                <a:defRPr/>
              </a:pPr>
              <a:t>‹#›</a:t>
            </a:fld>
            <a:endParaRPr lang="en-GB" altLang="en-US">
              <a:cs typeface="Arial" charset="0"/>
            </a:endParaRPr>
          </a:p>
        </p:txBody>
      </p:sp>
    </p:spTree>
    <p:extLst>
      <p:ext uri="{BB962C8B-B14F-4D97-AF65-F5344CB8AC3E}">
        <p14:creationId xmlns:p14="http://schemas.microsoft.com/office/powerpoint/2010/main" val="16506332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mage:2004_Indian_Ocean_earthquake_-_affected_countries.p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895724" y="2628900"/>
            <a:ext cx="7162800" cy="99059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lstStyle>
            <a:lvl1pPr marL="342900" indent="-342900" algn="l" rtl="0" eaLnBrk="0" fontAlgn="base" hangingPunct="0">
              <a:spcBef>
                <a:spcPct val="20000"/>
              </a:spcBef>
              <a:spcAft>
                <a:spcPct val="0"/>
              </a:spcAft>
              <a:buClr>
                <a:srgbClr val="0066CC"/>
              </a:buClr>
              <a:buSzPct val="75000"/>
              <a:buFont typeface="Monotype Sort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0066CC"/>
              </a:buClr>
              <a:buChar char="–"/>
              <a:defRPr sz="2800">
                <a:solidFill>
                  <a:schemeClr val="bg2"/>
                </a:solidFill>
                <a:latin typeface="+mn-lt"/>
              </a:defRPr>
            </a:lvl2pPr>
            <a:lvl3pPr marL="1085850" indent="-228600" algn="l" rtl="0" eaLnBrk="0" fontAlgn="base" hangingPunct="0">
              <a:spcBef>
                <a:spcPct val="20000"/>
              </a:spcBef>
              <a:spcAft>
                <a:spcPct val="0"/>
              </a:spcAft>
              <a:buClr>
                <a:srgbClr val="FF6600"/>
              </a:buClr>
              <a:buSzPct val="64000"/>
              <a:buFont typeface="Monotype Sorts" pitchFamily="2" charset="2"/>
              <a:buChar char="l"/>
              <a:defRPr sz="2400">
                <a:solidFill>
                  <a:schemeClr val="bg2"/>
                </a:solidFill>
                <a:latin typeface="+mn-lt"/>
              </a:defRPr>
            </a:lvl3pPr>
            <a:lvl4pPr marL="1428750" indent="-228600" algn="l" rtl="0" eaLnBrk="0" fontAlgn="base" hangingPunct="0">
              <a:spcBef>
                <a:spcPct val="20000"/>
              </a:spcBef>
              <a:spcAft>
                <a:spcPct val="0"/>
              </a:spcAft>
              <a:buClr>
                <a:srgbClr val="FF6600"/>
              </a:buClr>
              <a:buChar char="–"/>
              <a:defRPr sz="2000">
                <a:solidFill>
                  <a:schemeClr val="bg2"/>
                </a:solidFill>
                <a:latin typeface="+mn-lt"/>
              </a:defRPr>
            </a:lvl4pPr>
            <a:lvl5pPr marL="1771650" indent="-228600" algn="l" rtl="0" eaLnBrk="0" fontAlgn="base" hangingPunct="0">
              <a:spcBef>
                <a:spcPct val="20000"/>
              </a:spcBef>
              <a:spcAft>
                <a:spcPct val="0"/>
              </a:spcAft>
              <a:buClr>
                <a:srgbClr val="0066CC"/>
              </a:buClr>
              <a:buChar char="•"/>
              <a:defRPr sz="2000">
                <a:solidFill>
                  <a:schemeClr val="bg2"/>
                </a:solidFill>
                <a:latin typeface="+mn-lt"/>
              </a:defRPr>
            </a:lvl5pPr>
            <a:lvl6pPr marL="2228850" indent="-228600" algn="l" rtl="0" fontAlgn="base">
              <a:spcBef>
                <a:spcPct val="20000"/>
              </a:spcBef>
              <a:spcAft>
                <a:spcPct val="0"/>
              </a:spcAft>
              <a:buClr>
                <a:srgbClr val="0066CC"/>
              </a:buClr>
              <a:buChar char="•"/>
              <a:defRPr sz="2000">
                <a:solidFill>
                  <a:schemeClr val="bg2"/>
                </a:solidFill>
                <a:latin typeface="+mn-lt"/>
              </a:defRPr>
            </a:lvl6pPr>
            <a:lvl7pPr marL="2686050" indent="-228600" algn="l" rtl="0" fontAlgn="base">
              <a:spcBef>
                <a:spcPct val="20000"/>
              </a:spcBef>
              <a:spcAft>
                <a:spcPct val="0"/>
              </a:spcAft>
              <a:buClr>
                <a:srgbClr val="0066CC"/>
              </a:buClr>
              <a:buChar char="•"/>
              <a:defRPr sz="2000">
                <a:solidFill>
                  <a:schemeClr val="bg2"/>
                </a:solidFill>
                <a:latin typeface="+mn-lt"/>
              </a:defRPr>
            </a:lvl7pPr>
            <a:lvl8pPr marL="3143250" indent="-228600" algn="l" rtl="0" fontAlgn="base">
              <a:spcBef>
                <a:spcPct val="20000"/>
              </a:spcBef>
              <a:spcAft>
                <a:spcPct val="0"/>
              </a:spcAft>
              <a:buClr>
                <a:srgbClr val="0066CC"/>
              </a:buClr>
              <a:buChar char="•"/>
              <a:defRPr sz="2000">
                <a:solidFill>
                  <a:schemeClr val="bg2"/>
                </a:solidFill>
                <a:latin typeface="+mn-lt"/>
              </a:defRPr>
            </a:lvl8pPr>
            <a:lvl9pPr marL="3600450" indent="-228600" algn="l" rtl="0" fontAlgn="base">
              <a:spcBef>
                <a:spcPct val="20000"/>
              </a:spcBef>
              <a:spcAft>
                <a:spcPct val="0"/>
              </a:spcAft>
              <a:buClr>
                <a:srgbClr val="0066CC"/>
              </a:buClr>
              <a:buChar char="•"/>
              <a:defRPr sz="2000">
                <a:solidFill>
                  <a:schemeClr val="bg2"/>
                </a:solidFill>
                <a:latin typeface="+mn-lt"/>
              </a:defRPr>
            </a:lvl9pPr>
          </a:lstStyle>
          <a:p>
            <a:pPr marL="0" indent="0" algn="ctr">
              <a:buNone/>
            </a:pPr>
            <a:r>
              <a:rPr lang="en-US" sz="2800" b="1" dirty="0">
                <a:solidFill>
                  <a:srgbClr val="0033CC"/>
                </a:solidFill>
              </a:rPr>
              <a:t>Importance of IMS Data for the Tsunami Warning Centre in Bangladesh</a:t>
            </a:r>
          </a:p>
        </p:txBody>
      </p:sp>
      <p:sp>
        <p:nvSpPr>
          <p:cNvPr id="6" name="Rectangle 2"/>
          <p:cNvSpPr>
            <a:spLocks noChangeArrowheads="1"/>
          </p:cNvSpPr>
          <p:nvPr/>
        </p:nvSpPr>
        <p:spPr bwMode="auto">
          <a:xfrm>
            <a:off x="4038609" y="4800600"/>
            <a:ext cx="42872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1600" b="1" dirty="0">
                <a:solidFill>
                  <a:srgbClr val="008000"/>
                </a:solidFill>
                <a:latin typeface="Arial" pitchFamily="34" charset="0"/>
                <a:cs typeface="Arial" pitchFamily="34" charset="0"/>
              </a:rPr>
              <a:t>MD. GOLAM RASUL</a:t>
            </a:r>
          </a:p>
          <a:p>
            <a:pPr algn="ctr"/>
            <a:r>
              <a:rPr lang="en-GB" sz="1600" b="1" dirty="0">
                <a:solidFill>
                  <a:srgbClr val="0000FF"/>
                </a:solidFill>
                <a:latin typeface="Arial" pitchFamily="34" charset="0"/>
                <a:cs typeface="Arial" pitchFamily="34" charset="0"/>
              </a:rPr>
              <a:t>Chief Geologist and Director</a:t>
            </a:r>
          </a:p>
          <a:p>
            <a:pPr algn="ctr"/>
            <a:r>
              <a:rPr lang="en-GB" sz="1600" b="1" dirty="0">
                <a:solidFill>
                  <a:srgbClr val="FF0000"/>
                </a:solidFill>
                <a:latin typeface="Arial" pitchFamily="34" charset="0"/>
                <a:cs typeface="Arial" pitchFamily="34" charset="0"/>
              </a:rPr>
              <a:t>Bangladesh Atomic Energy Commission and </a:t>
            </a:r>
            <a:r>
              <a:rPr lang="en-GB" sz="1600" b="1" dirty="0">
                <a:latin typeface="Arial" pitchFamily="34" charset="0"/>
                <a:cs typeface="Arial" pitchFamily="34" charset="0"/>
              </a:rPr>
              <a:t>TPOC &amp; Principal User, NDC-BD </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10" y="232189"/>
            <a:ext cx="1069183" cy="106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51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Possibility of Tsunami in Bangladesh</a:t>
              </a:r>
              <a:endParaRPr lang="en-US" sz="1600" b="1" dirty="0">
                <a:solidFill>
                  <a:schemeClr val="hlink"/>
                </a:solidFill>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541"/>
            <a:ext cx="4814321" cy="33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267200" y="1533850"/>
            <a:ext cx="4876800" cy="3495350"/>
            <a:chOff x="435896" y="-422528"/>
            <a:chExt cx="8077200" cy="6438053"/>
          </a:xfrm>
        </p:grpSpPr>
        <p:pic>
          <p:nvPicPr>
            <p:cNvPr id="19" name="Picture 2" descr="yalciner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6" y="-422528"/>
              <a:ext cx="8077200" cy="643805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866003" y="186727"/>
              <a:ext cx="5501020" cy="5551689"/>
              <a:chOff x="1866003" y="186727"/>
              <a:chExt cx="5501020" cy="5551689"/>
            </a:xfrm>
          </p:grpSpPr>
          <p:sp>
            <p:nvSpPr>
              <p:cNvPr id="21" name="Oval 3"/>
              <p:cNvSpPr>
                <a:spLocks noChangeArrowheads="1"/>
              </p:cNvSpPr>
              <p:nvPr/>
            </p:nvSpPr>
            <p:spPr bwMode="auto">
              <a:xfrm rot="20134911">
                <a:off x="5095045" y="1918257"/>
                <a:ext cx="990600" cy="382015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4"/>
              <p:cNvSpPr>
                <a:spLocks noChangeShapeType="1"/>
              </p:cNvSpPr>
              <p:nvPr/>
            </p:nvSpPr>
            <p:spPr bwMode="auto">
              <a:xfrm flipV="1">
                <a:off x="3988721" y="3599780"/>
                <a:ext cx="990600" cy="7315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5"/>
              <p:cNvSpPr txBox="1">
                <a:spLocks noChangeArrowheads="1"/>
              </p:cNvSpPr>
              <p:nvPr/>
            </p:nvSpPr>
            <p:spPr bwMode="auto">
              <a:xfrm>
                <a:off x="1866003" y="3928994"/>
                <a:ext cx="2229874" cy="963714"/>
              </a:xfrm>
              <a:prstGeom prst="rect">
                <a:avLst/>
              </a:prstGeom>
              <a:solidFill>
                <a:srgbClr val="33CC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FF3300"/>
                    </a:solidFill>
                    <a:effectLst>
                      <a:outerShdw blurRad="38100" dist="38100" dir="2700000" algn="tl">
                        <a:srgbClr val="000000"/>
                      </a:outerShdw>
                    </a:effectLst>
                    <a:latin typeface="Arial" pitchFamily="34" charset="0"/>
                    <a:cs typeface="Arial" pitchFamily="34" charset="0"/>
                  </a:rPr>
                  <a:t>Active Seismic Zone</a:t>
                </a:r>
              </a:p>
            </p:txBody>
          </p:sp>
          <p:sp>
            <p:nvSpPr>
              <p:cNvPr id="24" name="AutoShape 7"/>
              <p:cNvSpPr>
                <a:spLocks noChangeArrowheads="1"/>
              </p:cNvSpPr>
              <p:nvPr/>
            </p:nvSpPr>
            <p:spPr bwMode="auto">
              <a:xfrm>
                <a:off x="5606866" y="186727"/>
                <a:ext cx="1760157" cy="605260"/>
              </a:xfrm>
              <a:prstGeom prst="wedgeRectCallout">
                <a:avLst>
                  <a:gd name="adj1" fmla="val -109491"/>
                  <a:gd name="adj2" fmla="val 35833"/>
                </a:avLst>
              </a:prstGeom>
              <a:solidFill>
                <a:srgbClr val="FFFF00"/>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dirty="0" smtClean="0">
                    <a:solidFill>
                      <a:srgbClr val="FF3300"/>
                    </a:solidFill>
                    <a:effectLst>
                      <a:outerShdw blurRad="38100" dist="38100" dir="2700000" algn="tl">
                        <a:srgbClr val="000000"/>
                      </a:outerShdw>
                    </a:effectLst>
                    <a:latin typeface="Arial" pitchFamily="34" charset="0"/>
                    <a:cs typeface="Arial" pitchFamily="34" charset="0"/>
                  </a:rPr>
                  <a:t>Bangladesh</a:t>
                </a:r>
              </a:p>
              <a:p>
                <a:endParaRPr lang="en-US" sz="1200" b="1" dirty="0" smtClean="0">
                  <a:solidFill>
                    <a:srgbClr val="FF3300"/>
                  </a:solidFill>
                  <a:effectLst>
                    <a:outerShdw blurRad="38100" dist="38100" dir="2700000" algn="tl">
                      <a:srgbClr val="000000"/>
                    </a:outerShdw>
                  </a:effectLst>
                  <a:latin typeface="Arial" pitchFamily="34" charset="0"/>
                  <a:cs typeface="Arial" pitchFamily="34" charset="0"/>
                </a:endParaRPr>
              </a:p>
              <a:p>
                <a:endParaRPr lang="en-US" sz="1200" b="1" dirty="0">
                  <a:solidFill>
                    <a:srgbClr val="FF3300"/>
                  </a:solidFill>
                  <a:effectLst>
                    <a:outerShdw blurRad="38100" dist="38100" dir="2700000" algn="tl">
                      <a:srgbClr val="000000"/>
                    </a:outerShdw>
                  </a:effectLst>
                  <a:latin typeface="Arial" pitchFamily="34" charset="0"/>
                  <a:cs typeface="Arial" pitchFamily="34" charset="0"/>
                </a:endParaRPr>
              </a:p>
            </p:txBody>
          </p:sp>
        </p:grpSp>
      </p:grpSp>
      <p:sp>
        <p:nvSpPr>
          <p:cNvPr id="4" name="Rectangle 3"/>
          <p:cNvSpPr/>
          <p:nvPr/>
        </p:nvSpPr>
        <p:spPr>
          <a:xfrm>
            <a:off x="751764" y="5257800"/>
            <a:ext cx="7516999" cy="1754326"/>
          </a:xfrm>
          <a:prstGeom prst="rect">
            <a:avLst/>
          </a:prstGeom>
        </p:spPr>
        <p:txBody>
          <a:bodyPr wrap="square">
            <a:spAutoFit/>
          </a:bodyPr>
          <a:lstStyle/>
          <a:p>
            <a:pPr marL="285750" indent="-285750" algn="just">
              <a:buFont typeface="Wingdings" pitchFamily="2" charset="2"/>
              <a:buChar char="v"/>
            </a:pPr>
            <a:r>
              <a:rPr lang="en-US" b="1" dirty="0"/>
              <a:t>Enough energy is stored in this seismic gap to cause strong earthquakes in our </a:t>
            </a:r>
            <a:r>
              <a:rPr lang="en-US" b="1" dirty="0" smtClean="0"/>
              <a:t>country. </a:t>
            </a:r>
            <a:r>
              <a:rPr lang="en-US" b="1" dirty="0"/>
              <a:t>And if it is under the sea, then that earthquake can create a tsunami. Experts fear strong earthquake and tsunami in Bangladesh. </a:t>
            </a:r>
            <a:endParaRPr lang="en-US" b="1" dirty="0" smtClean="0"/>
          </a:p>
          <a:p>
            <a:pPr algn="just"/>
            <a:endParaRPr lang="en-US" b="1" dirty="0">
              <a:solidFill>
                <a:srgbClr val="33CC33"/>
              </a:solidFill>
            </a:endParaRPr>
          </a:p>
          <a:p>
            <a:pPr marL="285750" indent="-285750" algn="just">
              <a:buFont typeface="Wingdings" pitchFamily="2" charset="2"/>
              <a:buChar char="v"/>
            </a:pPr>
            <a:r>
              <a:rPr lang="en-US" b="1" dirty="0">
                <a:solidFill>
                  <a:srgbClr val="FF0000"/>
                </a:solidFill>
                <a:cs typeface="Arial" pitchFamily="34" charset="0"/>
              </a:rPr>
              <a:t>The expected rupture of the seismic gap runs from north-east to south-west direction</a:t>
            </a:r>
            <a:r>
              <a:rPr lang="en-US" b="1" dirty="0" smtClean="0">
                <a:solidFill>
                  <a:srgbClr val="FF0000"/>
                </a:solidFill>
                <a:cs typeface="Arial" pitchFamily="34" charset="0"/>
              </a:rPr>
              <a:t>.</a:t>
            </a:r>
            <a:endParaRPr lang="en-US" b="1" dirty="0">
              <a:solidFill>
                <a:srgbClr val="FF0000"/>
              </a:solidFill>
              <a:cs typeface="Arial" pitchFamily="34" charset="0"/>
            </a:endParaRPr>
          </a:p>
        </p:txBody>
      </p:sp>
      <p:grpSp>
        <p:nvGrpSpPr>
          <p:cNvPr id="2" name="Group 1"/>
          <p:cNvGrpSpPr/>
          <p:nvPr/>
        </p:nvGrpSpPr>
        <p:grpSpPr>
          <a:xfrm>
            <a:off x="6908300" y="2474064"/>
            <a:ext cx="1980596" cy="627172"/>
            <a:chOff x="6908300" y="2474064"/>
            <a:chExt cx="1980596" cy="627172"/>
          </a:xfrm>
        </p:grpSpPr>
        <p:sp>
          <p:nvSpPr>
            <p:cNvPr id="5" name="Oval 4"/>
            <p:cNvSpPr/>
            <p:nvPr/>
          </p:nvSpPr>
          <p:spPr>
            <a:xfrm rot="888700" flipH="1">
              <a:off x="6908300" y="2474064"/>
              <a:ext cx="112961" cy="6271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8" name="Group 27"/>
            <p:cNvGrpSpPr/>
            <p:nvPr/>
          </p:nvGrpSpPr>
          <p:grpSpPr>
            <a:xfrm>
              <a:off x="7043363" y="2590800"/>
              <a:ext cx="1845533" cy="475655"/>
              <a:chOff x="7069867" y="2669840"/>
              <a:chExt cx="1845533" cy="475655"/>
            </a:xfrm>
          </p:grpSpPr>
          <p:sp>
            <p:nvSpPr>
              <p:cNvPr id="7" name="TextBox 6"/>
              <p:cNvSpPr txBox="1"/>
              <p:nvPr/>
            </p:nvSpPr>
            <p:spPr>
              <a:xfrm>
                <a:off x="7389295" y="2669840"/>
                <a:ext cx="1526105" cy="475655"/>
              </a:xfrm>
              <a:prstGeom prst="rect">
                <a:avLst/>
              </a:prstGeom>
              <a:solidFill>
                <a:srgbClr val="92D050"/>
              </a:solidFill>
            </p:spPr>
            <p:txBody>
              <a:bodyPr wrap="square" rtlCol="0">
                <a:spAutoFit/>
              </a:bodyPr>
              <a:lstStyle/>
              <a:p>
                <a:r>
                  <a:rPr lang="en-US" sz="1400" b="1" dirty="0" err="1" smtClean="0"/>
                  <a:t>Teknaf</a:t>
                </a:r>
                <a:r>
                  <a:rPr lang="en-US" sz="1400" b="1" dirty="0" smtClean="0"/>
                  <a:t>-Andaman Seismic Gap</a:t>
                </a:r>
                <a:endParaRPr lang="en-US" sz="1400" b="1" dirty="0"/>
              </a:p>
            </p:txBody>
          </p:sp>
          <p:sp>
            <p:nvSpPr>
              <p:cNvPr id="27" name="Down Arrow 26"/>
              <p:cNvSpPr/>
              <p:nvPr/>
            </p:nvSpPr>
            <p:spPr>
              <a:xfrm rot="5400000">
                <a:off x="7109577" y="2747955"/>
                <a:ext cx="240008" cy="319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02347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DC4CA3B8-C472-4977-A758-B3B5CC06713C}" type="slidenum">
              <a:rPr lang="en-US"/>
              <a:pPr>
                <a:defRPr/>
              </a:pPr>
              <a:t>11</a:t>
            </a:fld>
            <a:endParaRPr lang="en-US"/>
          </a:p>
        </p:txBody>
      </p:sp>
      <p:grpSp>
        <p:nvGrpSpPr>
          <p:cNvPr id="18435" name="Group 4"/>
          <p:cNvGrpSpPr>
            <a:grpSpLocks/>
          </p:cNvGrpSpPr>
          <p:nvPr/>
        </p:nvGrpSpPr>
        <p:grpSpPr bwMode="auto">
          <a:xfrm>
            <a:off x="6170614" y="2816014"/>
            <a:ext cx="3660775" cy="276999"/>
            <a:chOff x="0" y="4320"/>
            <a:chExt cx="2616" cy="276999"/>
          </a:xfrm>
        </p:grpSpPr>
        <p:sp>
          <p:nvSpPr>
            <p:cNvPr id="18441" name="Rectangle 5"/>
            <p:cNvSpPr>
              <a:spLocks noChangeArrowheads="1"/>
            </p:cNvSpPr>
            <p:nvPr/>
          </p:nvSpPr>
          <p:spPr bwMode="auto">
            <a:xfrm>
              <a:off x="0" y="4320"/>
              <a:ext cx="2616"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sp>
          <p:nvSpPr>
            <p:cNvPr id="18442" name="Rectangle 6"/>
            <p:cNvSpPr>
              <a:spLocks noChangeArrowheads="1"/>
            </p:cNvSpPr>
            <p:nvPr/>
          </p:nvSpPr>
          <p:spPr bwMode="auto">
            <a:xfrm>
              <a:off x="0" y="4320"/>
              <a:ext cx="2588"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grpSp>
      <p:sp>
        <p:nvSpPr>
          <p:cNvPr id="18436" name="Rectangle 7"/>
          <p:cNvSpPr>
            <a:spLocks noChangeArrowheads="1"/>
          </p:cNvSpPr>
          <p:nvPr/>
        </p:nvSpPr>
        <p:spPr bwMode="auto">
          <a:xfrm>
            <a:off x="3429001" y="10131214"/>
            <a:ext cx="3660775"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grpSp>
        <p:nvGrpSpPr>
          <p:cNvPr id="2" name="Group 1"/>
          <p:cNvGrpSpPr/>
          <p:nvPr/>
        </p:nvGrpSpPr>
        <p:grpSpPr>
          <a:xfrm>
            <a:off x="1066800" y="1047512"/>
            <a:ext cx="7162800" cy="4658360"/>
            <a:chOff x="914400" y="1219200"/>
            <a:chExt cx="7543800" cy="5039360"/>
          </a:xfrm>
        </p:grpSpPr>
        <p:pic>
          <p:nvPicPr>
            <p:cNvPr id="18437" name="Picture 9" descr="drawing of subduction 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543800" cy="503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0" name="Text Box 10"/>
            <p:cNvSpPr txBox="1">
              <a:spLocks noChangeArrowheads="1"/>
            </p:cNvSpPr>
            <p:nvPr/>
          </p:nvSpPr>
          <p:spPr bwMode="auto">
            <a:xfrm>
              <a:off x="914400" y="1219200"/>
              <a:ext cx="5486400" cy="52322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smtClean="0">
                  <a:solidFill>
                    <a:srgbClr val="FFFF00"/>
                  </a:solidFill>
                  <a:effectLst>
                    <a:outerShdw blurRad="38100" dist="38100" dir="2700000" algn="tl">
                      <a:srgbClr val="000000"/>
                    </a:outerShdw>
                  </a:effectLst>
                  <a:latin typeface="Arial" pitchFamily="34" charset="0"/>
                  <a:cs typeface="Arial" pitchFamily="34" charset="0"/>
                </a:rPr>
                <a:t>26 December Tsunami</a:t>
              </a:r>
              <a:endParaRPr lang="en-US" sz="2800" b="1" dirty="0">
                <a:effectLst>
                  <a:outerShdw blurRad="38100" dist="38100" dir="2700000" algn="tl">
                    <a:srgbClr val="FFFFFF"/>
                  </a:outerShdw>
                </a:effectLst>
                <a:latin typeface="Arial" pitchFamily="34" charset="0"/>
                <a:cs typeface="Arial" pitchFamily="34" charset="0"/>
              </a:endParaRPr>
            </a:p>
          </p:txBody>
        </p:sp>
      </p:grpSp>
      <p:sp>
        <p:nvSpPr>
          <p:cNvPr id="133131" name="Text Box 11"/>
          <p:cNvSpPr txBox="1">
            <a:spLocks noChangeArrowheads="1"/>
          </p:cNvSpPr>
          <p:nvPr/>
        </p:nvSpPr>
        <p:spPr bwMode="auto">
          <a:xfrm>
            <a:off x="1676400" y="398272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rgbClr val="FF0000"/>
                </a:solidFill>
                <a:effectLst>
                  <a:outerShdw blurRad="38100" dist="38100" dir="2700000" algn="tl">
                    <a:srgbClr val="000000"/>
                  </a:outerShdw>
                </a:effectLst>
                <a:latin typeface="Arial" charset="0"/>
              </a:rPr>
              <a:t>Indian Plate</a:t>
            </a:r>
          </a:p>
        </p:txBody>
      </p:sp>
      <p:sp>
        <p:nvSpPr>
          <p:cNvPr id="133132" name="Text Box 12"/>
          <p:cNvSpPr txBox="1">
            <a:spLocks noChangeArrowheads="1"/>
          </p:cNvSpPr>
          <p:nvPr/>
        </p:nvSpPr>
        <p:spPr bwMode="auto">
          <a:xfrm>
            <a:off x="5943600" y="300736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accent2"/>
                </a:solidFill>
                <a:effectLst>
                  <a:outerShdw blurRad="38100" dist="38100" dir="2700000" algn="tl">
                    <a:srgbClr val="000000"/>
                  </a:outerShdw>
                </a:effectLst>
                <a:latin typeface="Arial" charset="0"/>
              </a:rPr>
              <a:t>Burma Plate</a:t>
            </a:r>
          </a:p>
        </p:txBody>
      </p:sp>
    </p:spTree>
    <p:extLst>
      <p:ext uri="{BB962C8B-B14F-4D97-AF65-F5344CB8AC3E}">
        <p14:creationId xmlns:p14="http://schemas.microsoft.com/office/powerpoint/2010/main" val="148185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9A05277-9C18-4721-8242-FA46B63AC99D}" type="slidenum">
              <a:rPr lang="en-US"/>
              <a:pPr>
                <a:defRPr/>
              </a:pPr>
              <a:t>12</a:t>
            </a:fld>
            <a:endParaRPr lang="en-US"/>
          </a:p>
        </p:txBody>
      </p:sp>
      <p:grpSp>
        <p:nvGrpSpPr>
          <p:cNvPr id="5123" name="Group 2"/>
          <p:cNvGrpSpPr>
            <a:grpSpLocks/>
          </p:cNvGrpSpPr>
          <p:nvPr/>
        </p:nvGrpSpPr>
        <p:grpSpPr bwMode="auto">
          <a:xfrm>
            <a:off x="6170614" y="2816014"/>
            <a:ext cx="3660775" cy="276999"/>
            <a:chOff x="0" y="4320"/>
            <a:chExt cx="2616" cy="276999"/>
          </a:xfrm>
        </p:grpSpPr>
        <p:sp>
          <p:nvSpPr>
            <p:cNvPr id="5127" name="Rectangle 3"/>
            <p:cNvSpPr>
              <a:spLocks noChangeArrowheads="1"/>
            </p:cNvSpPr>
            <p:nvPr/>
          </p:nvSpPr>
          <p:spPr bwMode="auto">
            <a:xfrm>
              <a:off x="0" y="4320"/>
              <a:ext cx="2616"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sp>
          <p:nvSpPr>
            <p:cNvPr id="5128" name="Rectangle 4"/>
            <p:cNvSpPr>
              <a:spLocks noChangeArrowheads="1"/>
            </p:cNvSpPr>
            <p:nvPr/>
          </p:nvSpPr>
          <p:spPr bwMode="auto">
            <a:xfrm>
              <a:off x="0" y="4320"/>
              <a:ext cx="2588"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grpSp>
      <p:sp>
        <p:nvSpPr>
          <p:cNvPr id="5124" name="Rectangle 5"/>
          <p:cNvSpPr>
            <a:spLocks noChangeArrowheads="1"/>
          </p:cNvSpPr>
          <p:nvPr/>
        </p:nvSpPr>
        <p:spPr bwMode="auto">
          <a:xfrm>
            <a:off x="3429001" y="10131214"/>
            <a:ext cx="3660775" cy="276999"/>
          </a:xfrm>
          <a:prstGeom prst="rect">
            <a:avLst/>
          </a:prstGeom>
          <a:solidFill>
            <a:srgbClr val="F3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331" tIns="0" rIns="179331" bIns="0">
            <a:spAutoFit/>
          </a:bodyPr>
          <a:lstStyle/>
          <a:p>
            <a:endParaRPr lang="en-US"/>
          </a:p>
        </p:txBody>
      </p:sp>
      <p:pic>
        <p:nvPicPr>
          <p:cNvPr id="5125" name="Picture 6" descr="Countries most directly affected by the 2004 Indian Ocean earthquake.">
            <a:hlinkClick r:id="rId3" tooltip="Countries most directly affected by the 2004 Indian Ocean earthquak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3516"/>
            <a:ext cx="5486400" cy="447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0" name="Text Box 8"/>
          <p:cNvSpPr txBox="1">
            <a:spLocks noChangeArrowheads="1"/>
          </p:cNvSpPr>
          <p:nvPr/>
        </p:nvSpPr>
        <p:spPr bwMode="auto">
          <a:xfrm>
            <a:off x="1295400" y="5689600"/>
            <a:ext cx="6705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dirty="0" smtClean="0">
                <a:solidFill>
                  <a:srgbClr val="33CC33"/>
                </a:solidFill>
                <a:effectLst>
                  <a:outerShdw blurRad="38100" dist="38100" dir="2700000" algn="tl">
                    <a:srgbClr val="000000"/>
                  </a:outerShdw>
                </a:effectLst>
                <a:latin typeface="Arial" pitchFamily="34" charset="0"/>
                <a:cs typeface="Arial" pitchFamily="34" charset="0"/>
              </a:rPr>
              <a:t>Directly affected by Tsunami occurred on 26 Dec 2004</a:t>
            </a:r>
          </a:p>
          <a:p>
            <a:pPr algn="ctr">
              <a:spcBef>
                <a:spcPct val="50000"/>
              </a:spcBef>
              <a:defRPr/>
            </a:pPr>
            <a:r>
              <a:rPr lang="en-US" sz="2000" b="1" dirty="0" smtClean="0">
                <a:solidFill>
                  <a:srgbClr val="FFC000"/>
                </a:solidFill>
                <a:effectLst>
                  <a:outerShdw blurRad="38100" dist="38100" dir="2700000" algn="tl">
                    <a:srgbClr val="000000"/>
                  </a:outerShdw>
                </a:effectLst>
                <a:latin typeface="Arial" pitchFamily="34" charset="0"/>
                <a:cs typeface="Arial" pitchFamily="34" charset="0"/>
              </a:rPr>
              <a:t>(Marked by Yellow Color)</a:t>
            </a:r>
            <a:endParaRPr lang="en-US" sz="2000" b="1" dirty="0">
              <a:solidFill>
                <a:srgbClr val="FFC000"/>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365339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7A2D10C5-D0C7-42AC-8799-F888499B4382}" type="slidenum">
              <a:rPr lang="en-US"/>
              <a:pPr>
                <a:defRPr/>
              </a:pPr>
              <a:t>13</a:t>
            </a:fld>
            <a:endParaRPr lang="en-US"/>
          </a:p>
        </p:txBody>
      </p:sp>
      <p:sp>
        <p:nvSpPr>
          <p:cNvPr id="48131" name="Rectangle 2"/>
          <p:cNvSpPr>
            <a:spLocks noChangeArrowheads="1"/>
          </p:cNvSpPr>
          <p:nvPr/>
        </p:nvSpPr>
        <p:spPr bwMode="auto">
          <a:xfrm>
            <a:off x="234950" y="214545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 name="Group 2"/>
          <p:cNvGrpSpPr/>
          <p:nvPr/>
        </p:nvGrpSpPr>
        <p:grpSpPr>
          <a:xfrm>
            <a:off x="803005" y="457200"/>
            <a:ext cx="5181600" cy="5270637"/>
            <a:chOff x="457200" y="0"/>
            <a:chExt cx="7696200" cy="6935893"/>
          </a:xfrm>
        </p:grpSpPr>
        <p:pic>
          <p:nvPicPr>
            <p:cNvPr id="48132" name="Picture 3" descr="M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696200" cy="693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Text Box 5"/>
            <p:cNvSpPr txBox="1">
              <a:spLocks noChangeArrowheads="1"/>
            </p:cNvSpPr>
            <p:nvPr/>
          </p:nvSpPr>
          <p:spPr bwMode="auto">
            <a:xfrm>
              <a:off x="1600201" y="5068670"/>
              <a:ext cx="2057400" cy="68853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b="1" dirty="0">
                  <a:solidFill>
                    <a:srgbClr val="FF3300"/>
                  </a:solidFill>
                  <a:effectLst>
                    <a:outerShdw blurRad="38100" dist="38100" dir="2700000" algn="tl">
                      <a:srgbClr val="000000"/>
                    </a:outerShdw>
                  </a:effectLst>
                  <a:latin typeface="Arial" charset="0"/>
                </a:rPr>
                <a:t>Earthquake Epicenter</a:t>
              </a:r>
            </a:p>
          </p:txBody>
        </p:sp>
      </p:grpSp>
      <p:sp>
        <p:nvSpPr>
          <p:cNvPr id="2" name="Rectangle 1"/>
          <p:cNvSpPr/>
          <p:nvPr/>
        </p:nvSpPr>
        <p:spPr>
          <a:xfrm>
            <a:off x="5791200" y="1981200"/>
            <a:ext cx="3124200" cy="2031325"/>
          </a:xfrm>
          <a:prstGeom prst="rect">
            <a:avLst/>
          </a:prstGeom>
        </p:spPr>
        <p:txBody>
          <a:bodyPr wrap="square">
            <a:spAutoFit/>
          </a:bodyPr>
          <a:lstStyle/>
          <a:p>
            <a:pPr algn="just"/>
            <a:endParaRPr lang="en-US" dirty="0"/>
          </a:p>
          <a:p>
            <a:pPr algn="just"/>
            <a:r>
              <a:rPr lang="en-US" dirty="0"/>
              <a:t>Bangladesh was safe during the 2004 tsunami because the direction of the friction was north-south giving rise to a east-west moving wave. </a:t>
            </a:r>
          </a:p>
          <a:p>
            <a:pPr algn="just"/>
            <a:endParaRPr lang="en-US" dirty="0"/>
          </a:p>
        </p:txBody>
      </p:sp>
      <p:sp>
        <p:nvSpPr>
          <p:cNvPr id="4" name="Rectangle 3"/>
          <p:cNvSpPr/>
          <p:nvPr/>
        </p:nvSpPr>
        <p:spPr>
          <a:xfrm>
            <a:off x="971968" y="5560874"/>
            <a:ext cx="7333832" cy="1200329"/>
          </a:xfrm>
          <a:prstGeom prst="rect">
            <a:avLst/>
          </a:prstGeom>
        </p:spPr>
        <p:txBody>
          <a:bodyPr wrap="square">
            <a:spAutoFit/>
          </a:bodyPr>
          <a:lstStyle/>
          <a:p>
            <a:pPr algn="just"/>
            <a:r>
              <a:rPr lang="en-US" dirty="0"/>
              <a:t>On Dec 26, 2004, a massive underwater quake measuring 9.3 caused a huge tidal wave or tsunami in the western Bay of Bengal. It was the second biggest earthquake recorded in the region and was caused by friction between the Indian and Burmese plates. </a:t>
            </a:r>
          </a:p>
        </p:txBody>
      </p:sp>
    </p:spTree>
    <p:extLst>
      <p:ext uri="{BB962C8B-B14F-4D97-AF65-F5344CB8AC3E}">
        <p14:creationId xmlns:p14="http://schemas.microsoft.com/office/powerpoint/2010/main" val="762322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Possibility of Tsunami in Bangladesh</a:t>
              </a:r>
              <a:endParaRPr lang="en-US" sz="1600" b="1" dirty="0">
                <a:solidFill>
                  <a:schemeClr val="hlink"/>
                </a:solidFill>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1113"/>
            <a:ext cx="4814321" cy="33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267200" y="1533850"/>
            <a:ext cx="4876800" cy="3495350"/>
            <a:chOff x="435896" y="-422528"/>
            <a:chExt cx="8077200" cy="6438053"/>
          </a:xfrm>
        </p:grpSpPr>
        <p:pic>
          <p:nvPicPr>
            <p:cNvPr id="19" name="Picture 2" descr="yalciner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6" y="-422528"/>
              <a:ext cx="8077200" cy="643805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866003" y="186727"/>
              <a:ext cx="5501020" cy="5551689"/>
              <a:chOff x="1866003" y="186727"/>
              <a:chExt cx="5501020" cy="5551689"/>
            </a:xfrm>
          </p:grpSpPr>
          <p:sp>
            <p:nvSpPr>
              <p:cNvPr id="21" name="Oval 3"/>
              <p:cNvSpPr>
                <a:spLocks noChangeArrowheads="1"/>
              </p:cNvSpPr>
              <p:nvPr/>
            </p:nvSpPr>
            <p:spPr bwMode="auto">
              <a:xfrm rot="20134911">
                <a:off x="5095046" y="1918257"/>
                <a:ext cx="990600" cy="382015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4"/>
              <p:cNvSpPr>
                <a:spLocks noChangeShapeType="1"/>
              </p:cNvSpPr>
              <p:nvPr/>
            </p:nvSpPr>
            <p:spPr bwMode="auto">
              <a:xfrm flipV="1">
                <a:off x="3988721" y="3599780"/>
                <a:ext cx="990600" cy="7315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5"/>
              <p:cNvSpPr txBox="1">
                <a:spLocks noChangeArrowheads="1"/>
              </p:cNvSpPr>
              <p:nvPr/>
            </p:nvSpPr>
            <p:spPr bwMode="auto">
              <a:xfrm>
                <a:off x="1866003" y="3928994"/>
                <a:ext cx="2229874" cy="963714"/>
              </a:xfrm>
              <a:prstGeom prst="rect">
                <a:avLst/>
              </a:prstGeom>
              <a:solidFill>
                <a:srgbClr val="33CC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FF3300"/>
                    </a:solidFill>
                    <a:effectLst>
                      <a:outerShdw blurRad="38100" dist="38100" dir="2700000" algn="tl">
                        <a:srgbClr val="000000"/>
                      </a:outerShdw>
                    </a:effectLst>
                    <a:latin typeface="Arial" pitchFamily="34" charset="0"/>
                    <a:cs typeface="Arial" pitchFamily="34" charset="0"/>
                  </a:rPr>
                  <a:t>Active Seismic Zone</a:t>
                </a:r>
              </a:p>
            </p:txBody>
          </p:sp>
          <p:sp>
            <p:nvSpPr>
              <p:cNvPr id="24" name="AutoShape 7"/>
              <p:cNvSpPr>
                <a:spLocks noChangeArrowheads="1"/>
              </p:cNvSpPr>
              <p:nvPr/>
            </p:nvSpPr>
            <p:spPr bwMode="auto">
              <a:xfrm>
                <a:off x="5606866" y="186727"/>
                <a:ext cx="1760157" cy="605260"/>
              </a:xfrm>
              <a:prstGeom prst="wedgeRectCallout">
                <a:avLst>
                  <a:gd name="adj1" fmla="val -109491"/>
                  <a:gd name="adj2" fmla="val 35833"/>
                </a:avLst>
              </a:prstGeom>
              <a:solidFill>
                <a:srgbClr val="FFFF00"/>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dirty="0" smtClean="0">
                    <a:solidFill>
                      <a:srgbClr val="FF3300"/>
                    </a:solidFill>
                    <a:effectLst>
                      <a:outerShdw blurRad="38100" dist="38100" dir="2700000" algn="tl">
                        <a:srgbClr val="000000"/>
                      </a:outerShdw>
                    </a:effectLst>
                    <a:latin typeface="Arial" pitchFamily="34" charset="0"/>
                    <a:cs typeface="Arial" pitchFamily="34" charset="0"/>
                  </a:rPr>
                  <a:t>Bangladesh</a:t>
                </a:r>
              </a:p>
              <a:p>
                <a:endParaRPr lang="en-US" sz="1200" b="1" dirty="0" smtClean="0">
                  <a:solidFill>
                    <a:srgbClr val="FF3300"/>
                  </a:solidFill>
                  <a:effectLst>
                    <a:outerShdw blurRad="38100" dist="38100" dir="2700000" algn="tl">
                      <a:srgbClr val="000000"/>
                    </a:outerShdw>
                  </a:effectLst>
                  <a:latin typeface="Arial" pitchFamily="34" charset="0"/>
                  <a:cs typeface="Arial" pitchFamily="34" charset="0"/>
                </a:endParaRPr>
              </a:p>
              <a:p>
                <a:endParaRPr lang="en-US" sz="1200" b="1" dirty="0">
                  <a:solidFill>
                    <a:srgbClr val="FF3300"/>
                  </a:solidFill>
                  <a:effectLst>
                    <a:outerShdw blurRad="38100" dist="38100" dir="2700000" algn="tl">
                      <a:srgbClr val="000000"/>
                    </a:outerShdw>
                  </a:effectLst>
                  <a:latin typeface="Arial" pitchFamily="34" charset="0"/>
                  <a:cs typeface="Arial" pitchFamily="34" charset="0"/>
                </a:endParaRPr>
              </a:p>
            </p:txBody>
          </p:sp>
        </p:grpSp>
      </p:grpSp>
      <p:sp>
        <p:nvSpPr>
          <p:cNvPr id="4" name="Rectangle 3"/>
          <p:cNvSpPr/>
          <p:nvPr/>
        </p:nvSpPr>
        <p:spPr>
          <a:xfrm>
            <a:off x="751764" y="5477470"/>
            <a:ext cx="7516999" cy="923330"/>
          </a:xfrm>
          <a:prstGeom prst="rect">
            <a:avLst/>
          </a:prstGeom>
        </p:spPr>
        <p:txBody>
          <a:bodyPr wrap="square">
            <a:spAutoFit/>
          </a:bodyPr>
          <a:lstStyle/>
          <a:p>
            <a:pPr algn="just"/>
            <a:endParaRPr lang="en-US" b="1" dirty="0">
              <a:solidFill>
                <a:srgbClr val="33CC33"/>
              </a:solidFill>
            </a:endParaRPr>
          </a:p>
          <a:p>
            <a:pPr marL="285750" indent="-285750" algn="just">
              <a:buFont typeface="Wingdings" pitchFamily="2" charset="2"/>
              <a:buChar char="v"/>
            </a:pPr>
            <a:r>
              <a:rPr lang="en-US" b="1" dirty="0">
                <a:solidFill>
                  <a:srgbClr val="FF0000"/>
                </a:solidFill>
                <a:cs typeface="Arial" pitchFamily="34" charset="0"/>
              </a:rPr>
              <a:t>The expected rupture of the seismic gap runs from north-east to south-west direction</a:t>
            </a:r>
            <a:r>
              <a:rPr lang="en-US" b="1" dirty="0" smtClean="0">
                <a:solidFill>
                  <a:srgbClr val="FF0000"/>
                </a:solidFill>
                <a:cs typeface="Arial" pitchFamily="34" charset="0"/>
              </a:rPr>
              <a:t>.</a:t>
            </a:r>
            <a:endParaRPr lang="en-US" b="1" dirty="0">
              <a:solidFill>
                <a:srgbClr val="FF0000"/>
              </a:solidFill>
              <a:cs typeface="Arial" pitchFamily="34" charset="0"/>
            </a:endParaRPr>
          </a:p>
        </p:txBody>
      </p:sp>
      <p:grpSp>
        <p:nvGrpSpPr>
          <p:cNvPr id="2" name="Group 1"/>
          <p:cNvGrpSpPr/>
          <p:nvPr/>
        </p:nvGrpSpPr>
        <p:grpSpPr>
          <a:xfrm>
            <a:off x="6908300" y="2474064"/>
            <a:ext cx="1980596" cy="627172"/>
            <a:chOff x="6908300" y="2474064"/>
            <a:chExt cx="1980596" cy="627172"/>
          </a:xfrm>
        </p:grpSpPr>
        <p:sp>
          <p:nvSpPr>
            <p:cNvPr id="5" name="Oval 4"/>
            <p:cNvSpPr/>
            <p:nvPr/>
          </p:nvSpPr>
          <p:spPr>
            <a:xfrm rot="888700" flipH="1">
              <a:off x="6908300" y="2474064"/>
              <a:ext cx="112961" cy="6271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8" name="Group 27"/>
            <p:cNvGrpSpPr/>
            <p:nvPr/>
          </p:nvGrpSpPr>
          <p:grpSpPr>
            <a:xfrm>
              <a:off x="7043363" y="2590800"/>
              <a:ext cx="1845533" cy="475655"/>
              <a:chOff x="7069867" y="2669840"/>
              <a:chExt cx="1845533" cy="475655"/>
            </a:xfrm>
          </p:grpSpPr>
          <p:sp>
            <p:nvSpPr>
              <p:cNvPr id="7" name="TextBox 6"/>
              <p:cNvSpPr txBox="1"/>
              <p:nvPr/>
            </p:nvSpPr>
            <p:spPr>
              <a:xfrm>
                <a:off x="7389295" y="2669840"/>
                <a:ext cx="1526105" cy="475655"/>
              </a:xfrm>
              <a:prstGeom prst="rect">
                <a:avLst/>
              </a:prstGeom>
              <a:solidFill>
                <a:srgbClr val="92D050"/>
              </a:solidFill>
            </p:spPr>
            <p:txBody>
              <a:bodyPr wrap="square" rtlCol="0">
                <a:spAutoFit/>
              </a:bodyPr>
              <a:lstStyle/>
              <a:p>
                <a:r>
                  <a:rPr lang="en-US" sz="1400" b="1" dirty="0" err="1" smtClean="0"/>
                  <a:t>Teknaf</a:t>
                </a:r>
                <a:r>
                  <a:rPr lang="en-US" sz="1400" b="1" dirty="0" smtClean="0"/>
                  <a:t>-Andaman Seismic Gap</a:t>
                </a:r>
                <a:endParaRPr lang="en-US" sz="1400" b="1" dirty="0"/>
              </a:p>
            </p:txBody>
          </p:sp>
          <p:sp>
            <p:nvSpPr>
              <p:cNvPr id="27" name="Down Arrow 26"/>
              <p:cNvSpPr/>
              <p:nvPr/>
            </p:nvSpPr>
            <p:spPr>
              <a:xfrm rot="5400000">
                <a:off x="7109577" y="2747955"/>
                <a:ext cx="240008" cy="319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9534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Possibility of Tsunami in Bangladesh</a:t>
              </a:r>
              <a:endParaRPr lang="en-US" sz="1600" b="1" dirty="0">
                <a:solidFill>
                  <a:schemeClr val="hlink"/>
                </a:solidFill>
                <a:latin typeface="Arial" pitchFamily="34" charset="0"/>
                <a:cs typeface="Arial" pitchFamily="34" charset="0"/>
              </a:endParaRPr>
            </a:p>
          </p:txBody>
        </p:sp>
      </p:grpSp>
      <p:grpSp>
        <p:nvGrpSpPr>
          <p:cNvPr id="25" name="Group 24"/>
          <p:cNvGrpSpPr/>
          <p:nvPr/>
        </p:nvGrpSpPr>
        <p:grpSpPr>
          <a:xfrm>
            <a:off x="2819400" y="1371600"/>
            <a:ext cx="3657600" cy="4191000"/>
            <a:chOff x="1905000" y="228600"/>
            <a:chExt cx="5486400" cy="6400800"/>
          </a:xfrm>
        </p:grpSpPr>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486400" cy="6400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9" name="Oval 7"/>
            <p:cNvSpPr>
              <a:spLocks noChangeArrowheads="1"/>
            </p:cNvSpPr>
            <p:nvPr/>
          </p:nvSpPr>
          <p:spPr bwMode="auto">
            <a:xfrm rot="20303449">
              <a:off x="3943350" y="4494213"/>
              <a:ext cx="2362200" cy="1214437"/>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5"/>
          <p:cNvSpPr/>
          <p:nvPr/>
        </p:nvSpPr>
        <p:spPr>
          <a:xfrm>
            <a:off x="1181100" y="5715000"/>
            <a:ext cx="6781800" cy="1200329"/>
          </a:xfrm>
          <a:prstGeom prst="rect">
            <a:avLst/>
          </a:prstGeom>
        </p:spPr>
        <p:txBody>
          <a:bodyPr wrap="square">
            <a:spAutoFit/>
          </a:bodyPr>
          <a:lstStyle/>
          <a:p>
            <a:pPr algn="just"/>
            <a:r>
              <a:rPr lang="en-US" dirty="0"/>
              <a:t>If a tsunami is generated in the Bay of Bengal from this </a:t>
            </a:r>
            <a:r>
              <a:rPr lang="en-US" dirty="0" err="1"/>
              <a:t>subduction</a:t>
            </a:r>
            <a:r>
              <a:rPr lang="en-US" dirty="0"/>
              <a:t> zone, it will directly assail the coastal areas including Barisal, </a:t>
            </a:r>
            <a:r>
              <a:rPr lang="en-US" dirty="0" err="1"/>
              <a:t>Patuakhali</a:t>
            </a:r>
            <a:r>
              <a:rPr lang="en-US" dirty="0"/>
              <a:t>, </a:t>
            </a:r>
            <a:r>
              <a:rPr lang="en-US" dirty="0" err="1"/>
              <a:t>Noakhali</a:t>
            </a:r>
            <a:r>
              <a:rPr lang="en-US" dirty="0"/>
              <a:t>, Cox's Bazar and </a:t>
            </a:r>
            <a:r>
              <a:rPr lang="en-US" dirty="0" err="1"/>
              <a:t>Snadwip</a:t>
            </a:r>
            <a:r>
              <a:rPr lang="en-US" dirty="0"/>
              <a:t> and India's Orissa, West Bengal. </a:t>
            </a:r>
          </a:p>
        </p:txBody>
      </p:sp>
    </p:spTree>
    <p:extLst>
      <p:ext uri="{BB962C8B-B14F-4D97-AF65-F5344CB8AC3E}">
        <p14:creationId xmlns:p14="http://schemas.microsoft.com/office/powerpoint/2010/main" val="2709382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581" y="3654862"/>
            <a:ext cx="7723187" cy="1292662"/>
          </a:xfrm>
          <a:prstGeom prst="rect">
            <a:avLst/>
          </a:prstGeom>
          <a:noFill/>
        </p:spPr>
        <p:txBody>
          <a:bodyPr>
            <a:spAutoFit/>
          </a:bodyPr>
          <a:lstStyle/>
          <a:p>
            <a:pPr marL="342900" indent="-342900" eaLnBrk="0" fontAlgn="base" hangingPunct="0">
              <a:spcBef>
                <a:spcPct val="0"/>
              </a:spcBef>
              <a:spcAft>
                <a:spcPct val="0"/>
              </a:spcAft>
              <a:buFont typeface="Wingdings" pitchFamily="2" charset="2"/>
              <a:buChar char="v"/>
              <a:defRPr/>
            </a:pPr>
            <a:endParaRPr lang="en-US" sz="2000" b="1" dirty="0">
              <a:solidFill>
                <a:srgbClr val="0033CC"/>
              </a:solidFill>
              <a:latin typeface="Arial" panose="020B0604020202020204" pitchFamily="34" charset="0"/>
              <a:cs typeface="Arial" panose="020B0604020202020204" pitchFamily="34" charset="0"/>
            </a:endParaRPr>
          </a:p>
          <a:p>
            <a:pPr marL="342900" indent="-342900" algn="ctr" eaLnBrk="0" fontAlgn="base" hangingPunct="0">
              <a:spcBef>
                <a:spcPct val="0"/>
              </a:spcBef>
              <a:spcAft>
                <a:spcPct val="0"/>
              </a:spcAft>
              <a:buFont typeface="Wingdings" pitchFamily="2" charset="2"/>
              <a:buChar char="v"/>
              <a:defRPr/>
            </a:pPr>
            <a:r>
              <a:rPr lang="en-US" sz="2000" b="1" dirty="0" smtClean="0">
                <a:solidFill>
                  <a:srgbClr val="FF0000"/>
                </a:solidFill>
                <a:latin typeface="Arial" panose="020B0604020202020204" pitchFamily="34" charset="0"/>
                <a:cs typeface="Arial" panose="020B0604020202020204" pitchFamily="34" charset="0"/>
              </a:rPr>
              <a:t>BMD Activities</a:t>
            </a:r>
          </a:p>
          <a:p>
            <a:pPr eaLnBrk="0" fontAlgn="base" hangingPunct="0">
              <a:spcBef>
                <a:spcPct val="0"/>
              </a:spcBef>
              <a:spcAft>
                <a:spcPct val="0"/>
              </a:spcAft>
              <a:defRPr/>
            </a:pPr>
            <a:endParaRPr lang="en-US" sz="2000" b="1" dirty="0">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endParaRPr lang="en-US" dirty="0">
              <a:solidFill>
                <a:srgbClr val="4BACC6">
                  <a:lumMod val="75000"/>
                </a:srgbClr>
              </a:solidFill>
              <a:latin typeface="Arial" panose="020B0604020202020204" pitchFamily="34" charset="0"/>
              <a:cs typeface="Arial" panose="020B0604020202020204" pitchFamily="34" charset="0"/>
            </a:endParaRPr>
          </a:p>
        </p:txBody>
      </p:sp>
      <p:grpSp>
        <p:nvGrpSpPr>
          <p:cNvPr id="7" name="Group 6"/>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2998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OUTLINE </a:t>
              </a:r>
              <a:endParaRPr lang="en-US" sz="1600" b="1" dirty="0">
                <a:solidFill>
                  <a:schemeClr val="hlink"/>
                </a:solidFill>
                <a:latin typeface="Arial" pitchFamily="34" charset="0"/>
                <a:cs typeface="Arial" pitchFamily="34" charset="0"/>
              </a:endParaRPr>
            </a:p>
          </p:txBody>
        </p:sp>
      </p:grpSp>
    </p:spTree>
    <p:extLst>
      <p:ext uri="{BB962C8B-B14F-4D97-AF65-F5344CB8AC3E}">
        <p14:creationId xmlns:p14="http://schemas.microsoft.com/office/powerpoint/2010/main" val="2318373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90613" y="4724400"/>
            <a:ext cx="6712523" cy="1754326"/>
          </a:xfrm>
          <a:prstGeom prst="rect">
            <a:avLst/>
          </a:prstGeom>
          <a:noFill/>
          <a:effectLst>
            <a:innerShdw blurRad="114300">
              <a:prstClr val="black"/>
            </a:innerShdw>
          </a:effectLst>
        </p:spPr>
        <p:txBody>
          <a:bodyPr wrap="square">
            <a:spAutoFit/>
          </a:bodyPr>
          <a:lstStyle/>
          <a:p>
            <a:pPr marL="285750" indent="-285750" algn="just">
              <a:buFont typeface="Wingdings" pitchFamily="2" charset="2"/>
              <a:buChar char="v"/>
            </a:pPr>
            <a:r>
              <a:rPr lang="en-US" dirty="0" smtClean="0">
                <a:latin typeface="Arial" pitchFamily="34" charset="0"/>
                <a:cs typeface="Arial" pitchFamily="34" charset="0"/>
              </a:rPr>
              <a:t>The </a:t>
            </a:r>
            <a:r>
              <a:rPr lang="en-US" b="1" dirty="0" smtClean="0">
                <a:solidFill>
                  <a:srgbClr val="0033CC"/>
                </a:solidFill>
                <a:latin typeface="Arial" pitchFamily="34" charset="0"/>
                <a:cs typeface="Arial" pitchFamily="34" charset="0"/>
              </a:rPr>
              <a:t>Bangladesh </a:t>
            </a:r>
            <a:r>
              <a:rPr lang="en-US" b="1" dirty="0">
                <a:solidFill>
                  <a:srgbClr val="0033CC"/>
                </a:solidFill>
                <a:latin typeface="Arial" pitchFamily="34" charset="0"/>
                <a:cs typeface="Arial" pitchFamily="34" charset="0"/>
              </a:rPr>
              <a:t>Meteorological Department </a:t>
            </a:r>
            <a:r>
              <a:rPr lang="en-US" dirty="0" smtClean="0">
                <a:latin typeface="Arial" pitchFamily="34" charset="0"/>
                <a:cs typeface="Arial" pitchFamily="34" charset="0"/>
              </a:rPr>
              <a:t>is </a:t>
            </a:r>
            <a:r>
              <a:rPr lang="en-US" dirty="0">
                <a:latin typeface="Arial" pitchFamily="34" charset="0"/>
                <a:cs typeface="Arial" pitchFamily="34" charset="0"/>
              </a:rPr>
              <a:t>the national meteorological organization of </a:t>
            </a:r>
            <a:r>
              <a:rPr lang="en-US" dirty="0" smtClean="0">
                <a:latin typeface="Arial" pitchFamily="34" charset="0"/>
                <a:cs typeface="Arial" pitchFamily="34" charset="0"/>
              </a:rPr>
              <a:t>Bangladesh.</a:t>
            </a:r>
          </a:p>
          <a:p>
            <a:pPr marL="285750" indent="-285750" algn="just">
              <a:buFont typeface="Courier New" pitchFamily="49" charset="0"/>
              <a:buChar char="o"/>
            </a:pPr>
            <a:endParaRPr lang="en-US" dirty="0">
              <a:latin typeface="Arial" pitchFamily="34" charset="0"/>
              <a:cs typeface="Arial" pitchFamily="34" charset="0"/>
            </a:endParaRPr>
          </a:p>
          <a:p>
            <a:pPr marL="285750" indent="-285750" algn="just">
              <a:buFont typeface="Courier New" pitchFamily="49" charset="0"/>
              <a:buChar char="o"/>
            </a:pPr>
            <a:r>
              <a:rPr lang="en-US" dirty="0">
                <a:latin typeface="Arial" pitchFamily="34" charset="0"/>
                <a:cs typeface="Arial" pitchFamily="34" charset="0"/>
              </a:rPr>
              <a:t>Bangladesh Meteorology Department (BMD) is authorized to monitor </a:t>
            </a:r>
            <a:r>
              <a:rPr lang="en-US" b="1" dirty="0">
                <a:solidFill>
                  <a:srgbClr val="FF0000"/>
                </a:solidFill>
                <a:latin typeface="Arial" pitchFamily="34" charset="0"/>
                <a:cs typeface="Arial" pitchFamily="34" charset="0"/>
              </a:rPr>
              <a:t>earthquake and tsunami</a:t>
            </a:r>
            <a:r>
              <a:rPr lang="en-US" b="1" dirty="0">
                <a:solidFill>
                  <a:srgbClr val="008000"/>
                </a:solidFill>
                <a:latin typeface="Arial" pitchFamily="34" charset="0"/>
                <a:cs typeface="Arial" pitchFamily="34" charset="0"/>
              </a:rPr>
              <a:t> </a:t>
            </a:r>
            <a:r>
              <a:rPr lang="en-US" dirty="0">
                <a:latin typeface="Arial" pitchFamily="34" charset="0"/>
                <a:cs typeface="Arial" pitchFamily="34" charset="0"/>
              </a:rPr>
              <a:t>by Bangladesh </a:t>
            </a:r>
            <a:r>
              <a:rPr lang="en-US" dirty="0" err="1">
                <a:latin typeface="Arial" pitchFamily="34" charset="0"/>
                <a:cs typeface="Arial" pitchFamily="34" charset="0"/>
              </a:rPr>
              <a:t>Meterological</a:t>
            </a:r>
            <a:r>
              <a:rPr lang="en-US" dirty="0">
                <a:latin typeface="Arial" pitchFamily="34" charset="0"/>
                <a:cs typeface="Arial" pitchFamily="34" charset="0"/>
              </a:rPr>
              <a:t> Act 2018</a:t>
            </a:r>
            <a:r>
              <a:rPr lang="en-US" dirty="0" smtClean="0">
                <a:latin typeface="Arial" pitchFamily="34" charset="0"/>
                <a:cs typeface="Arial" pitchFamily="34" charset="0"/>
              </a:rPr>
              <a:t>.</a:t>
            </a:r>
            <a:endParaRPr lang="en-US" dirty="0">
              <a:latin typeface="Arial" pitchFamily="34" charset="0"/>
              <a:cs typeface="Arial" pitchFamily="34" charset="0"/>
            </a:endParaRPr>
          </a:p>
        </p:txBody>
      </p:sp>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3" name="Rectangle 8"/>
          <p:cNvSpPr>
            <a:spLocks noChangeArrowheads="1"/>
          </p:cNvSpPr>
          <p:nvPr/>
        </p:nvSpPr>
        <p:spPr bwMode="auto">
          <a:xfrm>
            <a:off x="751764" y="430009"/>
            <a:ext cx="6182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Bangladesh Meteorological Department (BMD) ACTIVITIES</a:t>
            </a:r>
            <a:endParaRPr lang="en-US" sz="1600" b="1" dirty="0">
              <a:solidFill>
                <a:schemeClr val="hlink"/>
              </a:solidFill>
              <a:latin typeface="Arial" pitchFamily="34" charset="0"/>
              <a:cs typeface="Arial" pitchFamily="34" charset="0"/>
            </a:endParaRPr>
          </a:p>
          <a:p>
            <a:endParaRPr lang="en-US" sz="1600" b="1" dirty="0">
              <a:solidFill>
                <a:schemeClr val="hlink"/>
              </a:solidFill>
              <a:latin typeface="Arial" pitchFamily="34" charset="0"/>
              <a:cs typeface="Arial" pitchFamily="34" charset="0"/>
            </a:endParaRPr>
          </a:p>
        </p:txBody>
      </p:sp>
      <p:sp>
        <p:nvSpPr>
          <p:cNvPr id="2" name="AutoShape 4" descr="Modernization of BMD and its Services South Asia Weather and Climate  Services; pathways for Regional Collaboration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216" y="1518041"/>
            <a:ext cx="3568538" cy="267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54285"/>
            <a:ext cx="2514600" cy="288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41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3" name="Rectangle 8"/>
          <p:cNvSpPr>
            <a:spLocks noChangeArrowheads="1"/>
          </p:cNvSpPr>
          <p:nvPr/>
        </p:nvSpPr>
        <p:spPr bwMode="auto">
          <a:xfrm>
            <a:off x="751764" y="430009"/>
            <a:ext cx="6182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Bangladesh Meteorological Department (BMD) ACTIVITIES</a:t>
            </a:r>
            <a:endParaRPr lang="en-US" sz="1600" b="1" dirty="0">
              <a:solidFill>
                <a:schemeClr val="hlink"/>
              </a:solidFill>
              <a:latin typeface="Arial" pitchFamily="34" charset="0"/>
              <a:cs typeface="Arial" pitchFamily="34" charset="0"/>
            </a:endParaRPr>
          </a:p>
          <a:p>
            <a:endParaRPr lang="en-US" sz="1600" b="1" dirty="0">
              <a:solidFill>
                <a:schemeClr val="hlink"/>
              </a:solidFill>
              <a:latin typeface="Arial" pitchFamily="34" charset="0"/>
              <a:cs typeface="Arial" pitchFamily="34" charset="0"/>
            </a:endParaRPr>
          </a:p>
        </p:txBody>
      </p:sp>
      <p:sp>
        <p:nvSpPr>
          <p:cNvPr id="2" name="AutoShape 4" descr="Modernization of BMD and its Services South Asia Weather and Climate  Services; pathways for Regional Collaboration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7">
            <a:extLst>
              <a:ext uri="{FF2B5EF4-FFF2-40B4-BE49-F238E27FC236}">
                <a16:creationId xmlns="" xmlns:a16="http://schemas.microsoft.com/office/drawing/2014/main" id="{7B223A8B-4508-4D65-BA05-D374A0ACC1B9}"/>
              </a:ext>
            </a:extLst>
          </p:cNvPr>
          <p:cNvGrpSpPr>
            <a:grpSpLocks/>
          </p:cNvGrpSpPr>
          <p:nvPr/>
        </p:nvGrpSpPr>
        <p:grpSpPr bwMode="auto">
          <a:xfrm>
            <a:off x="2075570" y="1278288"/>
            <a:ext cx="4075510" cy="4820808"/>
            <a:chOff x="0" y="0"/>
            <a:chExt cx="9320" cy="11692"/>
          </a:xfrm>
        </p:grpSpPr>
        <p:pic>
          <p:nvPicPr>
            <p:cNvPr id="14" name="图片 1" descr="bangladesh_map">
              <a:extLst>
                <a:ext uri="{FF2B5EF4-FFF2-40B4-BE49-F238E27FC236}">
                  <a16:creationId xmlns="" xmlns:a16="http://schemas.microsoft.com/office/drawing/2014/main" id="{DC904D2A-C6D6-4E07-9D23-BB9B21523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0" cy="1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12">
              <a:extLst>
                <a:ext uri="{FF2B5EF4-FFF2-40B4-BE49-F238E27FC236}">
                  <a16:creationId xmlns="" xmlns:a16="http://schemas.microsoft.com/office/drawing/2014/main" id="{9B45E926-17B2-4508-BA46-E5695DCFE714}"/>
                </a:ext>
              </a:extLst>
            </p:cNvPr>
            <p:cNvSpPr>
              <a:spLocks noChangeArrowheads="1"/>
            </p:cNvSpPr>
            <p:nvPr/>
          </p:nvSpPr>
          <p:spPr bwMode="auto">
            <a:xfrm>
              <a:off x="6916" y="7825"/>
              <a:ext cx="265" cy="282"/>
            </a:xfrm>
            <a:prstGeom prst="ellipse">
              <a:avLst/>
            </a:prstGeom>
            <a:solidFill>
              <a:srgbClr val="33CC33"/>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16" name="椭圆 13">
              <a:extLst>
                <a:ext uri="{FF2B5EF4-FFF2-40B4-BE49-F238E27FC236}">
                  <a16:creationId xmlns="" xmlns:a16="http://schemas.microsoft.com/office/drawing/2014/main" id="{151CB1CA-107C-40B7-9CEF-80A5959C41AB}"/>
                </a:ext>
              </a:extLst>
            </p:cNvPr>
            <p:cNvSpPr>
              <a:spLocks noChangeArrowheads="1"/>
            </p:cNvSpPr>
            <p:nvPr/>
          </p:nvSpPr>
          <p:spPr bwMode="auto">
            <a:xfrm>
              <a:off x="7030" y="3062"/>
              <a:ext cx="265" cy="282"/>
            </a:xfrm>
            <a:prstGeom prst="ellipse">
              <a:avLst/>
            </a:prstGeom>
            <a:solidFill>
              <a:srgbClr val="33CC33"/>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17" name="椭圆 14">
              <a:extLst>
                <a:ext uri="{FF2B5EF4-FFF2-40B4-BE49-F238E27FC236}">
                  <a16:creationId xmlns="" xmlns:a16="http://schemas.microsoft.com/office/drawing/2014/main" id="{A9E4B71B-FB94-461E-B1A9-F4B1E11AA62C}"/>
                </a:ext>
              </a:extLst>
            </p:cNvPr>
            <p:cNvSpPr>
              <a:spLocks noChangeArrowheads="1"/>
            </p:cNvSpPr>
            <p:nvPr/>
          </p:nvSpPr>
          <p:spPr bwMode="auto">
            <a:xfrm>
              <a:off x="2802" y="1557"/>
              <a:ext cx="265" cy="282"/>
            </a:xfrm>
            <a:prstGeom prst="ellipse">
              <a:avLst/>
            </a:prstGeom>
            <a:solidFill>
              <a:srgbClr val="33CC33"/>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18" name="椭圆 15">
              <a:extLst>
                <a:ext uri="{FF2B5EF4-FFF2-40B4-BE49-F238E27FC236}">
                  <a16:creationId xmlns="" xmlns:a16="http://schemas.microsoft.com/office/drawing/2014/main" id="{EF9A8A88-6F6E-48F5-BAF7-272EF4B01DB2}"/>
                </a:ext>
              </a:extLst>
            </p:cNvPr>
            <p:cNvSpPr>
              <a:spLocks noChangeArrowheads="1"/>
            </p:cNvSpPr>
            <p:nvPr/>
          </p:nvSpPr>
          <p:spPr bwMode="auto">
            <a:xfrm>
              <a:off x="4630" y="5199"/>
              <a:ext cx="265" cy="282"/>
            </a:xfrm>
            <a:prstGeom prst="ellipse">
              <a:avLst/>
            </a:prstGeom>
            <a:solidFill>
              <a:srgbClr val="33CC33"/>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19" name="椭圆 16">
              <a:extLst>
                <a:ext uri="{FF2B5EF4-FFF2-40B4-BE49-F238E27FC236}">
                  <a16:creationId xmlns="" xmlns:a16="http://schemas.microsoft.com/office/drawing/2014/main" id="{00E22692-696F-4B6F-B3D8-94B9D6882AA6}"/>
                </a:ext>
              </a:extLst>
            </p:cNvPr>
            <p:cNvSpPr>
              <a:spLocks noChangeArrowheads="1"/>
            </p:cNvSpPr>
            <p:nvPr/>
          </p:nvSpPr>
          <p:spPr bwMode="auto">
            <a:xfrm>
              <a:off x="1587" y="454"/>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0" name="椭圆 17">
              <a:extLst>
                <a:ext uri="{FF2B5EF4-FFF2-40B4-BE49-F238E27FC236}">
                  <a16:creationId xmlns="" xmlns:a16="http://schemas.microsoft.com/office/drawing/2014/main" id="{AD045F47-4670-40B0-BEB2-0922B31CA46F}"/>
                </a:ext>
              </a:extLst>
            </p:cNvPr>
            <p:cNvSpPr>
              <a:spLocks noChangeArrowheads="1"/>
            </p:cNvSpPr>
            <p:nvPr/>
          </p:nvSpPr>
          <p:spPr bwMode="auto">
            <a:xfrm>
              <a:off x="1700" y="4082"/>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1" name="椭圆 18">
              <a:extLst>
                <a:ext uri="{FF2B5EF4-FFF2-40B4-BE49-F238E27FC236}">
                  <a16:creationId xmlns="" xmlns:a16="http://schemas.microsoft.com/office/drawing/2014/main" id="{71592271-D6AF-42F3-89D4-EFD4527D6CD0}"/>
                </a:ext>
              </a:extLst>
            </p:cNvPr>
            <p:cNvSpPr>
              <a:spLocks noChangeArrowheads="1"/>
            </p:cNvSpPr>
            <p:nvPr/>
          </p:nvSpPr>
          <p:spPr bwMode="auto">
            <a:xfrm>
              <a:off x="4650" y="3402"/>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2" name="椭圆 19">
              <a:extLst>
                <a:ext uri="{FF2B5EF4-FFF2-40B4-BE49-F238E27FC236}">
                  <a16:creationId xmlns="" xmlns:a16="http://schemas.microsoft.com/office/drawing/2014/main" id="{FB7B4426-2682-4CB6-939B-9B8027C57BF7}"/>
                </a:ext>
              </a:extLst>
            </p:cNvPr>
            <p:cNvSpPr>
              <a:spLocks noChangeArrowheads="1"/>
            </p:cNvSpPr>
            <p:nvPr/>
          </p:nvSpPr>
          <p:spPr bwMode="auto">
            <a:xfrm>
              <a:off x="5872" y="5784"/>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3" name="椭圆 20">
              <a:extLst>
                <a:ext uri="{FF2B5EF4-FFF2-40B4-BE49-F238E27FC236}">
                  <a16:creationId xmlns="" xmlns:a16="http://schemas.microsoft.com/office/drawing/2014/main" id="{A45D9E8F-475D-40D0-BFEB-0262176C02C3}"/>
                </a:ext>
              </a:extLst>
            </p:cNvPr>
            <p:cNvSpPr>
              <a:spLocks noChangeArrowheads="1"/>
            </p:cNvSpPr>
            <p:nvPr/>
          </p:nvSpPr>
          <p:spPr bwMode="auto">
            <a:xfrm>
              <a:off x="3175" y="6932"/>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4" name="椭圆 21">
              <a:extLst>
                <a:ext uri="{FF2B5EF4-FFF2-40B4-BE49-F238E27FC236}">
                  <a16:creationId xmlns="" xmlns:a16="http://schemas.microsoft.com/office/drawing/2014/main" id="{54100057-85E7-4B20-8B50-08D45DFB68A6}"/>
                </a:ext>
              </a:extLst>
            </p:cNvPr>
            <p:cNvSpPr>
              <a:spLocks noChangeArrowheads="1"/>
            </p:cNvSpPr>
            <p:nvPr/>
          </p:nvSpPr>
          <p:spPr bwMode="auto">
            <a:xfrm>
              <a:off x="7257" y="9412"/>
              <a:ext cx="265" cy="282"/>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grpSp>
      <p:sp>
        <p:nvSpPr>
          <p:cNvPr id="25" name="TextBox 3">
            <a:extLst>
              <a:ext uri="{FF2B5EF4-FFF2-40B4-BE49-F238E27FC236}">
                <a16:creationId xmlns="" xmlns:a16="http://schemas.microsoft.com/office/drawing/2014/main" id="{F4CF8CEA-F885-4A90-83CD-D8A81C7BD72E}"/>
              </a:ext>
            </a:extLst>
          </p:cNvPr>
          <p:cNvSpPr txBox="1">
            <a:spLocks noChangeArrowheads="1"/>
          </p:cNvSpPr>
          <p:nvPr/>
        </p:nvSpPr>
        <p:spPr bwMode="auto">
          <a:xfrm>
            <a:off x="2075570" y="6324600"/>
            <a:ext cx="4075509" cy="646331"/>
          </a:xfrm>
          <a:prstGeom prst="rect">
            <a:avLst/>
          </a:prstGeom>
          <a:solidFill>
            <a:schemeClr val="accent2"/>
          </a:solidFill>
          <a:ln w="38100" cmpd="sng">
            <a:solidFill>
              <a:srgbClr val="FFFFFF"/>
            </a:solidFill>
            <a:miter lim="800000"/>
            <a:headEnd/>
            <a:tailEnd/>
          </a:ln>
          <a:effectLst>
            <a:outerShdw dist="20000" dir="5400000" algn="ctr" rotWithShape="0">
              <a:srgbClr val="000000">
                <a:alpha val="31999"/>
              </a:srgbClr>
            </a:outerShdw>
          </a:effectLst>
        </p:spPr>
        <p:txBody>
          <a:bodyPr wrap="square">
            <a:spAutoFit/>
          </a:bodyPr>
          <a:lstStyle/>
          <a:p>
            <a:pPr algn="ctr"/>
            <a:r>
              <a:rPr lang="en-US" altLang="en-US" dirty="0" smtClean="0">
                <a:solidFill>
                  <a:srgbClr val="FFFFFF"/>
                </a:solidFill>
                <a:latin typeface="Calibri" panose="020F0502020204030204" pitchFamily="34" charset="0"/>
                <a:ea typeface="文鼎粗圆简"/>
                <a:cs typeface="文鼎粗圆简"/>
              </a:rPr>
              <a:t>Countrywide Distribution </a:t>
            </a:r>
            <a:r>
              <a:rPr lang="en-US" altLang="en-US" dirty="0">
                <a:solidFill>
                  <a:srgbClr val="FFFFFF"/>
                </a:solidFill>
                <a:latin typeface="Calibri" panose="020F0502020204030204" pitchFamily="34" charset="0"/>
                <a:ea typeface="文鼎粗圆简"/>
                <a:cs typeface="文鼎粗圆简"/>
              </a:rPr>
              <a:t>of Seismic Stations</a:t>
            </a:r>
          </a:p>
        </p:txBody>
      </p:sp>
      <p:sp>
        <p:nvSpPr>
          <p:cNvPr id="26" name="椭圆 10">
            <a:extLst>
              <a:ext uri="{FF2B5EF4-FFF2-40B4-BE49-F238E27FC236}">
                <a16:creationId xmlns="" xmlns:a16="http://schemas.microsoft.com/office/drawing/2014/main" id="{1C0DC2E2-A0AF-463E-9247-E235F4D83269}"/>
              </a:ext>
            </a:extLst>
          </p:cNvPr>
          <p:cNvSpPr>
            <a:spLocks noChangeArrowheads="1"/>
          </p:cNvSpPr>
          <p:nvPr/>
        </p:nvSpPr>
        <p:spPr bwMode="auto">
          <a:xfrm>
            <a:off x="7024688" y="5033963"/>
            <a:ext cx="126206" cy="134541"/>
          </a:xfrm>
          <a:prstGeom prst="ellipse">
            <a:avLst/>
          </a:prstGeom>
          <a:solidFill>
            <a:srgbClr val="33CC33"/>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27" name="文本框 2">
            <a:extLst>
              <a:ext uri="{FF2B5EF4-FFF2-40B4-BE49-F238E27FC236}">
                <a16:creationId xmlns="" xmlns:a16="http://schemas.microsoft.com/office/drawing/2014/main" id="{55976D96-58D8-4102-8690-E5C9B6C0A34B}"/>
              </a:ext>
            </a:extLst>
          </p:cNvPr>
          <p:cNvSpPr txBox="1">
            <a:spLocks noChangeArrowheads="1"/>
          </p:cNvSpPr>
          <p:nvPr/>
        </p:nvSpPr>
        <p:spPr bwMode="auto">
          <a:xfrm>
            <a:off x="7156848" y="4974432"/>
            <a:ext cx="1187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SzPct val="100000"/>
              <a:buFont typeface="Arial" panose="020B0604020202020204" pitchFamily="34" charset="0"/>
              <a:buAutoNum type="romanUcPeriod"/>
            </a:pPr>
            <a:r>
              <a:rPr lang="en-US" altLang="en-US" sz="1200" dirty="0">
                <a:solidFill>
                  <a:srgbClr val="0000FF"/>
                </a:solidFill>
                <a:ea typeface="SimSun" panose="02010600030101010101" pitchFamily="2" charset="-122"/>
              </a:rPr>
              <a:t>  stage stations</a:t>
            </a:r>
          </a:p>
        </p:txBody>
      </p:sp>
      <p:sp>
        <p:nvSpPr>
          <p:cNvPr id="28" name="椭圆 5">
            <a:extLst>
              <a:ext uri="{FF2B5EF4-FFF2-40B4-BE49-F238E27FC236}">
                <a16:creationId xmlns="" xmlns:a16="http://schemas.microsoft.com/office/drawing/2014/main" id="{1FC0D36D-D271-4A7C-B3F9-057F3B416BDF}"/>
              </a:ext>
            </a:extLst>
          </p:cNvPr>
          <p:cNvSpPr>
            <a:spLocks noChangeArrowheads="1"/>
          </p:cNvSpPr>
          <p:nvPr/>
        </p:nvSpPr>
        <p:spPr bwMode="auto">
          <a:xfrm>
            <a:off x="7021117" y="5385198"/>
            <a:ext cx="126206" cy="134540"/>
          </a:xfrm>
          <a:prstGeom prst="ellipse">
            <a:avLst/>
          </a:prstGeom>
          <a:solidFill>
            <a:srgbClr val="FF0066"/>
          </a:solidFill>
          <a:ln w="3175" cmpd="sng">
            <a:solidFill>
              <a:srgbClr val="385D8A"/>
            </a:solidFill>
            <a:round/>
            <a:headEnd/>
            <a:tailEnd/>
          </a:ln>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endParaRPr lang="en-US" altLang="en-US" sz="1500">
              <a:solidFill>
                <a:srgbClr val="FFFFFF"/>
              </a:solidFill>
              <a:latin typeface="Calibri" panose="020F0502020204030204" pitchFamily="34" charset="0"/>
            </a:endParaRPr>
          </a:p>
        </p:txBody>
      </p:sp>
      <p:sp>
        <p:nvSpPr>
          <p:cNvPr id="30" name="文本框 7">
            <a:extLst>
              <a:ext uri="{FF2B5EF4-FFF2-40B4-BE49-F238E27FC236}">
                <a16:creationId xmlns="" xmlns:a16="http://schemas.microsoft.com/office/drawing/2014/main" id="{67351FAE-7A0D-412D-B780-BC5EFB7F3920}"/>
              </a:ext>
            </a:extLst>
          </p:cNvPr>
          <p:cNvSpPr txBox="1">
            <a:spLocks noChangeArrowheads="1"/>
          </p:cNvSpPr>
          <p:nvPr/>
        </p:nvSpPr>
        <p:spPr bwMode="auto">
          <a:xfrm>
            <a:off x="7165182" y="5331619"/>
            <a:ext cx="1191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SzPct val="100000"/>
              <a:buFont typeface="Arial" panose="020B0604020202020204" pitchFamily="34" charset="0"/>
              <a:buAutoNum type="romanUcPeriod" startAt="2"/>
            </a:pPr>
            <a:r>
              <a:rPr lang="en-US" altLang="en-US" sz="1200" dirty="0">
                <a:solidFill>
                  <a:srgbClr val="0000FF"/>
                </a:solidFill>
                <a:ea typeface="SimSun" panose="02010600030101010101" pitchFamily="2" charset="-122"/>
              </a:rPr>
              <a:t> stage stations</a:t>
            </a:r>
          </a:p>
        </p:txBody>
      </p:sp>
      <p:sp>
        <p:nvSpPr>
          <p:cNvPr id="31" name="文本框 7">
            <a:extLst>
              <a:ext uri="{FF2B5EF4-FFF2-40B4-BE49-F238E27FC236}">
                <a16:creationId xmlns="" xmlns:a16="http://schemas.microsoft.com/office/drawing/2014/main" id="{8EFB2324-B6D5-4D4B-B533-8EB8B850A886}"/>
              </a:ext>
            </a:extLst>
          </p:cNvPr>
          <p:cNvSpPr txBox="1">
            <a:spLocks noChangeArrowheads="1"/>
          </p:cNvSpPr>
          <p:nvPr/>
        </p:nvSpPr>
        <p:spPr bwMode="auto">
          <a:xfrm>
            <a:off x="7169944" y="5655469"/>
            <a:ext cx="122956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buSzPct val="100000"/>
              <a:buFont typeface="Arial" panose="020B0604020202020204" pitchFamily="34" charset="0"/>
              <a:buAutoNum type="romanUcPeriod" startAt="3"/>
            </a:pPr>
            <a:r>
              <a:rPr lang="en-US" altLang="en-US" sz="1200" dirty="0">
                <a:solidFill>
                  <a:srgbClr val="0000FF"/>
                </a:solidFill>
                <a:ea typeface="SimSun" panose="02010600030101010101" pitchFamily="2" charset="-122"/>
              </a:rPr>
              <a:t> stage stations</a:t>
            </a:r>
          </a:p>
        </p:txBody>
      </p:sp>
      <p:sp>
        <p:nvSpPr>
          <p:cNvPr id="33" name="椭圆 5">
            <a:extLst>
              <a:ext uri="{FF2B5EF4-FFF2-40B4-BE49-F238E27FC236}">
                <a16:creationId xmlns="" xmlns:a16="http://schemas.microsoft.com/office/drawing/2014/main" id="{9E78B368-18CA-4C12-BA1D-33378AA5F425}"/>
              </a:ext>
            </a:extLst>
          </p:cNvPr>
          <p:cNvSpPr>
            <a:spLocks noChangeArrowheads="1"/>
          </p:cNvSpPr>
          <p:nvPr/>
        </p:nvSpPr>
        <p:spPr bwMode="auto">
          <a:xfrm>
            <a:off x="7010400" y="5710238"/>
            <a:ext cx="126206" cy="134541"/>
          </a:xfrm>
          <a:prstGeom prst="ellipse">
            <a:avLst/>
          </a:prstGeom>
          <a:solidFill>
            <a:srgbClr val="0000FF"/>
          </a:solidFill>
          <a:ln w="3175" cap="flat" cmpd="sng">
            <a:solidFill>
              <a:srgbClr val="38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000" b="1">
                <a:solidFill>
                  <a:schemeClr val="bg1"/>
                </a:solidFill>
                <a:latin typeface="Arial" panose="020B0604020202020204" pitchFamily="34" charset="0"/>
                <a:ea typeface="SimSun" panose="02010600030101010101" pitchFamily="2" charset="-122"/>
              </a:defRPr>
            </a:lvl1pPr>
            <a:lvl2pPr>
              <a:defRPr sz="2000" b="1">
                <a:solidFill>
                  <a:schemeClr val="bg1"/>
                </a:solidFill>
                <a:latin typeface="Arial" panose="020B0604020202020204" pitchFamily="34" charset="0"/>
                <a:ea typeface="SimSun" panose="02010600030101010101" pitchFamily="2" charset="-122"/>
              </a:defRPr>
            </a:lvl2pPr>
            <a:lvl3pPr>
              <a:defRPr sz="2000" b="1">
                <a:solidFill>
                  <a:schemeClr val="bg1"/>
                </a:solidFill>
                <a:latin typeface="Arial" panose="020B0604020202020204" pitchFamily="34" charset="0"/>
                <a:ea typeface="SimSun" panose="02010600030101010101" pitchFamily="2" charset="-122"/>
              </a:defRPr>
            </a:lvl3pPr>
            <a:lvl4pPr>
              <a:defRPr sz="2000" b="1">
                <a:solidFill>
                  <a:schemeClr val="bg1"/>
                </a:solidFill>
                <a:latin typeface="Arial" panose="020B0604020202020204" pitchFamily="34" charset="0"/>
                <a:ea typeface="SimSun" panose="02010600030101010101" pitchFamily="2" charset="-122"/>
              </a:defRPr>
            </a:lvl4pPr>
            <a:lvl5pPr>
              <a:defRPr sz="2000" b="1">
                <a:solidFill>
                  <a:schemeClr val="bg1"/>
                </a:solidFill>
                <a:latin typeface="Arial" panose="020B0604020202020204" pitchFamily="34" charset="0"/>
                <a:ea typeface="SimSun" panose="02010600030101010101" pitchFamily="2" charset="-122"/>
              </a:defRPr>
            </a:lvl5pPr>
            <a:lvl6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6pPr>
            <a:lvl7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7pPr>
            <a:lvl8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8pPr>
            <a:lvl9pPr fontAlgn="base">
              <a:spcBef>
                <a:spcPct val="0"/>
              </a:spcBef>
              <a:spcAft>
                <a:spcPct val="0"/>
              </a:spcAft>
              <a:buFont typeface="Arial" panose="020B0604020202020204" pitchFamily="34" charset="0"/>
              <a:defRPr sz="2000" b="1">
                <a:solidFill>
                  <a:schemeClr val="bg1"/>
                </a:solidFill>
                <a:latin typeface="Arial" panose="020B0604020202020204" pitchFamily="34" charset="0"/>
                <a:ea typeface="SimSun" panose="02010600030101010101" pitchFamily="2" charset="-122"/>
              </a:defRPr>
            </a:lvl9pPr>
          </a:lstStyle>
          <a:p>
            <a:pPr algn="ctr" eaLnBrk="0" hangingPunct="0"/>
            <a:r>
              <a:rPr lang="en-US" altLang="en-US" sz="1500" dirty="0">
                <a:solidFill>
                  <a:srgbClr val="FFFFFF"/>
                </a:solidFill>
                <a:latin typeface="Calibri" panose="020F0502020204030204" pitchFamily="34" charset="0"/>
              </a:rPr>
              <a:t>cv</a:t>
            </a:r>
          </a:p>
        </p:txBody>
      </p:sp>
    </p:spTree>
    <p:extLst>
      <p:ext uri="{BB962C8B-B14F-4D97-AF65-F5344CB8AC3E}">
        <p14:creationId xmlns:p14="http://schemas.microsoft.com/office/powerpoint/2010/main" val="1024218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3" name="Rectangle 8"/>
          <p:cNvSpPr>
            <a:spLocks noChangeArrowheads="1"/>
          </p:cNvSpPr>
          <p:nvPr/>
        </p:nvSpPr>
        <p:spPr bwMode="auto">
          <a:xfrm>
            <a:off x="751764" y="430009"/>
            <a:ext cx="6182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Bangladesh Meteorological Department (BMD) ACTIVITIES</a:t>
            </a:r>
            <a:endParaRPr lang="en-US" sz="1600" b="1" dirty="0">
              <a:solidFill>
                <a:schemeClr val="hlink"/>
              </a:solidFill>
              <a:latin typeface="Arial" pitchFamily="34" charset="0"/>
              <a:cs typeface="Arial" pitchFamily="34" charset="0"/>
            </a:endParaRPr>
          </a:p>
          <a:p>
            <a:endParaRPr lang="en-US" sz="1600" b="1" dirty="0">
              <a:solidFill>
                <a:schemeClr val="hlink"/>
              </a:solidFill>
              <a:latin typeface="Arial" pitchFamily="34" charset="0"/>
              <a:cs typeface="Arial" pitchFamily="34" charset="0"/>
            </a:endParaRPr>
          </a:p>
        </p:txBody>
      </p:sp>
      <p:sp>
        <p:nvSpPr>
          <p:cNvPr id="2" name="AutoShape 4" descr="Modernization of BMD and its Services South Asia Weather and Climate  Services; pathways for Regional Collaboration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图片 1" descr="连接">
            <a:extLst>
              <a:ext uri="{FF2B5EF4-FFF2-40B4-BE49-F238E27FC236}">
                <a16:creationId xmlns="" xmlns:a16="http://schemas.microsoft.com/office/drawing/2014/main" id="{788F2808-D59E-44C1-8B60-D5EDD6A293D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710" y="1295400"/>
            <a:ext cx="7197329" cy="3444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Rectangle 5">
            <a:extLst>
              <a:ext uri="{FF2B5EF4-FFF2-40B4-BE49-F238E27FC236}">
                <a16:creationId xmlns="" xmlns:a16="http://schemas.microsoft.com/office/drawing/2014/main" id="{40AA7DAC-B242-4A66-9667-ED4D5252DB9C}"/>
              </a:ext>
            </a:extLst>
          </p:cNvPr>
          <p:cNvSpPr txBox="1">
            <a:spLocks noChangeArrowheads="1"/>
          </p:cNvSpPr>
          <p:nvPr/>
        </p:nvSpPr>
        <p:spPr bwMode="auto">
          <a:xfrm>
            <a:off x="440498" y="5006578"/>
            <a:ext cx="4502410"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000" b="1" dirty="0" smtClean="0">
                <a:solidFill>
                  <a:srgbClr val="FF0000"/>
                </a:solidFill>
                <a:ea typeface="SimSun" panose="02010600030101010101" pitchFamily="2" charset="-122"/>
              </a:rPr>
              <a:t>Topological Diagram of </a:t>
            </a:r>
            <a:br>
              <a:rPr lang="en-US" altLang="en-US" sz="2000" b="1" dirty="0" smtClean="0">
                <a:solidFill>
                  <a:srgbClr val="FF0000"/>
                </a:solidFill>
                <a:ea typeface="SimSun" panose="02010600030101010101" pitchFamily="2" charset="-122"/>
              </a:rPr>
            </a:br>
            <a:r>
              <a:rPr lang="en-US" altLang="en-US" sz="2000" b="1" dirty="0" smtClean="0">
                <a:solidFill>
                  <a:srgbClr val="FF0000"/>
                </a:solidFill>
                <a:ea typeface="SimSun" panose="02010600030101010101" pitchFamily="2" charset="-122"/>
              </a:rPr>
              <a:t>Bangladesh Digital Seismic Network</a:t>
            </a:r>
            <a:endParaRPr lang="en-US" altLang="en-US" sz="2000" b="1" dirty="0">
              <a:solidFill>
                <a:srgbClr val="FF0000"/>
              </a:solidFill>
              <a:ea typeface="SimSun" panose="02010600030101010101" pitchFamily="2" charset="-122"/>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907" y="4876800"/>
            <a:ext cx="3982586" cy="214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82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368" y="1828800"/>
            <a:ext cx="7723187" cy="4062651"/>
          </a:xfrm>
          <a:prstGeom prst="rect">
            <a:avLst/>
          </a:prstGeom>
          <a:noFill/>
        </p:spPr>
        <p:txBody>
          <a:bodyPr>
            <a:spAutoFit/>
          </a:bodyPr>
          <a:lstStyle/>
          <a:p>
            <a:pPr marL="342900" indent="-342900" eaLnBrk="0" fontAlgn="base" hangingPunct="0">
              <a:spcBef>
                <a:spcPct val="0"/>
              </a:spcBef>
              <a:spcAft>
                <a:spcPct val="0"/>
              </a:spcAft>
              <a:buFont typeface="Wingdings" pitchFamily="2" charset="2"/>
              <a:buChar char="v"/>
              <a:defRPr/>
            </a:pPr>
            <a:r>
              <a:rPr lang="en-US" sz="2000" b="1" dirty="0" smtClean="0">
                <a:solidFill>
                  <a:srgbClr val="0033CC"/>
                </a:solidFill>
                <a:latin typeface="Arial" panose="020B0604020202020204" pitchFamily="34" charset="0"/>
                <a:cs typeface="Arial" panose="020B0604020202020204" pitchFamily="34" charset="0"/>
              </a:rPr>
              <a:t>Country Overview</a:t>
            </a:r>
            <a:endParaRPr lang="en-US" sz="2000" b="1" dirty="0">
              <a:solidFill>
                <a:srgbClr val="0033CC"/>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endParaRPr lang="en-US" sz="2000" b="1"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r>
              <a:rPr lang="en-US" sz="2000" b="1" dirty="0" smtClean="0">
                <a:latin typeface="Arial" panose="020B0604020202020204" pitchFamily="34" charset="0"/>
                <a:cs typeface="Arial" panose="020B0604020202020204" pitchFamily="34" charset="0"/>
              </a:rPr>
              <a:t>Geographical and Tectonic Setup of Bangladesh</a:t>
            </a:r>
            <a:endParaRPr lang="en-US" sz="2000" b="1" dirty="0">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2000" b="1"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r>
              <a:rPr lang="en-US" sz="2000" b="1" dirty="0" smtClean="0">
                <a:solidFill>
                  <a:srgbClr val="0033CC"/>
                </a:solidFill>
                <a:latin typeface="Arial" panose="020B0604020202020204" pitchFamily="34" charset="0"/>
                <a:cs typeface="Arial" panose="020B0604020202020204" pitchFamily="34" charset="0"/>
              </a:rPr>
              <a:t>Possibilities of Tsunami Occurrence </a:t>
            </a:r>
          </a:p>
          <a:p>
            <a:pPr marL="342900" indent="-342900" eaLnBrk="0" fontAlgn="base" hangingPunct="0">
              <a:spcBef>
                <a:spcPct val="0"/>
              </a:spcBef>
              <a:spcAft>
                <a:spcPct val="0"/>
              </a:spcAft>
              <a:buFont typeface="Wingdings" pitchFamily="2" charset="2"/>
              <a:buChar char="v"/>
              <a:defRPr/>
            </a:pPr>
            <a:endParaRPr lang="en-US" sz="2000" b="1" dirty="0">
              <a:solidFill>
                <a:srgbClr val="0033CC"/>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r>
              <a:rPr lang="en-US" sz="2000" b="1" dirty="0">
                <a:latin typeface="Arial" panose="020B0604020202020204" pitchFamily="34" charset="0"/>
                <a:cs typeface="Arial" panose="020B0604020202020204" pitchFamily="34" charset="0"/>
              </a:rPr>
              <a:t>BMD </a:t>
            </a:r>
            <a:r>
              <a:rPr lang="en-US" sz="2000" b="1" dirty="0" smtClean="0">
                <a:latin typeface="Arial" panose="020B0604020202020204" pitchFamily="34" charset="0"/>
                <a:cs typeface="Arial" panose="020B0604020202020204" pitchFamily="34" charset="0"/>
              </a:rPr>
              <a:t>Activities</a:t>
            </a:r>
            <a:endParaRPr lang="en-US" sz="2000" b="1" dirty="0">
              <a:solidFill>
                <a:srgbClr val="0033CC"/>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endParaRPr lang="en-US" sz="2000" b="1" dirty="0" smtClean="0">
              <a:solidFill>
                <a:srgbClr val="663300"/>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r>
              <a:rPr lang="en-US" sz="2000" b="1" dirty="0" smtClean="0">
                <a:solidFill>
                  <a:srgbClr val="008000"/>
                </a:solidFill>
                <a:latin typeface="Arial" panose="020B0604020202020204" pitchFamily="34" charset="0"/>
                <a:cs typeface="Arial" panose="020B0604020202020204" pitchFamily="34" charset="0"/>
              </a:rPr>
              <a:t>IMS Station (AS007, BRDH) &amp; NDC-BD</a:t>
            </a:r>
          </a:p>
          <a:p>
            <a:pPr marL="342900" indent="-342900" eaLnBrk="0" fontAlgn="base" hangingPunct="0">
              <a:spcBef>
                <a:spcPct val="0"/>
              </a:spcBef>
              <a:spcAft>
                <a:spcPct val="0"/>
              </a:spcAft>
              <a:buFont typeface="Wingdings" pitchFamily="2" charset="2"/>
              <a:buChar char="v"/>
              <a:defRPr/>
            </a:pPr>
            <a:endParaRPr lang="en-US" sz="2000" b="1" dirty="0">
              <a:solidFill>
                <a:srgbClr val="008000"/>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Wingdings" pitchFamily="2" charset="2"/>
              <a:buChar char="v"/>
              <a:defRPr/>
            </a:pPr>
            <a:r>
              <a:rPr lang="en-US" sz="2000" b="1" dirty="0" smtClean="0">
                <a:solidFill>
                  <a:srgbClr val="0033CC"/>
                </a:solidFill>
                <a:latin typeface="Arial" panose="020B0604020202020204" pitchFamily="34" charset="0"/>
                <a:cs typeface="Arial" panose="020B0604020202020204" pitchFamily="34" charset="0"/>
              </a:rPr>
              <a:t>Tsunami </a:t>
            </a:r>
            <a:r>
              <a:rPr lang="en-US" sz="2000" b="1" dirty="0">
                <a:solidFill>
                  <a:srgbClr val="0033CC"/>
                </a:solidFill>
                <a:latin typeface="Arial" panose="020B0604020202020204" pitchFamily="34" charset="0"/>
                <a:cs typeface="Arial" panose="020B0604020202020204" pitchFamily="34" charset="0"/>
              </a:rPr>
              <a:t>Warning Agreement (TWA) with the </a:t>
            </a:r>
            <a:r>
              <a:rPr lang="en-US" sz="2000" b="1" dirty="0" smtClean="0">
                <a:solidFill>
                  <a:srgbClr val="0033CC"/>
                </a:solidFill>
                <a:latin typeface="Arial" panose="020B0604020202020204" pitchFamily="34" charset="0"/>
                <a:cs typeface="Arial" panose="020B0604020202020204" pitchFamily="34" charset="0"/>
              </a:rPr>
              <a:t>CTBTO </a:t>
            </a:r>
            <a:r>
              <a:rPr lang="en-US" sz="2000" b="1" dirty="0" smtClean="0">
                <a:latin typeface="Arial" panose="020B0604020202020204" pitchFamily="34" charset="0"/>
                <a:cs typeface="Arial" panose="020B0604020202020204" pitchFamily="34" charset="0"/>
              </a:rPr>
              <a:t>and</a:t>
            </a:r>
            <a:r>
              <a:rPr lang="en-US" sz="2000" b="1" dirty="0" smtClean="0">
                <a:solidFill>
                  <a:srgbClr val="0033CC"/>
                </a:solidFill>
                <a:latin typeface="Arial" panose="020B0604020202020204" pitchFamily="34" charset="0"/>
                <a:cs typeface="Arial" panose="020B0604020202020204" pitchFamily="34" charset="0"/>
              </a:rPr>
              <a:t> </a:t>
            </a:r>
            <a:r>
              <a:rPr lang="en-US" sz="2000" b="1" dirty="0" smtClean="0">
                <a:solidFill>
                  <a:srgbClr val="33CC33"/>
                </a:solidFill>
                <a:latin typeface="Arial" panose="020B0604020202020204" pitchFamily="34" charset="0"/>
                <a:cs typeface="Arial" panose="020B0604020202020204" pitchFamily="34" charset="0"/>
              </a:rPr>
              <a:t>Opportunity for NDC-BD </a:t>
            </a:r>
          </a:p>
          <a:p>
            <a:pPr marL="285750" indent="-285750" eaLnBrk="0" fontAlgn="base" hangingPunct="0">
              <a:spcBef>
                <a:spcPct val="0"/>
              </a:spcBef>
              <a:spcAft>
                <a:spcPct val="0"/>
              </a:spcAft>
              <a:buFont typeface="Wingdings" panose="05000000000000000000" pitchFamily="2" charset="2"/>
              <a:buChar char="Ø"/>
              <a:defRPr/>
            </a:pPr>
            <a:endParaRPr lang="en-US" dirty="0">
              <a:solidFill>
                <a:srgbClr val="4BACC6">
                  <a:lumMod val="75000"/>
                </a:srgbClr>
              </a:solidFill>
              <a:latin typeface="Arial" panose="020B0604020202020204" pitchFamily="34" charset="0"/>
              <a:cs typeface="Arial" panose="020B0604020202020204" pitchFamily="34" charset="0"/>
            </a:endParaRPr>
          </a:p>
        </p:txBody>
      </p:sp>
      <p:grpSp>
        <p:nvGrpSpPr>
          <p:cNvPr id="7" name="Group 6"/>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3" y="430009"/>
              <a:ext cx="39801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OUTLINEs OF THE PRESENTATION </a:t>
              </a:r>
              <a:endParaRPr lang="en-US" sz="1600" b="1" dirty="0">
                <a:solidFill>
                  <a:schemeClr val="hlink"/>
                </a:solidFill>
                <a:latin typeface="Arial" pitchFamily="34" charset="0"/>
                <a:cs typeface="Arial" pitchFamily="34" charset="0"/>
              </a:endParaRPr>
            </a:p>
          </p:txBody>
        </p:sp>
      </p:grpSp>
    </p:spTree>
    <p:extLst>
      <p:ext uri="{BB962C8B-B14F-4D97-AF65-F5344CB8AC3E}">
        <p14:creationId xmlns:p14="http://schemas.microsoft.com/office/powerpoint/2010/main" val="180275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pic>
        <p:nvPicPr>
          <p:cNvPr id="1027" name="Picture 3" descr="C:\Users\GOLAM RASUL\Desktop\Tsunami\Tsunami Warning Bulletin_page-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27711"/>
            <a:ext cx="5499150" cy="4835089"/>
          </a:xfrm>
          <a:prstGeom prst="rect">
            <a:avLst/>
          </a:prstGeom>
          <a:noFill/>
          <a:ln>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837582" y="3276600"/>
            <a:ext cx="3154017" cy="258532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endParaRPr lang="en-US" dirty="0"/>
          </a:p>
          <a:p>
            <a:r>
              <a:rPr lang="en-US" dirty="0" smtClean="0"/>
              <a:t>BMD </a:t>
            </a:r>
            <a:r>
              <a:rPr lang="en-US" dirty="0"/>
              <a:t>issues Tsunami Warning in Bangladesh on the basis of the information from </a:t>
            </a:r>
            <a:endParaRPr lang="en-US" dirty="0" smtClean="0"/>
          </a:p>
          <a:p>
            <a:r>
              <a:rPr lang="en-US" b="1" dirty="0" smtClean="0">
                <a:solidFill>
                  <a:srgbClr val="FF0000"/>
                </a:solidFill>
              </a:rPr>
              <a:t>IOTWC</a:t>
            </a:r>
            <a:r>
              <a:rPr lang="en-US" b="1" dirty="0">
                <a:solidFill>
                  <a:srgbClr val="FF0000"/>
                </a:solidFill>
              </a:rPr>
              <a:t> (Indian Ocean Tsunami Warning Centre, India)</a:t>
            </a:r>
            <a:r>
              <a:rPr lang="en-US" b="1" dirty="0">
                <a:solidFill>
                  <a:srgbClr val="0033CC"/>
                </a:solidFill>
              </a:rPr>
              <a:t>, Indonesian Tsunami Warning Center </a:t>
            </a:r>
            <a:r>
              <a:rPr lang="en-US" dirty="0"/>
              <a:t>and </a:t>
            </a:r>
            <a:r>
              <a:rPr lang="en-US" b="1" dirty="0">
                <a:solidFill>
                  <a:srgbClr val="33CC33"/>
                </a:solidFill>
              </a:rPr>
              <a:t>Australian Tsunami Warning Center. </a:t>
            </a:r>
          </a:p>
        </p:txBody>
      </p:sp>
      <p:sp>
        <p:nvSpPr>
          <p:cNvPr id="4" name="Rectangle 3"/>
          <p:cNvSpPr/>
          <p:nvPr/>
        </p:nvSpPr>
        <p:spPr>
          <a:xfrm>
            <a:off x="629181" y="1510748"/>
            <a:ext cx="7723002" cy="369332"/>
          </a:xfrm>
          <a:prstGeom prst="rect">
            <a:avLst/>
          </a:prstGeom>
        </p:spPr>
        <p:txBody>
          <a:bodyPr wrap="square">
            <a:spAutoFit/>
          </a:bodyPr>
          <a:lstStyle/>
          <a:p>
            <a:pPr marL="285750" indent="-285750" algn="just">
              <a:buFont typeface="Wingdings" pitchFamily="2" charset="2"/>
              <a:buChar char="q"/>
            </a:pPr>
            <a:r>
              <a:rPr lang="en-US" b="1" dirty="0">
                <a:solidFill>
                  <a:srgbClr val="FF0000"/>
                </a:solidFill>
              </a:rPr>
              <a:t>There is no designated Tsunami Warning Centre (TWC) in Bangladesh </a:t>
            </a:r>
            <a:r>
              <a:rPr lang="en-US" b="1" dirty="0" smtClean="0">
                <a:solidFill>
                  <a:srgbClr val="FF0000"/>
                </a:solidFill>
              </a:rPr>
              <a:t>yet . </a:t>
            </a:r>
            <a:endParaRPr lang="en-US" b="1" dirty="0">
              <a:solidFill>
                <a:srgbClr val="FF0000"/>
              </a:solidFill>
            </a:endParaRPr>
          </a:p>
        </p:txBody>
      </p:sp>
      <p:sp>
        <p:nvSpPr>
          <p:cNvPr id="14" name="Rectangle 8"/>
          <p:cNvSpPr>
            <a:spLocks noChangeArrowheads="1"/>
          </p:cNvSpPr>
          <p:nvPr/>
        </p:nvSpPr>
        <p:spPr bwMode="auto">
          <a:xfrm>
            <a:off x="751764" y="430009"/>
            <a:ext cx="6182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Bangladesh Meteorological Department (BMD) ACTIVITIES</a:t>
            </a:r>
            <a:endParaRPr lang="en-US" sz="1600" b="1" dirty="0">
              <a:solidFill>
                <a:schemeClr val="hlink"/>
              </a:solidFill>
              <a:latin typeface="Arial" pitchFamily="34" charset="0"/>
              <a:cs typeface="Arial" pitchFamily="34" charset="0"/>
            </a:endParaRP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3661471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334435"/>
            <a:ext cx="5562600" cy="369332"/>
          </a:xfrm>
          <a:prstGeom prst="rect">
            <a:avLst/>
          </a:prstGeom>
        </p:spPr>
        <p:txBody>
          <a:bodyPr wrap="square">
            <a:spAutoFit/>
          </a:bodyPr>
          <a:lstStyle/>
          <a:p>
            <a:pPr algn="ctr" eaLnBrk="0" fontAlgn="base" hangingPunct="0">
              <a:spcBef>
                <a:spcPct val="0"/>
              </a:spcBef>
              <a:spcAft>
                <a:spcPct val="0"/>
              </a:spcAft>
              <a:defRPr/>
            </a:pPr>
            <a:r>
              <a:rPr lang="en-US" b="1" dirty="0">
                <a:solidFill>
                  <a:srgbClr val="008000"/>
                </a:solidFill>
                <a:latin typeface="Arial" panose="020B0604020202020204" pitchFamily="34" charset="0"/>
                <a:cs typeface="Arial" panose="020B0604020202020204" pitchFamily="34" charset="0"/>
              </a:rPr>
              <a:t>IMS Station (AS007, BRDH) &amp; NDC-BD</a:t>
            </a:r>
          </a:p>
        </p:txBody>
      </p:sp>
    </p:spTree>
    <p:extLst>
      <p:ext uri="{BB962C8B-B14F-4D97-AF65-F5344CB8AC3E}">
        <p14:creationId xmlns:p14="http://schemas.microsoft.com/office/powerpoint/2010/main" val="429015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19" y="1295400"/>
            <a:ext cx="6463481" cy="506307"/>
          </a:xfrm>
        </p:spPr>
        <p:txBody>
          <a:bodyPr/>
          <a:lstStyle/>
          <a:p>
            <a:r>
              <a:rPr lang="en-US" sz="1800" b="1" dirty="0">
                <a:solidFill>
                  <a:srgbClr val="FF0000"/>
                </a:solidFill>
                <a:latin typeface="Arial" pitchFamily="34" charset="0"/>
                <a:ea typeface="Verdana" pitchFamily="34" charset="0"/>
                <a:cs typeface="Arial" pitchFamily="34" charset="0"/>
              </a:rPr>
              <a:t>International Monitoring System</a:t>
            </a:r>
            <a:endParaRPr lang="en-GB" sz="1800" b="1" dirty="0">
              <a:solidFill>
                <a:srgbClr val="FF0000"/>
              </a:solidFill>
              <a:latin typeface="Arial" pitchFamily="34" charset="0"/>
              <a:cs typeface="Arial" pitchFamily="34" charset="0"/>
            </a:endParaRPr>
          </a:p>
        </p:txBody>
      </p:sp>
      <p:sp>
        <p:nvSpPr>
          <p:cNvPr id="3" name="AutoShape 2" descr="Bangladesh map Royalty Free Vector Image - Vecto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nvGrpSpPr>
          <p:cNvPr id="40" name="Group 39"/>
          <p:cNvGrpSpPr/>
          <p:nvPr/>
        </p:nvGrpSpPr>
        <p:grpSpPr>
          <a:xfrm>
            <a:off x="181968" y="1653664"/>
            <a:ext cx="8809165" cy="5442040"/>
            <a:chOff x="209264" y="1653664"/>
            <a:chExt cx="8809165" cy="5442040"/>
          </a:xfrm>
        </p:grpSpPr>
        <p:pic>
          <p:nvPicPr>
            <p:cNvPr id="6"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64" y="1653664"/>
              <a:ext cx="6561138" cy="449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GOLAM RASUL\Downloads\canstockphoto14202351.jpg"/>
            <p:cNvPicPr/>
            <p:nvPr/>
          </p:nvPicPr>
          <p:blipFill>
            <a:blip r:embed="rId5">
              <a:extLst>
                <a:ext uri="{28A0092B-C50C-407E-A947-70E740481C1C}">
                  <a14:useLocalDpi xmlns:a14="http://schemas.microsoft.com/office/drawing/2010/main" val="0"/>
                </a:ext>
              </a:extLst>
            </a:blip>
            <a:srcRect/>
            <a:stretch>
              <a:fillRect/>
            </a:stretch>
          </p:blipFill>
          <p:spPr bwMode="auto">
            <a:xfrm>
              <a:off x="6428096" y="3625764"/>
              <a:ext cx="2516283" cy="3469940"/>
            </a:xfrm>
            <a:prstGeom prst="rect">
              <a:avLst/>
            </a:prstGeom>
            <a:noFill/>
            <a:ln w="19050">
              <a:solidFill>
                <a:schemeClr val="tx1"/>
              </a:solidFill>
            </a:ln>
          </p:spPr>
        </p:pic>
        <p:sp>
          <p:nvSpPr>
            <p:cNvPr id="11" name="Rectangle 10"/>
            <p:cNvSpPr/>
            <p:nvPr/>
          </p:nvSpPr>
          <p:spPr>
            <a:xfrm>
              <a:off x="4677768" y="2953608"/>
              <a:ext cx="1524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685728" y="3182208"/>
              <a:ext cx="1742368" cy="3913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22208" y="2939960"/>
              <a:ext cx="4122171" cy="685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72080" y="2953608"/>
              <a:ext cx="1756016" cy="672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7-Point Star 33"/>
            <p:cNvSpPr/>
            <p:nvPr/>
          </p:nvSpPr>
          <p:spPr>
            <a:xfrm>
              <a:off x="8480997" y="6053335"/>
              <a:ext cx="123915" cy="12796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7-Point Star 34"/>
            <p:cNvSpPr/>
            <p:nvPr/>
          </p:nvSpPr>
          <p:spPr>
            <a:xfrm>
              <a:off x="7600664" y="5051952"/>
              <a:ext cx="123915" cy="12796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085160" y="6118752"/>
              <a:ext cx="933269" cy="261610"/>
            </a:xfrm>
            <a:prstGeom prst="rect">
              <a:avLst/>
            </a:prstGeom>
            <a:noFill/>
          </p:spPr>
          <p:txBody>
            <a:bodyPr wrap="none" rtlCol="0">
              <a:spAutoFit/>
            </a:bodyPr>
            <a:lstStyle/>
            <a:p>
              <a:r>
                <a:rPr lang="en-US" sz="1100" b="1" dirty="0"/>
                <a:t>BRDH-AS007</a:t>
              </a:r>
            </a:p>
          </p:txBody>
        </p:sp>
        <p:sp>
          <p:nvSpPr>
            <p:cNvPr id="37" name="TextBox 36"/>
            <p:cNvSpPr txBox="1"/>
            <p:nvPr/>
          </p:nvSpPr>
          <p:spPr>
            <a:xfrm>
              <a:off x="7449956" y="5138977"/>
              <a:ext cx="441146" cy="261610"/>
            </a:xfrm>
            <a:prstGeom prst="rect">
              <a:avLst/>
            </a:prstGeom>
            <a:noFill/>
          </p:spPr>
          <p:txBody>
            <a:bodyPr wrap="none" rtlCol="0">
              <a:spAutoFit/>
            </a:bodyPr>
            <a:lstStyle/>
            <a:p>
              <a:r>
                <a:rPr lang="en-US" sz="1100" b="1" dirty="0"/>
                <a:t>NDC</a:t>
              </a:r>
            </a:p>
          </p:txBody>
        </p:sp>
      </p:grpSp>
      <p:sp>
        <p:nvSpPr>
          <p:cNvPr id="41" name="Rectangle 40"/>
          <p:cNvSpPr/>
          <p:nvPr/>
        </p:nvSpPr>
        <p:spPr>
          <a:xfrm>
            <a:off x="307974" y="6115634"/>
            <a:ext cx="5483225" cy="954107"/>
          </a:xfrm>
          <a:prstGeom prst="rect">
            <a:avLst/>
          </a:prstGeom>
        </p:spPr>
        <p:txBody>
          <a:bodyPr wrap="square">
            <a:spAutoFit/>
          </a:bodyPr>
          <a:lstStyle/>
          <a:p>
            <a:pPr marL="285750" indent="-285750" algn="just">
              <a:buFont typeface="Wingdings" pitchFamily="2" charset="2"/>
              <a:buChar char="v"/>
            </a:pPr>
            <a:r>
              <a:rPr lang="en-US" sz="1400" b="1" dirty="0">
                <a:solidFill>
                  <a:srgbClr val="0033CC"/>
                </a:solidFill>
                <a:latin typeface="Arial" pitchFamily="34" charset="0"/>
                <a:cs typeface="Arial" pitchFamily="34" charset="0"/>
              </a:rPr>
              <a:t>The Auxiliary Seismic Station (AS007) at </a:t>
            </a:r>
            <a:r>
              <a:rPr lang="en-US" sz="1400" b="1" dirty="0" err="1">
                <a:solidFill>
                  <a:srgbClr val="0033CC"/>
                </a:solidFill>
                <a:latin typeface="Arial" pitchFamily="34" charset="0"/>
                <a:cs typeface="Arial" pitchFamily="34" charset="0"/>
              </a:rPr>
              <a:t>Bariadhala</a:t>
            </a:r>
            <a:r>
              <a:rPr lang="en-US" sz="1400" b="1" dirty="0">
                <a:solidFill>
                  <a:srgbClr val="0033CC"/>
                </a:solidFill>
                <a:latin typeface="Arial" pitchFamily="34" charset="0"/>
                <a:cs typeface="Arial" pitchFamily="34" charset="0"/>
              </a:rPr>
              <a:t> (BRDH), </a:t>
            </a:r>
            <a:r>
              <a:rPr lang="en-US" sz="1400" b="1" dirty="0" err="1">
                <a:solidFill>
                  <a:srgbClr val="0033CC"/>
                </a:solidFill>
                <a:latin typeface="Arial" pitchFamily="34" charset="0"/>
                <a:cs typeface="Arial" pitchFamily="34" charset="0"/>
              </a:rPr>
              <a:t>Chattogram</a:t>
            </a:r>
            <a:r>
              <a:rPr lang="en-US" sz="1400" b="1" dirty="0">
                <a:solidFill>
                  <a:srgbClr val="0033CC"/>
                </a:solidFill>
                <a:latin typeface="Arial" pitchFamily="34" charset="0"/>
                <a:cs typeface="Arial" pitchFamily="34" charset="0"/>
              </a:rPr>
              <a:t> is the only station under CTBTO in Bangladesh as a component of International Monitoring System (IMS).</a:t>
            </a:r>
          </a:p>
        </p:txBody>
      </p:sp>
    </p:spTree>
    <p:extLst>
      <p:ext uri="{BB962C8B-B14F-4D97-AF65-F5344CB8AC3E}">
        <p14:creationId xmlns:p14="http://schemas.microsoft.com/office/powerpoint/2010/main" val="2423980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angladesh map Royalty Free Vector Image - Vecto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nvGrpSpPr>
          <p:cNvPr id="14" name="Group 13"/>
          <p:cNvGrpSpPr/>
          <p:nvPr/>
        </p:nvGrpSpPr>
        <p:grpSpPr>
          <a:xfrm>
            <a:off x="1148688" y="1295400"/>
            <a:ext cx="6703206" cy="3733800"/>
            <a:chOff x="3352800" y="1338943"/>
            <a:chExt cx="5410200" cy="2667000"/>
          </a:xfrm>
        </p:grpSpPr>
        <p:pic>
          <p:nvPicPr>
            <p:cNvPr id="21" name="Picture 20" descr="I:\CTBTO photos\BRDH.PNG"/>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38943"/>
              <a:ext cx="5410200" cy="2667000"/>
            </a:xfrm>
            <a:prstGeom prst="rect">
              <a:avLst/>
            </a:prstGeom>
            <a:noFill/>
            <a:ln>
              <a:noFill/>
            </a:ln>
          </p:spPr>
        </p:pic>
        <p:sp>
          <p:nvSpPr>
            <p:cNvPr id="12" name="Oval 11"/>
            <p:cNvSpPr/>
            <p:nvPr/>
          </p:nvSpPr>
          <p:spPr>
            <a:xfrm>
              <a:off x="5510852" y="2247900"/>
              <a:ext cx="10668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475152" y="5598999"/>
            <a:ext cx="8458200" cy="1323439"/>
          </a:xfrm>
          <a:prstGeom prst="rect">
            <a:avLst/>
          </a:prstGeom>
        </p:spPr>
        <p:txBody>
          <a:bodyPr wrap="square">
            <a:spAutoFit/>
          </a:bodyPr>
          <a:lstStyle/>
          <a:p>
            <a:pPr algn="just" eaLnBrk="0" fontAlgn="base" hangingPunct="0">
              <a:spcBef>
                <a:spcPct val="0"/>
              </a:spcBef>
              <a:spcAft>
                <a:spcPct val="0"/>
              </a:spcAft>
              <a:defRPr/>
            </a:pPr>
            <a:r>
              <a:rPr lang="en-US" sz="1600" dirty="0">
                <a:latin typeface="Arial" pitchFamily="34" charset="0"/>
                <a:ea typeface="Calibri" panose="020F0502020204030204" pitchFamily="34" charset="0"/>
                <a:cs typeface="Arial" panose="020B0604020202020204" pitchFamily="34" charset="0"/>
              </a:rPr>
              <a:t>         Station Name: </a:t>
            </a:r>
            <a:r>
              <a:rPr lang="en-US" sz="1600" b="1" dirty="0">
                <a:solidFill>
                  <a:srgbClr val="33CC33"/>
                </a:solidFill>
                <a:latin typeface="Arial" pitchFamily="34" charset="0"/>
                <a:ea typeface="Calibri" panose="020F0502020204030204" pitchFamily="34" charset="0"/>
                <a:cs typeface="Arial" panose="020B0604020202020204" pitchFamily="34" charset="0"/>
              </a:rPr>
              <a:t>BRDH</a:t>
            </a:r>
            <a:r>
              <a:rPr lang="en-US" sz="1600" dirty="0">
                <a:latin typeface="Arial" pitchFamily="34" charset="0"/>
                <a:ea typeface="Calibri" panose="020F0502020204030204" pitchFamily="34" charset="0"/>
                <a:cs typeface="Arial" panose="020B0604020202020204" pitchFamily="34" charset="0"/>
              </a:rPr>
              <a:t>                                        Latitude:    </a:t>
            </a:r>
            <a:r>
              <a:rPr lang="en-US" sz="1600" b="1" dirty="0">
                <a:latin typeface="Arial" pitchFamily="34" charset="0"/>
                <a:ea typeface="Calibri" panose="020F0502020204030204" pitchFamily="34" charset="0"/>
                <a:cs typeface="Arial" panose="020B0604020202020204" pitchFamily="34" charset="0"/>
              </a:rPr>
              <a:t>22.7 N</a:t>
            </a:r>
          </a:p>
          <a:p>
            <a:pPr algn="just" eaLnBrk="0" fontAlgn="base" hangingPunct="0">
              <a:spcBef>
                <a:spcPct val="0"/>
              </a:spcBef>
              <a:spcAft>
                <a:spcPct val="0"/>
              </a:spcAft>
              <a:defRPr/>
            </a:pPr>
            <a:r>
              <a:rPr lang="en-US" sz="1600" dirty="0">
                <a:latin typeface="Arial" pitchFamily="34" charset="0"/>
                <a:ea typeface="Calibri" panose="020F0502020204030204" pitchFamily="34" charset="0"/>
                <a:cs typeface="Arial" panose="020B0604020202020204" pitchFamily="34" charset="0"/>
              </a:rPr>
              <a:t>         Technology: </a:t>
            </a:r>
            <a:r>
              <a:rPr lang="en-US" sz="1600" b="1" dirty="0">
                <a:solidFill>
                  <a:srgbClr val="0033CC"/>
                </a:solidFill>
                <a:latin typeface="Arial" pitchFamily="34" charset="0"/>
                <a:ea typeface="Calibri" panose="020F0502020204030204" pitchFamily="34" charset="0"/>
                <a:cs typeface="Arial" panose="020B0604020202020204" pitchFamily="34" charset="0"/>
              </a:rPr>
              <a:t>Auxiliary Station (AS)</a:t>
            </a:r>
            <a:r>
              <a:rPr lang="en-US" sz="1600" b="1" dirty="0">
                <a:latin typeface="Arial" pitchFamily="34" charset="0"/>
                <a:ea typeface="Calibri" panose="020F0502020204030204" pitchFamily="34" charset="0"/>
                <a:cs typeface="Arial" panose="020B0604020202020204" pitchFamily="34" charset="0"/>
              </a:rPr>
              <a:t>                 </a:t>
            </a:r>
            <a:r>
              <a:rPr lang="en-US" sz="1600" dirty="0">
                <a:latin typeface="Arial" pitchFamily="34" charset="0"/>
                <a:ea typeface="Calibri" panose="020F0502020204030204" pitchFamily="34" charset="0"/>
                <a:cs typeface="Arial" panose="020B0604020202020204" pitchFamily="34" charset="0"/>
              </a:rPr>
              <a:t>Longitude: </a:t>
            </a:r>
            <a:r>
              <a:rPr lang="en-US" sz="1600" b="1" dirty="0">
                <a:latin typeface="Arial" pitchFamily="34" charset="0"/>
                <a:ea typeface="Calibri" panose="020F0502020204030204" pitchFamily="34" charset="0"/>
                <a:cs typeface="Arial" panose="020B0604020202020204" pitchFamily="34" charset="0"/>
              </a:rPr>
              <a:t>91.6 E</a:t>
            </a:r>
          </a:p>
          <a:p>
            <a:pPr algn="just" eaLnBrk="0" fontAlgn="base" hangingPunct="0">
              <a:spcBef>
                <a:spcPct val="0"/>
              </a:spcBef>
              <a:spcAft>
                <a:spcPct val="0"/>
              </a:spcAft>
              <a:defRPr/>
            </a:pPr>
            <a:r>
              <a:rPr lang="en-US" sz="1600" dirty="0">
                <a:latin typeface="Arial" pitchFamily="34" charset="0"/>
                <a:ea typeface="Calibri" panose="020F0502020204030204" pitchFamily="34" charset="0"/>
                <a:cs typeface="Arial" panose="020B0604020202020204" pitchFamily="34" charset="0"/>
              </a:rPr>
              <a:t>         Treaty Number: </a:t>
            </a:r>
            <a:r>
              <a:rPr lang="en-US" sz="1600" b="1" dirty="0">
                <a:solidFill>
                  <a:srgbClr val="33CC33"/>
                </a:solidFill>
                <a:latin typeface="Arial" pitchFamily="34" charset="0"/>
                <a:ea typeface="Calibri" panose="020F0502020204030204" pitchFamily="34" charset="0"/>
                <a:cs typeface="Arial" panose="020B0604020202020204" pitchFamily="34" charset="0"/>
              </a:rPr>
              <a:t>AS007</a:t>
            </a:r>
            <a:r>
              <a:rPr lang="en-US" sz="1600" dirty="0">
                <a:latin typeface="Arial" pitchFamily="34" charset="0"/>
                <a:ea typeface="Calibri" panose="020F0502020204030204" pitchFamily="34" charset="0"/>
                <a:cs typeface="Arial" panose="020B0604020202020204" pitchFamily="34" charset="0"/>
              </a:rPr>
              <a:t>                                     Located: </a:t>
            </a:r>
            <a:r>
              <a:rPr lang="en-US" sz="1600" b="1" dirty="0">
                <a:solidFill>
                  <a:srgbClr val="0033CC"/>
                </a:solidFill>
                <a:latin typeface="Arial" pitchFamily="34" charset="0"/>
                <a:ea typeface="Calibri" panose="020F0502020204030204" pitchFamily="34" charset="0"/>
                <a:cs typeface="Arial" panose="020B0604020202020204" pitchFamily="34" charset="0"/>
              </a:rPr>
              <a:t>In a reserve forest</a:t>
            </a:r>
          </a:p>
          <a:p>
            <a:pPr algn="just" eaLnBrk="0" fontAlgn="base" hangingPunct="0">
              <a:spcBef>
                <a:spcPct val="0"/>
              </a:spcBef>
              <a:spcAft>
                <a:spcPct val="0"/>
              </a:spcAft>
              <a:defRPr/>
            </a:pPr>
            <a:r>
              <a:rPr lang="en-US" sz="1600" dirty="0">
                <a:latin typeface="Arial" pitchFamily="34" charset="0"/>
                <a:ea typeface="Calibri" panose="020F0502020204030204" pitchFamily="34" charset="0"/>
                <a:cs typeface="Arial" panose="020B0604020202020204" pitchFamily="34" charset="0"/>
              </a:rPr>
              <a:t>         Location: </a:t>
            </a:r>
            <a:r>
              <a:rPr lang="en-US" sz="1600" dirty="0" err="1">
                <a:latin typeface="Arial" pitchFamily="34" charset="0"/>
                <a:ea typeface="Calibri" panose="020F0502020204030204" pitchFamily="34" charset="0"/>
                <a:cs typeface="Arial" panose="020B0604020202020204" pitchFamily="34" charset="0"/>
              </a:rPr>
              <a:t>Bariadhala</a:t>
            </a:r>
            <a:r>
              <a:rPr lang="en-US" sz="1600" dirty="0">
                <a:latin typeface="Arial" pitchFamily="34" charset="0"/>
                <a:ea typeface="Calibri" panose="020F0502020204030204" pitchFamily="34" charset="0"/>
                <a:cs typeface="Arial" panose="020B0604020202020204" pitchFamily="34" charset="0"/>
              </a:rPr>
              <a:t>, </a:t>
            </a:r>
            <a:r>
              <a:rPr lang="en-US" sz="1600" dirty="0" err="1">
                <a:latin typeface="Arial" pitchFamily="34" charset="0"/>
                <a:ea typeface="Calibri" panose="020F0502020204030204" pitchFamily="34" charset="0"/>
                <a:cs typeface="Arial" panose="020B0604020202020204" pitchFamily="34" charset="0"/>
              </a:rPr>
              <a:t>Chattogram</a:t>
            </a:r>
            <a:r>
              <a:rPr lang="en-US" sz="1600" dirty="0">
                <a:latin typeface="Arial" pitchFamily="34" charset="0"/>
                <a:ea typeface="Calibri" panose="020F0502020204030204" pitchFamily="34" charset="0"/>
                <a:cs typeface="Arial" panose="020B0604020202020204" pitchFamily="34" charset="0"/>
              </a:rPr>
              <a:t>                     </a:t>
            </a:r>
            <a:r>
              <a:rPr lang="en-US" sz="1600" b="1" dirty="0">
                <a:solidFill>
                  <a:srgbClr val="33CC33"/>
                </a:solidFill>
                <a:latin typeface="Arial" pitchFamily="34" charset="0"/>
                <a:ea typeface="Calibri" panose="020F0502020204030204" pitchFamily="34" charset="0"/>
                <a:cs typeface="Arial" panose="020B0604020202020204" pitchFamily="34" charset="0"/>
              </a:rPr>
              <a:t>Approx. 22m (70ft) above ground</a:t>
            </a:r>
          </a:p>
          <a:p>
            <a:pPr algn="just" eaLnBrk="0" fontAlgn="base" hangingPunct="0">
              <a:spcBef>
                <a:spcPct val="0"/>
              </a:spcBef>
              <a:spcAft>
                <a:spcPct val="0"/>
              </a:spcAft>
              <a:defRPr/>
            </a:pPr>
            <a:r>
              <a:rPr lang="en-US" sz="1600" dirty="0">
                <a:latin typeface="Arial" pitchFamily="34" charset="0"/>
                <a:ea typeface="Calibri" panose="020F0502020204030204" pitchFamily="34" charset="0"/>
                <a:cs typeface="Arial" panose="020B0604020202020204" pitchFamily="34" charset="0"/>
              </a:rPr>
              <a:t>         Country: </a:t>
            </a:r>
            <a:r>
              <a:rPr lang="en-US" sz="1600" b="1" dirty="0">
                <a:solidFill>
                  <a:srgbClr val="0033CC"/>
                </a:solidFill>
                <a:latin typeface="Arial" pitchFamily="34" charset="0"/>
                <a:ea typeface="Calibri" panose="020F0502020204030204" pitchFamily="34" charset="0"/>
                <a:cs typeface="Arial" panose="020B0604020202020204" pitchFamily="34" charset="0"/>
              </a:rPr>
              <a:t>Bangladesh</a:t>
            </a:r>
          </a:p>
        </p:txBody>
      </p:sp>
      <p:sp>
        <p:nvSpPr>
          <p:cNvPr id="13" name="TextBox 12"/>
          <p:cNvSpPr txBox="1"/>
          <p:nvPr/>
        </p:nvSpPr>
        <p:spPr>
          <a:xfrm>
            <a:off x="3336272" y="5124736"/>
            <a:ext cx="2082621" cy="369332"/>
          </a:xfrm>
          <a:prstGeom prst="rect">
            <a:avLst/>
          </a:prstGeom>
          <a:noFill/>
        </p:spPr>
        <p:txBody>
          <a:bodyPr wrap="none" rtlCol="0">
            <a:spAutoFit/>
          </a:bodyPr>
          <a:lstStyle/>
          <a:p>
            <a:r>
              <a:rPr lang="en-US" b="1" dirty="0">
                <a:solidFill>
                  <a:srgbClr val="FF0000"/>
                </a:solidFill>
                <a:latin typeface="Arial" pitchFamily="34" charset="0"/>
                <a:cs typeface="Arial" pitchFamily="34" charset="0"/>
              </a:rPr>
              <a:t>-Station Detailed-</a:t>
            </a:r>
          </a:p>
        </p:txBody>
      </p:sp>
      <p:sp>
        <p:nvSpPr>
          <p:cNvPr id="11"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457407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1" name="TextBox 10"/>
          <p:cNvSpPr txBox="1"/>
          <p:nvPr/>
        </p:nvSpPr>
        <p:spPr>
          <a:xfrm>
            <a:off x="831376" y="1728380"/>
            <a:ext cx="7555238" cy="4801314"/>
          </a:xfrm>
          <a:prstGeom prst="rect">
            <a:avLst/>
          </a:prstGeom>
          <a:noFill/>
        </p:spPr>
        <p:txBody>
          <a:bodyPr wrap="square">
            <a:spAutoFit/>
          </a:bodyPr>
          <a:lstStyle/>
          <a:p>
            <a:pPr marL="342900" indent="-342900" algn="just" eaLnBrk="0" fontAlgn="base" hangingPunct="0">
              <a:spcBef>
                <a:spcPct val="0"/>
              </a:spcBef>
              <a:spcAft>
                <a:spcPct val="0"/>
              </a:spcAft>
              <a:buFont typeface="Wingdings" pitchFamily="2" charset="2"/>
              <a:buChar char="v"/>
              <a:defRPr/>
            </a:pPr>
            <a:r>
              <a:rPr lang="en-US" altLang="en-US" dirty="0">
                <a:latin typeface="Arial" pitchFamily="34" charset="0"/>
                <a:cs typeface="Arial" panose="020B0604020202020204" pitchFamily="34" charset="0"/>
              </a:rPr>
              <a:t>Bangladesh, a CTBT signatory country </a:t>
            </a:r>
            <a:r>
              <a:rPr lang="en-US" altLang="en-US" b="1" dirty="0">
                <a:solidFill>
                  <a:srgbClr val="0033CC"/>
                </a:solidFill>
                <a:latin typeface="Arial" pitchFamily="34" charset="0"/>
                <a:cs typeface="Arial" panose="020B0604020202020204" pitchFamily="34" charset="0"/>
              </a:rPr>
              <a:t>since 24 October, 1996</a:t>
            </a:r>
          </a:p>
          <a:p>
            <a:pPr algn="just" eaLnBrk="0" fontAlgn="base" hangingPunct="0">
              <a:spcBef>
                <a:spcPct val="0"/>
              </a:spcBef>
              <a:spcAft>
                <a:spcPct val="0"/>
              </a:spcAft>
              <a:defRPr/>
            </a:pPr>
            <a:endParaRPr lang="en-US" altLang="en-US" dirty="0">
              <a:latin typeface="Arial" pitchFamily="34" charset="0"/>
              <a:cs typeface="Arial" panose="020B0604020202020204" pitchFamily="34" charset="0"/>
            </a:endParaRPr>
          </a:p>
          <a:p>
            <a:pPr marL="342900" indent="-342900" algn="just" eaLnBrk="0" fontAlgn="base" hangingPunct="0">
              <a:spcBef>
                <a:spcPct val="0"/>
              </a:spcBef>
              <a:spcAft>
                <a:spcPct val="0"/>
              </a:spcAft>
              <a:buFont typeface="Wingdings" pitchFamily="2" charset="2"/>
              <a:buChar char="v"/>
              <a:defRPr/>
            </a:pPr>
            <a:r>
              <a:rPr lang="en-US" altLang="en-US" dirty="0">
                <a:latin typeface="Arial" pitchFamily="34" charset="0"/>
                <a:cs typeface="Arial" panose="020B0604020202020204" pitchFamily="34" charset="0"/>
              </a:rPr>
              <a:t>It is the 54</a:t>
            </a:r>
            <a:r>
              <a:rPr lang="en-US" altLang="en-US" baseline="30000" dirty="0">
                <a:latin typeface="Arial" pitchFamily="34" charset="0"/>
                <a:cs typeface="Arial" panose="020B0604020202020204" pitchFamily="34" charset="0"/>
              </a:rPr>
              <a:t>th</a:t>
            </a:r>
            <a:r>
              <a:rPr lang="en-US" altLang="en-US" dirty="0">
                <a:latin typeface="Arial" pitchFamily="34" charset="0"/>
                <a:cs typeface="Arial" panose="020B0604020202020204" pitchFamily="34" charset="0"/>
              </a:rPr>
              <a:t> state to ratify CTBT on </a:t>
            </a:r>
            <a:r>
              <a:rPr lang="en-US" altLang="en-US" b="1" dirty="0">
                <a:solidFill>
                  <a:srgbClr val="0033CC"/>
                </a:solidFill>
                <a:latin typeface="Arial" pitchFamily="34" charset="0"/>
                <a:cs typeface="Arial" panose="020B0604020202020204" pitchFamily="34" charset="0"/>
              </a:rPr>
              <a:t>8 March 2000.</a:t>
            </a:r>
          </a:p>
          <a:p>
            <a:pPr marL="342900" indent="-342900" algn="just" eaLnBrk="0" fontAlgn="base" hangingPunct="0">
              <a:spcBef>
                <a:spcPct val="0"/>
              </a:spcBef>
              <a:spcAft>
                <a:spcPct val="0"/>
              </a:spcAft>
              <a:buFont typeface="Wingdings" pitchFamily="2" charset="2"/>
              <a:buChar char="v"/>
              <a:defRPr/>
            </a:pPr>
            <a:endParaRPr lang="en-US" altLang="en-US" dirty="0">
              <a:latin typeface="Arial" pitchFamily="34" charset="0"/>
              <a:cs typeface="Arial" panose="020B0604020202020204" pitchFamily="34" charset="0"/>
            </a:endParaRPr>
          </a:p>
          <a:p>
            <a:pPr marL="342900" indent="-342900" algn="just" eaLnBrk="0" fontAlgn="base" hangingPunct="0">
              <a:spcBef>
                <a:spcPct val="0"/>
              </a:spcBef>
              <a:spcAft>
                <a:spcPct val="0"/>
              </a:spcAft>
              <a:buFont typeface="Wingdings" pitchFamily="2" charset="2"/>
              <a:buChar char="v"/>
              <a:defRPr/>
            </a:pPr>
            <a:r>
              <a:rPr lang="en-US" altLang="en-US" b="1" dirty="0">
                <a:solidFill>
                  <a:srgbClr val="0033CC"/>
                </a:solidFill>
                <a:latin typeface="Arial" pitchFamily="34" charset="0"/>
                <a:cs typeface="Arial" panose="020B0604020202020204" pitchFamily="34" charset="0"/>
              </a:rPr>
              <a:t>Bangladesh Atomic Energy Commission (BAEC)</a:t>
            </a:r>
            <a:r>
              <a:rPr lang="en-US" altLang="en-US" dirty="0">
                <a:latin typeface="Arial" pitchFamily="34" charset="0"/>
                <a:cs typeface="Arial" panose="020B0604020202020204" pitchFamily="34" charset="0"/>
              </a:rPr>
              <a:t> was nominated as the Institution to cooperate with CTBTO to establish the AS007 station. </a:t>
            </a:r>
          </a:p>
          <a:p>
            <a:pPr algn="just" eaLnBrk="0" fontAlgn="base" hangingPunct="0">
              <a:spcBef>
                <a:spcPct val="0"/>
              </a:spcBef>
              <a:spcAft>
                <a:spcPct val="0"/>
              </a:spcAft>
              <a:defRPr/>
            </a:pPr>
            <a:endParaRPr lang="en-US" dirty="0">
              <a:latin typeface="Arial" pitchFamily="34" charset="0"/>
              <a:cs typeface="Arial" pitchFamily="34" charset="0"/>
            </a:endParaRPr>
          </a:p>
          <a:p>
            <a:pPr marL="285750" indent="-285750" algn="just">
              <a:buFont typeface="Wingdings" pitchFamily="2" charset="2"/>
              <a:buChar char="v"/>
            </a:pPr>
            <a:r>
              <a:rPr lang="en-US" dirty="0">
                <a:latin typeface="Arial" pitchFamily="34" charset="0"/>
                <a:cs typeface="Arial" pitchFamily="34" charset="0"/>
              </a:rPr>
              <a:t>The station was established mainly to monitor the activities of nuclear testing through earthquake occurrence in the region. </a:t>
            </a:r>
          </a:p>
          <a:p>
            <a:pPr marL="285750" indent="-285750" algn="just">
              <a:buFont typeface="Wingdings" pitchFamily="2" charset="2"/>
              <a:buChar char="v"/>
            </a:pPr>
            <a:endParaRPr lang="en-US" dirty="0">
              <a:solidFill>
                <a:srgbClr val="FF0000"/>
              </a:solidFill>
              <a:latin typeface="Arial" pitchFamily="34" charset="0"/>
              <a:cs typeface="Arial" pitchFamily="34" charset="0"/>
            </a:endParaRPr>
          </a:p>
          <a:p>
            <a:pPr marL="285750" indent="-285750" algn="just">
              <a:buFont typeface="Wingdings" pitchFamily="2" charset="2"/>
              <a:buChar char="v"/>
            </a:pPr>
            <a:r>
              <a:rPr lang="en-US" dirty="0">
                <a:latin typeface="Arial" pitchFamily="34" charset="0"/>
                <a:cs typeface="Arial" pitchFamily="34" charset="0"/>
              </a:rPr>
              <a:t>To accomplish the goal, the station started its </a:t>
            </a:r>
            <a:r>
              <a:rPr lang="en-US" b="1" dirty="0">
                <a:solidFill>
                  <a:srgbClr val="0033CC"/>
                </a:solidFill>
                <a:latin typeface="Arial" pitchFamily="34" charset="0"/>
                <a:cs typeface="Arial" pitchFamily="34" charset="0"/>
              </a:rPr>
              <a:t>data transmission </a:t>
            </a:r>
            <a:r>
              <a:rPr lang="en-US" dirty="0">
                <a:latin typeface="Arial" pitchFamily="34" charset="0"/>
                <a:cs typeface="Arial" pitchFamily="34" charset="0"/>
              </a:rPr>
              <a:t>to IDC, Vienna using </a:t>
            </a:r>
            <a:r>
              <a:rPr lang="en-US" dirty="0" err="1">
                <a:latin typeface="Arial" pitchFamily="34" charset="0"/>
                <a:cs typeface="Arial" pitchFamily="34" charset="0"/>
              </a:rPr>
              <a:t>Guralp</a:t>
            </a:r>
            <a:r>
              <a:rPr lang="en-US" dirty="0">
                <a:latin typeface="Arial" pitchFamily="34" charset="0"/>
                <a:cs typeface="Arial" pitchFamily="34" charset="0"/>
              </a:rPr>
              <a:t> system from </a:t>
            </a:r>
            <a:r>
              <a:rPr lang="en-US" b="1" dirty="0">
                <a:solidFill>
                  <a:srgbClr val="0033CC"/>
                </a:solidFill>
                <a:latin typeface="Arial" pitchFamily="34" charset="0"/>
                <a:cs typeface="Arial" pitchFamily="34" charset="0"/>
              </a:rPr>
              <a:t>3rd February, 2011 </a:t>
            </a:r>
            <a:r>
              <a:rPr lang="en-US" dirty="0">
                <a:latin typeface="Arial" pitchFamily="34" charset="0"/>
                <a:cs typeface="Arial" pitchFamily="34" charset="0"/>
              </a:rPr>
              <a:t>and has been accredited as an </a:t>
            </a:r>
            <a:r>
              <a:rPr lang="en-US" b="1" dirty="0">
                <a:solidFill>
                  <a:srgbClr val="33CC33"/>
                </a:solidFill>
                <a:latin typeface="Arial" pitchFamily="34" charset="0"/>
                <a:cs typeface="Arial" pitchFamily="34" charset="0"/>
              </a:rPr>
              <a:t>internationally certified</a:t>
            </a:r>
            <a:r>
              <a:rPr lang="en-US" dirty="0">
                <a:latin typeface="Arial" pitchFamily="34" charset="0"/>
                <a:cs typeface="Arial" pitchFamily="34" charset="0"/>
              </a:rPr>
              <a:t> station on </a:t>
            </a:r>
            <a:r>
              <a:rPr lang="en-US" b="1" dirty="0">
                <a:solidFill>
                  <a:srgbClr val="33CC33"/>
                </a:solidFill>
                <a:latin typeface="Arial" pitchFamily="34" charset="0"/>
                <a:cs typeface="Arial" pitchFamily="34" charset="0"/>
              </a:rPr>
              <a:t>8th December, 2011.</a:t>
            </a:r>
          </a:p>
          <a:p>
            <a:pPr marL="342900" indent="-342900" algn="just" eaLnBrk="0" fontAlgn="base" hangingPunct="0">
              <a:spcBef>
                <a:spcPct val="0"/>
              </a:spcBef>
              <a:spcAft>
                <a:spcPct val="0"/>
              </a:spcAft>
              <a:buFont typeface="Wingdings" pitchFamily="2" charset="2"/>
              <a:buChar char="v"/>
              <a:defRPr/>
            </a:pPr>
            <a:endParaRPr lang="en-US" dirty="0">
              <a:latin typeface="Arial" pitchFamily="34" charset="0"/>
              <a:cs typeface="Arial" pitchFamily="34" charset="0"/>
            </a:endParaRPr>
          </a:p>
          <a:p>
            <a:pPr marL="342900" indent="-342900" algn="just" eaLnBrk="0" fontAlgn="base" hangingPunct="0">
              <a:spcBef>
                <a:spcPct val="0"/>
              </a:spcBef>
              <a:spcAft>
                <a:spcPct val="0"/>
              </a:spcAft>
              <a:buFont typeface="Wingdings" pitchFamily="2" charset="2"/>
              <a:buChar char="v"/>
              <a:defRPr/>
            </a:pPr>
            <a:endParaRPr lang="en-US" dirty="0">
              <a:solidFill>
                <a:srgbClr val="4BACC6">
                  <a:lumMod val="75000"/>
                </a:srgbClr>
              </a:solidFill>
              <a:latin typeface="Arial" panose="020B0604020202020204" pitchFamily="34" charset="0"/>
              <a:cs typeface="Arial" panose="020B0604020202020204" pitchFamily="34" charset="0"/>
            </a:endParaRPr>
          </a:p>
        </p:txBody>
      </p:sp>
      <p:sp>
        <p:nvSpPr>
          <p:cNvPr id="7"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149536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08891"/>
            <a:ext cx="9144000" cy="1152115"/>
            <a:chOff x="0" y="108891"/>
            <a:chExt cx="9144000" cy="1152115"/>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57252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HISTORY OF TECHNICAL COOPERATION</a:t>
              </a:r>
            </a:p>
            <a:p>
              <a:r>
                <a:rPr lang="en-US" sz="1600" b="1" dirty="0">
                  <a:solidFill>
                    <a:srgbClr val="0033CC"/>
                  </a:solidFill>
                  <a:latin typeface="Arial" pitchFamily="34" charset="0"/>
                  <a:cs typeface="Arial" pitchFamily="34" charset="0"/>
                </a:rPr>
                <a:t>  </a:t>
              </a:r>
              <a:r>
                <a:rPr lang="en-US" sz="1600" b="1" dirty="0">
                  <a:solidFill>
                    <a:srgbClr val="FF0000"/>
                  </a:solidFill>
                  <a:latin typeface="Arial" pitchFamily="34" charset="0"/>
                  <a:cs typeface="Arial" pitchFamily="34" charset="0"/>
                </a:rPr>
                <a:t> [2004-2017]</a:t>
              </a:r>
            </a:p>
            <a:p>
              <a:endParaRPr lang="en-US" sz="1600" b="1" dirty="0">
                <a:solidFill>
                  <a:schemeClr val="hlink"/>
                </a:solidFill>
                <a:latin typeface="Arial" pitchFamily="34" charset="0"/>
                <a:cs typeface="Arial"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641158050"/>
              </p:ext>
            </p:extLst>
          </p:nvPr>
        </p:nvGraphicFramePr>
        <p:xfrm>
          <a:off x="751764" y="1879600"/>
          <a:ext cx="7782636" cy="3835400"/>
        </p:xfrm>
        <a:graphic>
          <a:graphicData uri="http://schemas.openxmlformats.org/drawingml/2006/table">
            <a:tbl>
              <a:tblPr firstRow="1" bandRow="1">
                <a:tableStyleId>{5C22544A-7EE6-4342-B048-85BDC9FD1C3A}</a:tableStyleId>
              </a:tblPr>
              <a:tblGrid>
                <a:gridCol w="1849828">
                  <a:extLst>
                    <a:ext uri="{9D8B030D-6E8A-4147-A177-3AD203B41FA5}">
                      <a16:colId xmlns="" xmlns:a16="http://schemas.microsoft.com/office/drawing/2014/main" val="20000"/>
                    </a:ext>
                  </a:extLst>
                </a:gridCol>
                <a:gridCol w="5932808">
                  <a:extLst>
                    <a:ext uri="{9D8B030D-6E8A-4147-A177-3AD203B41FA5}">
                      <a16:colId xmlns="" xmlns:a16="http://schemas.microsoft.com/office/drawing/2014/main" val="20001"/>
                    </a:ext>
                  </a:extLst>
                </a:gridCol>
              </a:tblGrid>
              <a:tr h="370840">
                <a:tc>
                  <a:txBody>
                    <a:bodyPr/>
                    <a:lstStyle/>
                    <a:p>
                      <a:pPr algn="ctr"/>
                      <a:r>
                        <a:rPr lang="en-US" sz="1400" dirty="0">
                          <a:solidFill>
                            <a:schemeClr val="tx1"/>
                          </a:solidFill>
                          <a:latin typeface="Arial" pitchFamily="34" charset="0"/>
                          <a:cs typeface="Arial" pitchFamily="34" charset="0"/>
                        </a:rPr>
                        <a:t>Year</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chemeClr val="tx1"/>
                          </a:solidFill>
                          <a:latin typeface="Arial" pitchFamily="34" charset="0"/>
                          <a:cs typeface="Arial" pitchFamily="34" charset="0"/>
                        </a:rPr>
                        <a:t>Achievements</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370840">
                <a:tc>
                  <a:txBody>
                    <a:bodyPr/>
                    <a:lstStyle/>
                    <a:p>
                      <a:r>
                        <a:rPr lang="en-US" sz="1600" b="1" dirty="0">
                          <a:solidFill>
                            <a:srgbClr val="008000"/>
                          </a:solidFill>
                          <a:latin typeface="Arial" pitchFamily="34" charset="0"/>
                          <a:cs typeface="Arial" pitchFamily="34" charset="0"/>
                        </a:rPr>
                        <a:t>2004</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The station site was selected at </a:t>
                      </a:r>
                      <a:r>
                        <a:rPr lang="en-US" sz="1600" dirty="0" err="1">
                          <a:latin typeface="Arial" pitchFamily="34" charset="0"/>
                          <a:cs typeface="Arial" pitchFamily="34" charset="0"/>
                        </a:rPr>
                        <a:t>Bariadhala</a:t>
                      </a:r>
                      <a:r>
                        <a:rPr lang="en-US" sz="1600" dirty="0">
                          <a:latin typeface="Arial" pitchFamily="34" charset="0"/>
                          <a:cs typeface="Arial" pitchFamily="34" charset="0"/>
                        </a:rPr>
                        <a:t>, </a:t>
                      </a:r>
                      <a:r>
                        <a:rPr lang="en-US" sz="1600" dirty="0" err="1">
                          <a:latin typeface="Arial" pitchFamily="34" charset="0"/>
                          <a:cs typeface="Arial" pitchFamily="34" charset="0"/>
                        </a:rPr>
                        <a:t>Chattogram</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r>
                        <a:rPr lang="en-US" sz="1600" b="1" dirty="0">
                          <a:solidFill>
                            <a:srgbClr val="008000"/>
                          </a:solidFill>
                          <a:latin typeface="Arial" pitchFamily="34" charset="0"/>
                          <a:cs typeface="Arial" pitchFamily="34" charset="0"/>
                        </a:rPr>
                        <a:t>2005</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The selected land was handed over to BAEC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r>
                        <a:rPr lang="en-US" sz="1600" b="1" dirty="0">
                          <a:solidFill>
                            <a:srgbClr val="008000"/>
                          </a:solidFill>
                          <a:latin typeface="Arial" pitchFamily="34" charset="0"/>
                          <a:cs typeface="Arial" pitchFamily="34" charset="0"/>
                        </a:rPr>
                        <a:t>2007-2009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Arial" pitchFamily="34" charset="0"/>
                          <a:cs typeface="Arial" pitchFamily="34" charset="0"/>
                        </a:rPr>
                        <a:t>ToR</a:t>
                      </a:r>
                      <a:r>
                        <a:rPr lang="en-US" sz="1600" dirty="0">
                          <a:latin typeface="Arial" pitchFamily="34" charset="0"/>
                          <a:cs typeface="Arial" pitchFamily="34" charset="0"/>
                        </a:rPr>
                        <a:t> preparation for site preparation and construction, installation support, initial testing and finalization of the implementation procedure of the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r>
                        <a:rPr lang="en-US" sz="1600" b="1" dirty="0">
                          <a:solidFill>
                            <a:srgbClr val="008000"/>
                          </a:solidFill>
                          <a:effectLst/>
                          <a:latin typeface="Arial" pitchFamily="34" charset="0"/>
                          <a:ea typeface="Calibri" panose="020F0502020204030204" pitchFamily="34" charset="0"/>
                          <a:cs typeface="Arial" pitchFamily="34" charset="0"/>
                        </a:rPr>
                        <a:t>2010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itchFamily="34" charset="0"/>
                          <a:ea typeface="Calibri" panose="020F0502020204030204" pitchFamily="34" charset="0"/>
                          <a:cs typeface="Arial" pitchFamily="34" charset="0"/>
                        </a:rPr>
                        <a:t>Site preparation, Construction  of the seismic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r>
                        <a:rPr lang="en-US" sz="1600" b="1" dirty="0">
                          <a:solidFill>
                            <a:srgbClr val="008000"/>
                          </a:solidFill>
                          <a:latin typeface="Arial" pitchFamily="34" charset="0"/>
                          <a:ea typeface="Calibri" panose="020F0502020204030204" pitchFamily="34" charset="0"/>
                          <a:cs typeface="Arial" pitchFamily="34" charset="0"/>
                        </a:rPr>
                        <a:t>2011</a:t>
                      </a:r>
                      <a:r>
                        <a:rPr lang="en-US" sz="1600" dirty="0">
                          <a:solidFill>
                            <a:srgbClr val="008000"/>
                          </a:solidFill>
                          <a:latin typeface="Arial" pitchFamily="34" charset="0"/>
                          <a:ea typeface="Calibri" panose="020F0502020204030204" pitchFamily="34" charset="0"/>
                          <a:cs typeface="Arial" pitchFamily="34" charset="0"/>
                        </a:rPr>
                        <a:t>: </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Wingdings" pitchFamily="2" charset="2"/>
                        <a:buNone/>
                      </a:pPr>
                      <a:r>
                        <a:rPr lang="en-US" sz="1600" dirty="0">
                          <a:latin typeface="Arial" pitchFamily="34" charset="0"/>
                          <a:ea typeface="Calibri" panose="020F0502020204030204" pitchFamily="34" charset="0"/>
                          <a:cs typeface="Arial" pitchFamily="34" charset="0"/>
                        </a:rPr>
                        <a:t>Installation of solar panel, GCI equipment and seismic equipment and transmission of seismic data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r>
                        <a:rPr lang="en-US" sz="1600" b="1" dirty="0">
                          <a:solidFill>
                            <a:srgbClr val="008000"/>
                          </a:solidFill>
                          <a:latin typeface="Arial" pitchFamily="34" charset="0"/>
                          <a:cs typeface="Arial" pitchFamily="34" charset="0"/>
                        </a:rPr>
                        <a:t>3</a:t>
                      </a:r>
                      <a:r>
                        <a:rPr lang="en-US" sz="1600" b="1" baseline="30000" dirty="0">
                          <a:solidFill>
                            <a:srgbClr val="008000"/>
                          </a:solidFill>
                          <a:latin typeface="Arial" pitchFamily="34" charset="0"/>
                          <a:cs typeface="Arial" pitchFamily="34" charset="0"/>
                        </a:rPr>
                        <a:t>rd</a:t>
                      </a:r>
                      <a:r>
                        <a:rPr lang="en-US" sz="1600" b="1" baseline="0" dirty="0">
                          <a:solidFill>
                            <a:srgbClr val="008000"/>
                          </a:solidFill>
                          <a:latin typeface="Arial" pitchFamily="34" charset="0"/>
                          <a:cs typeface="Arial" pitchFamily="34" charset="0"/>
                        </a:rPr>
                        <a:t> Feb, 2011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Wingdings" pitchFamily="2" charset="2"/>
                        <a:buNone/>
                      </a:pPr>
                      <a:r>
                        <a:rPr lang="en-US" sz="1600" dirty="0">
                          <a:latin typeface="Arial" pitchFamily="34" charset="0"/>
                          <a:ea typeface="Calibri" panose="020F0502020204030204" pitchFamily="34" charset="0"/>
                          <a:cs typeface="Arial" pitchFamily="34" charset="0"/>
                        </a:rPr>
                        <a:t>Transmission of seismic data 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r>
                        <a:rPr lang="en-US" sz="1600" b="1" dirty="0">
                          <a:solidFill>
                            <a:srgbClr val="008000"/>
                          </a:solidFill>
                          <a:latin typeface="Arial" pitchFamily="34" charset="0"/>
                          <a:ea typeface="Calibri" panose="020F0502020204030204" pitchFamily="34" charset="0"/>
                          <a:cs typeface="Arial" pitchFamily="34" charset="0"/>
                        </a:rPr>
                        <a:t>8th December, 2011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Wingdings" pitchFamily="2" charset="2"/>
                        <a:buNone/>
                      </a:pPr>
                      <a:r>
                        <a:rPr lang="en-US" sz="1600" dirty="0">
                          <a:latin typeface="Arial" pitchFamily="34" charset="0"/>
                          <a:ea typeface="Calibri" panose="020F0502020204030204" pitchFamily="34" charset="0"/>
                          <a:cs typeface="Arial" pitchFamily="34" charset="0"/>
                        </a:rPr>
                        <a:t>The station has been accredited as an internationally certified.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57878178"/>
              </p:ext>
            </p:extLst>
          </p:nvPr>
        </p:nvGraphicFramePr>
        <p:xfrm>
          <a:off x="751764" y="5715000"/>
          <a:ext cx="7782636" cy="370840"/>
        </p:xfrm>
        <a:graphic>
          <a:graphicData uri="http://schemas.openxmlformats.org/drawingml/2006/table">
            <a:tbl>
              <a:tblPr firstRow="1" bandRow="1">
                <a:tableStyleId>{5C22544A-7EE6-4342-B048-85BDC9FD1C3A}</a:tableStyleId>
              </a:tblPr>
              <a:tblGrid>
                <a:gridCol w="1849828">
                  <a:extLst>
                    <a:ext uri="{9D8B030D-6E8A-4147-A177-3AD203B41FA5}">
                      <a16:colId xmlns="" xmlns:a16="http://schemas.microsoft.com/office/drawing/2014/main" val="20000"/>
                    </a:ext>
                  </a:extLst>
                </a:gridCol>
                <a:gridCol w="5932808">
                  <a:extLst>
                    <a:ext uri="{9D8B030D-6E8A-4147-A177-3AD203B41FA5}">
                      <a16:colId xmlns="" xmlns:a16="http://schemas.microsoft.com/office/drawing/2014/main" val="20001"/>
                    </a:ext>
                  </a:extLst>
                </a:gridCol>
              </a:tblGrid>
              <a:tr h="370840">
                <a:tc>
                  <a:txBody>
                    <a:bodyPr/>
                    <a:lstStyle/>
                    <a:p>
                      <a:r>
                        <a:rPr lang="en-US" sz="1600" b="1" dirty="0">
                          <a:solidFill>
                            <a:srgbClr val="008000"/>
                          </a:solidFill>
                          <a:latin typeface="Arial" pitchFamily="34" charset="0"/>
                          <a:ea typeface="Calibri" panose="020F0502020204030204" pitchFamily="34" charset="0"/>
                          <a:cs typeface="Arial" pitchFamily="34" charset="0"/>
                        </a:rPr>
                        <a:t>2017</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buFont typeface="Wingdings" pitchFamily="2" charset="2"/>
                        <a:buNone/>
                      </a:pPr>
                      <a:r>
                        <a:rPr lang="en-US" sz="1600" b="0" dirty="0" err="1">
                          <a:solidFill>
                            <a:schemeClr val="tx1"/>
                          </a:solidFill>
                          <a:latin typeface="Arial" pitchFamily="34" charset="0"/>
                          <a:ea typeface="Calibri" panose="020F0502020204030204" pitchFamily="34" charset="0"/>
                          <a:cs typeface="Arial" pitchFamily="34" charset="0"/>
                        </a:rPr>
                        <a:t>Upgradation</a:t>
                      </a:r>
                      <a:r>
                        <a:rPr lang="en-US" sz="1600" b="0" dirty="0">
                          <a:solidFill>
                            <a:schemeClr val="tx1"/>
                          </a:solidFill>
                          <a:latin typeface="Arial" pitchFamily="34" charset="0"/>
                          <a:ea typeface="Calibri" panose="020F0502020204030204" pitchFamily="34" charset="0"/>
                          <a:cs typeface="Arial" pitchFamily="34" charset="0"/>
                        </a:rPr>
                        <a:t> with the installation of advanced GCI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414377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pic>
        <p:nvPicPr>
          <p:cNvPr id="12" name="Picture 11" descr="E:\CTBTO\O&amp;M\CTBO_Sep 22\IMG_20220917_115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8" y="2285999"/>
            <a:ext cx="3582601" cy="2630269"/>
          </a:xfrm>
          <a:prstGeom prst="rect">
            <a:avLst/>
          </a:prstGeom>
          <a:noFill/>
          <a:ln>
            <a:noFill/>
          </a:ln>
        </p:spPr>
      </p:pic>
      <p:pic>
        <p:nvPicPr>
          <p:cNvPr id="13" name="Picture 12" descr="E:\CTBTO\O&amp;M\CTBO_Sep 22\IMG_20220917_11495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918" y="2286000"/>
            <a:ext cx="3658803" cy="2630269"/>
          </a:xfrm>
          <a:prstGeom prst="rect">
            <a:avLst/>
          </a:prstGeom>
          <a:noFill/>
          <a:ln>
            <a:noFill/>
          </a:ln>
        </p:spPr>
      </p:pic>
      <p:sp>
        <p:nvSpPr>
          <p:cNvPr id="4" name="Rectangle 3"/>
          <p:cNvSpPr/>
          <p:nvPr/>
        </p:nvSpPr>
        <p:spPr>
          <a:xfrm>
            <a:off x="891242" y="5660837"/>
            <a:ext cx="7480521" cy="923330"/>
          </a:xfrm>
          <a:prstGeom prst="rect">
            <a:avLst/>
          </a:prstGeom>
        </p:spPr>
        <p:txBody>
          <a:bodyPr wrap="square">
            <a:spAutoFit/>
          </a:bodyPr>
          <a:lstStyle/>
          <a:p>
            <a:pPr marL="285750" indent="-285750" algn="just">
              <a:buFont typeface="Wingdings" pitchFamily="2" charset="2"/>
              <a:buChar char="v"/>
            </a:pPr>
            <a:r>
              <a:rPr lang="en-US" b="1" dirty="0">
                <a:latin typeface="Arial" pitchFamily="34" charset="0"/>
                <a:ea typeface="Calibri" panose="020F0502020204030204" pitchFamily="34" charset="0"/>
                <a:cs typeface="Arial" pitchFamily="34" charset="0"/>
              </a:rPr>
              <a:t>The station has been accredited as an internationally certified</a:t>
            </a:r>
            <a:r>
              <a:rPr lang="en-US" b="1" dirty="0" smtClean="0">
                <a:latin typeface="Arial" pitchFamily="34" charset="0"/>
                <a:ea typeface="Calibri" panose="020F0502020204030204" pitchFamily="34" charset="0"/>
                <a:cs typeface="Arial" pitchFamily="34" charset="0"/>
              </a:rPr>
              <a:t>.</a:t>
            </a:r>
          </a:p>
          <a:p>
            <a:pPr algn="ctr"/>
            <a:r>
              <a:rPr lang="en-US" dirty="0">
                <a:latin typeface="Arial" pitchFamily="34" charset="0"/>
                <a:ea typeface="Calibri" panose="020F0502020204030204" pitchFamily="34" charset="0"/>
                <a:cs typeface="Arial" pitchFamily="34" charset="0"/>
              </a:rPr>
              <a:t> </a:t>
            </a:r>
            <a:r>
              <a:rPr lang="en-US" dirty="0" smtClean="0">
                <a:latin typeface="Arial" pitchFamily="34" charset="0"/>
                <a:ea typeface="Calibri" panose="020F0502020204030204" pitchFamily="34" charset="0"/>
                <a:cs typeface="Arial" pitchFamily="34" charset="0"/>
              </a:rPr>
              <a:t>    (</a:t>
            </a:r>
            <a:r>
              <a:rPr lang="en-US" b="1" dirty="0">
                <a:solidFill>
                  <a:srgbClr val="008000"/>
                </a:solidFill>
                <a:latin typeface="Arial" pitchFamily="34" charset="0"/>
                <a:ea typeface="Calibri" panose="020F0502020204030204" pitchFamily="34" charset="0"/>
                <a:cs typeface="Arial" pitchFamily="34" charset="0"/>
              </a:rPr>
              <a:t>8th December, </a:t>
            </a:r>
            <a:r>
              <a:rPr lang="en-US" b="1" dirty="0" smtClean="0">
                <a:solidFill>
                  <a:srgbClr val="008000"/>
                </a:solidFill>
                <a:latin typeface="Arial" pitchFamily="34" charset="0"/>
                <a:ea typeface="Calibri" panose="020F0502020204030204" pitchFamily="34" charset="0"/>
                <a:cs typeface="Arial" pitchFamily="34" charset="0"/>
              </a:rPr>
              <a:t>2011)</a:t>
            </a:r>
            <a:endParaRPr lang="en-US" dirty="0">
              <a:latin typeface="Arial" pitchFamily="34" charset="0"/>
              <a:cs typeface="Arial" pitchFamily="34" charset="0"/>
            </a:endParaRPr>
          </a:p>
          <a:p>
            <a:pPr algn="just"/>
            <a:endParaRPr lang="en-US" dirty="0">
              <a:latin typeface="Arial" pitchFamily="34" charset="0"/>
              <a:ea typeface="Calibri" panose="020F0502020204030204" pitchFamily="34" charset="0"/>
              <a:cs typeface="Arial" pitchFamily="34" charset="0"/>
            </a:endParaRPr>
          </a:p>
        </p:txBody>
      </p:sp>
      <p:sp>
        <p:nvSpPr>
          <p:cNvPr id="14"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2501886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5412" y="1287540"/>
            <a:ext cx="7240202" cy="369332"/>
          </a:xfrm>
          <a:prstGeom prst="rect">
            <a:avLst/>
          </a:prstGeom>
          <a:noFill/>
          <a:effectLst>
            <a:innerShdw blurRad="114300">
              <a:prstClr val="black"/>
            </a:innerShdw>
          </a:effectLst>
        </p:spPr>
        <p:txBody>
          <a:bodyPr wrap="square">
            <a:spAutoFit/>
          </a:bodyPr>
          <a:lstStyle/>
          <a:p>
            <a:pPr algn="ctr"/>
            <a:r>
              <a:rPr lang="en-US" b="1" dirty="0">
                <a:solidFill>
                  <a:srgbClr val="FF0000"/>
                </a:solidFill>
                <a:effectLst/>
                <a:latin typeface="Arial" pitchFamily="34" charset="0"/>
                <a:ea typeface="Calibri" panose="020F0502020204030204" pitchFamily="34" charset="0"/>
                <a:cs typeface="Arial" pitchFamily="34" charset="0"/>
              </a:rPr>
              <a:t>Establishment of Auxiliary Seismic Station AS007</a:t>
            </a:r>
          </a:p>
        </p:txBody>
      </p:sp>
      <p:grpSp>
        <p:nvGrpSpPr>
          <p:cNvPr id="9" name="Group 8"/>
          <p:cNvGrpSpPr/>
          <p:nvPr/>
        </p:nvGrpSpPr>
        <p:grpSpPr>
          <a:xfrm>
            <a:off x="0" y="231823"/>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pic>
        <p:nvPicPr>
          <p:cNvPr id="16" name="Picture 15" descr="I:\CTBTO photos\Razib\316988238_421291256735330_821765694044800433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88" y="1818640"/>
            <a:ext cx="7162800" cy="5115560"/>
          </a:xfrm>
          <a:prstGeom prst="rect">
            <a:avLst/>
          </a:prstGeom>
          <a:noFill/>
          <a:ln>
            <a:noFill/>
          </a:ln>
        </p:spPr>
      </p:pic>
      <p:sp>
        <p:nvSpPr>
          <p:cNvPr id="11"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1548016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0391" y="1531448"/>
            <a:ext cx="7240202" cy="369332"/>
          </a:xfrm>
          <a:prstGeom prst="rect">
            <a:avLst/>
          </a:prstGeom>
          <a:noFill/>
          <a:effectLst>
            <a:innerShdw blurRad="114300">
              <a:prstClr val="black"/>
            </a:innerShdw>
          </a:effectLst>
        </p:spPr>
        <p:txBody>
          <a:bodyPr wrap="square">
            <a:spAutoFit/>
          </a:bodyPr>
          <a:lstStyle/>
          <a:p>
            <a:pPr marL="285750" indent="-285750">
              <a:buFont typeface="Wingdings" pitchFamily="2" charset="2"/>
              <a:buChar char="v"/>
            </a:pPr>
            <a:r>
              <a:rPr lang="en-US" b="1" dirty="0" smtClean="0">
                <a:solidFill>
                  <a:srgbClr val="FF0000"/>
                </a:solidFill>
                <a:effectLst/>
                <a:latin typeface="Arial" pitchFamily="34" charset="0"/>
                <a:ea typeface="Calibri" panose="020F0502020204030204" pitchFamily="34" charset="0"/>
                <a:cs typeface="Arial" pitchFamily="34" charset="0"/>
              </a:rPr>
              <a:t>Status of National Data Centre (NDC) </a:t>
            </a:r>
          </a:p>
        </p:txBody>
      </p:sp>
      <p:sp>
        <p:nvSpPr>
          <p:cNvPr id="9" name="Rectangle 8"/>
          <p:cNvSpPr/>
          <p:nvPr/>
        </p:nvSpPr>
        <p:spPr>
          <a:xfrm>
            <a:off x="838200" y="2014478"/>
            <a:ext cx="7240202" cy="3416320"/>
          </a:xfrm>
          <a:prstGeom prst="rect">
            <a:avLst/>
          </a:prstGeom>
          <a:noFill/>
          <a:effectLst>
            <a:innerShdw blurRad="114300">
              <a:prstClr val="black"/>
            </a:innerShdw>
          </a:effectLst>
        </p:spPr>
        <p:txBody>
          <a:bodyPr wrap="square">
            <a:spAutoFit/>
          </a:bodyPr>
          <a:lstStyle/>
          <a:p>
            <a:pPr algn="just"/>
            <a:endParaRPr lang="en-US" dirty="0" smtClean="0">
              <a:latin typeface="Arial" pitchFamily="34" charset="0"/>
              <a:cs typeface="Arial" pitchFamily="34" charset="0"/>
            </a:endParaRPr>
          </a:p>
          <a:p>
            <a:pPr marL="285750" indent="-285750" algn="just">
              <a:buFont typeface="Courier New" pitchFamily="49" charset="0"/>
              <a:buChar char="o"/>
            </a:pPr>
            <a:r>
              <a:rPr lang="en-US" dirty="0" smtClean="0">
                <a:latin typeface="Arial" pitchFamily="34" charset="0"/>
                <a:cs typeface="Arial" pitchFamily="34" charset="0"/>
              </a:rPr>
              <a:t>Bangladesh has established </a:t>
            </a:r>
            <a:r>
              <a:rPr lang="en-US" dirty="0">
                <a:latin typeface="Arial" pitchFamily="34" charset="0"/>
                <a:cs typeface="Arial" pitchFamily="34" charset="0"/>
              </a:rPr>
              <a:t>the NDC with the financial and technical support from </a:t>
            </a:r>
            <a:r>
              <a:rPr lang="en-US" dirty="0" smtClean="0">
                <a:latin typeface="Arial" pitchFamily="34" charset="0"/>
                <a:cs typeface="Arial" pitchFamily="34" charset="0"/>
              </a:rPr>
              <a:t>CTBTO to receive all monitoring data and analysis reports.</a:t>
            </a:r>
          </a:p>
          <a:p>
            <a:pPr algn="just"/>
            <a:endParaRPr lang="en-US" dirty="0">
              <a:latin typeface="Arial" pitchFamily="34" charset="0"/>
              <a:cs typeface="Arial" pitchFamily="34" charset="0"/>
            </a:endParaRPr>
          </a:p>
          <a:p>
            <a:pPr marL="285750" indent="-285750" algn="just">
              <a:buFont typeface="Courier New" pitchFamily="49" charset="0"/>
              <a:buChar char="o"/>
            </a:pPr>
            <a:r>
              <a:rPr lang="en-US" dirty="0" smtClean="0">
                <a:latin typeface="Arial" pitchFamily="34" charset="0"/>
                <a:cs typeface="Arial" pitchFamily="34" charset="0"/>
              </a:rPr>
              <a:t>NDC-in-a-box </a:t>
            </a:r>
            <a:r>
              <a:rPr lang="en-US" dirty="0">
                <a:latin typeface="Arial" pitchFamily="34" charset="0"/>
                <a:cs typeface="Arial" pitchFamily="34" charset="0"/>
              </a:rPr>
              <a:t>was </a:t>
            </a:r>
            <a:r>
              <a:rPr lang="en-US" dirty="0" smtClean="0">
                <a:latin typeface="Arial" pitchFamily="34" charset="0"/>
                <a:cs typeface="Arial" pitchFamily="34" charset="0"/>
              </a:rPr>
              <a:t>supplied and installed during the establishment of NDC to analyze seismic data. </a:t>
            </a:r>
          </a:p>
          <a:p>
            <a:pPr marL="285750" indent="-285750" algn="just">
              <a:buFont typeface="Courier New" pitchFamily="49" charset="0"/>
              <a:buChar char="o"/>
            </a:pPr>
            <a:endParaRPr lang="en-US" dirty="0">
              <a:latin typeface="Arial" pitchFamily="34" charset="0"/>
              <a:cs typeface="Arial" pitchFamily="34" charset="0"/>
            </a:endParaRPr>
          </a:p>
          <a:p>
            <a:pPr marL="285750" indent="-285750" algn="just">
              <a:buFont typeface="Courier New" pitchFamily="49" charset="0"/>
              <a:buChar char="o"/>
            </a:pPr>
            <a:r>
              <a:rPr lang="en-US" dirty="0" smtClean="0">
                <a:latin typeface="Arial" pitchFamily="34" charset="0"/>
                <a:cs typeface="Arial" pitchFamily="34" charset="0"/>
              </a:rPr>
              <a:t> Requisition is submitted for CBS installation.</a:t>
            </a:r>
            <a:endParaRPr lang="en-US" dirty="0">
              <a:latin typeface="Arial" pitchFamily="34" charset="0"/>
              <a:cs typeface="Arial" pitchFamily="34" charset="0"/>
            </a:endParaRPr>
          </a:p>
          <a:p>
            <a:pPr marL="285750" indent="-285750" algn="just">
              <a:buFont typeface="Wingdings" pitchFamily="2" charset="2"/>
              <a:buChar char="v"/>
            </a:pPr>
            <a:endParaRPr lang="en-US" dirty="0" smtClean="0">
              <a:latin typeface="Arial" pitchFamily="34" charset="0"/>
              <a:cs typeface="Arial" pitchFamily="34" charset="0"/>
            </a:endParaRPr>
          </a:p>
          <a:p>
            <a:pPr algn="just"/>
            <a:endParaRPr lang="en-US" b="1" dirty="0">
              <a:solidFill>
                <a:srgbClr val="FF0000"/>
              </a:solidFill>
            </a:endParaRPr>
          </a:p>
          <a:p>
            <a:pPr algn="just"/>
            <a:endParaRPr lang="en-US" b="1" dirty="0">
              <a:solidFill>
                <a:srgbClr val="FF0000"/>
              </a:solidFill>
            </a:endParaRPr>
          </a:p>
        </p:txBody>
      </p:sp>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2" name="Rectangle 8"/>
            <p:cNvSpPr>
              <a:spLocks noChangeArrowheads="1"/>
            </p:cNvSpPr>
            <p:nvPr/>
          </p:nvSpPr>
          <p:spPr bwMode="auto">
            <a:xfrm>
              <a:off x="751764" y="430009"/>
              <a:ext cx="5039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HISTORY </a:t>
              </a:r>
              <a:r>
                <a:rPr lang="en-US" sz="1600" b="1" dirty="0">
                  <a:solidFill>
                    <a:srgbClr val="0033CC"/>
                  </a:solidFill>
                  <a:latin typeface="Arial" pitchFamily="34" charset="0"/>
                  <a:cs typeface="Arial" pitchFamily="34" charset="0"/>
                </a:rPr>
                <a:t>OF TECHNICAL COOPERATION</a:t>
              </a:r>
              <a:endParaRPr lang="en-US" sz="1600" b="1" dirty="0">
                <a:solidFill>
                  <a:schemeClr val="hlink"/>
                </a:solidFill>
                <a:latin typeface="Arial" pitchFamily="34" charset="0"/>
                <a:cs typeface="Arial" pitchFamily="34" charset="0"/>
              </a:endParaRPr>
            </a:p>
            <a:p>
              <a:endParaRPr lang="en-US" sz="1600" b="1" dirty="0">
                <a:solidFill>
                  <a:schemeClr val="hlink"/>
                </a:solidFill>
                <a:latin typeface="Arial" pitchFamily="34" charset="0"/>
                <a:cs typeface="Arial" pitchFamily="34" charset="0"/>
              </a:endParaRPr>
            </a:p>
          </p:txBody>
        </p:sp>
      </p:grpSp>
    </p:spTree>
    <p:extLst>
      <p:ext uri="{BB962C8B-B14F-4D97-AF65-F5344CB8AC3E}">
        <p14:creationId xmlns:p14="http://schemas.microsoft.com/office/powerpoint/2010/main" val="1616480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836020" y="1230868"/>
            <a:ext cx="6631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smtClean="0">
                <a:solidFill>
                  <a:srgbClr val="FF0000"/>
                </a:solidFill>
                <a:latin typeface="Arial" pitchFamily="34" charset="0"/>
                <a:cs typeface="Arial" pitchFamily="34" charset="0"/>
              </a:rPr>
              <a:t>    National Data Centre (NDC)</a:t>
            </a:r>
            <a:endParaRPr lang="en-US" b="1" dirty="0">
              <a:solidFill>
                <a:srgbClr val="FF0000"/>
              </a:solidFill>
              <a:latin typeface="Arial" pitchFamily="34" charset="0"/>
              <a:cs typeface="Arial" pitchFamily="34" charset="0"/>
            </a:endParaRPr>
          </a:p>
        </p:txBody>
      </p:sp>
      <p:sp>
        <p:nvSpPr>
          <p:cNvPr id="7" name="Rectangle 6"/>
          <p:cNvSpPr/>
          <p:nvPr/>
        </p:nvSpPr>
        <p:spPr>
          <a:xfrm>
            <a:off x="458402" y="6578025"/>
            <a:ext cx="7620000" cy="584775"/>
          </a:xfrm>
          <a:prstGeom prst="rect">
            <a:avLst/>
          </a:prstGeom>
        </p:spPr>
        <p:txBody>
          <a:bodyPr wrap="square">
            <a:spAutoFit/>
          </a:bodyPr>
          <a:lstStyle/>
          <a:p>
            <a:pPr marL="285750" lvl="0" indent="-285750" algn="ctr">
              <a:buFont typeface="Wingdings" pitchFamily="2" charset="2"/>
              <a:buChar char="v"/>
            </a:pPr>
            <a:r>
              <a:rPr lang="en-US" sz="1600" b="1" dirty="0" smtClean="0">
                <a:latin typeface="Arial" pitchFamily="34" charset="0"/>
                <a:cs typeface="Arial" pitchFamily="34" charset="0"/>
              </a:rPr>
              <a:t>On October 2018, Executive Secretary of CTBTO visited to National Data Centre in Bangladesh. </a:t>
            </a:r>
            <a:r>
              <a:rPr lang="en-US" sz="1600" b="1" dirty="0"/>
              <a: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857" y="4130040"/>
            <a:ext cx="3401609" cy="2270760"/>
          </a:xfrm>
          <a:prstGeom prst="rect">
            <a:avLst/>
          </a:prstGeom>
          <a:effectLst>
            <a:glow rad="63500">
              <a:schemeClr val="accent3">
                <a:satMod val="175000"/>
                <a:alpha val="40000"/>
              </a:schemeClr>
            </a:glo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857" y="1800423"/>
            <a:ext cx="3352800" cy="2238177"/>
          </a:xfrm>
          <a:prstGeom prst="rect">
            <a:avLst/>
          </a:prstGeom>
          <a:effectLst>
            <a:glow rad="63500">
              <a:schemeClr val="accent3">
                <a:satMod val="175000"/>
                <a:alpha val="40000"/>
              </a:schemeClr>
            </a:glo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800423"/>
            <a:ext cx="3401609" cy="2238177"/>
          </a:xfrm>
          <a:prstGeom prst="rect">
            <a:avLst/>
          </a:prstGeom>
          <a:effectLst>
            <a:glow rad="63500">
              <a:schemeClr val="accent3">
                <a:satMod val="175000"/>
                <a:alpha val="40000"/>
              </a:schemeClr>
            </a:glo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797" y="4162623"/>
            <a:ext cx="3401609" cy="2238177"/>
          </a:xfrm>
          <a:prstGeom prst="rect">
            <a:avLst/>
          </a:prstGeom>
          <a:effectLst>
            <a:glow rad="63500">
              <a:schemeClr val="accent3">
                <a:satMod val="175000"/>
                <a:alpha val="40000"/>
              </a:schemeClr>
            </a:glow>
          </a:effectLst>
        </p:spPr>
      </p:pic>
      <p:grpSp>
        <p:nvGrpSpPr>
          <p:cNvPr id="9" name="Group 8"/>
          <p:cNvGrpSpPr/>
          <p:nvPr/>
        </p:nvGrpSpPr>
        <p:grpSpPr>
          <a:xfrm>
            <a:off x="0" y="108891"/>
            <a:ext cx="9144000" cy="1055717"/>
            <a:chOff x="0" y="108891"/>
            <a:chExt cx="9144000" cy="1055717"/>
          </a:xfrm>
        </p:grpSpPr>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7" name="Rectangle 8"/>
          <p:cNvSpPr>
            <a:spLocks noChangeArrowheads="1"/>
          </p:cNvSpPr>
          <p:nvPr/>
        </p:nvSpPr>
        <p:spPr bwMode="auto">
          <a:xfrm>
            <a:off x="751764" y="430009"/>
            <a:ext cx="5649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smtClean="0">
                <a:solidFill>
                  <a:srgbClr val="0033CC"/>
                </a:solidFill>
              </a:rPr>
              <a:t> </a:t>
            </a:r>
            <a:r>
              <a:rPr lang="en-US" sz="1600" b="1" dirty="0" smtClean="0">
                <a:solidFill>
                  <a:srgbClr val="0033CC"/>
                </a:solidFill>
                <a:latin typeface="Arial" panose="020B0604020202020204" pitchFamily="34" charset="0"/>
                <a:cs typeface="Arial" panose="020B0604020202020204" pitchFamily="34" charset="0"/>
              </a:rPr>
              <a:t>IMS </a:t>
            </a:r>
            <a:r>
              <a:rPr lang="en-US" sz="1600" b="1" dirty="0">
                <a:solidFill>
                  <a:srgbClr val="0033CC"/>
                </a:solidFill>
                <a:latin typeface="Arial" panose="020B0604020202020204" pitchFamily="34" charset="0"/>
                <a:cs typeface="Arial" panose="020B0604020202020204" pitchFamily="34" charset="0"/>
              </a:rPr>
              <a:t>Station (AS007, BRDH) &amp; NDC-BD</a:t>
            </a:r>
          </a:p>
          <a:p>
            <a:endParaRPr lang="en-US" sz="1600" b="1" dirty="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224923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16" y="223520"/>
            <a:ext cx="8679085" cy="648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1902025" y="3190240"/>
            <a:ext cx="688775" cy="162560"/>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t>Dhaka</a:t>
            </a:r>
            <a:endParaRPr lang="en-US" sz="1400" dirty="0"/>
          </a:p>
        </p:txBody>
      </p:sp>
      <p:sp>
        <p:nvSpPr>
          <p:cNvPr id="32" name="Rectangle 31"/>
          <p:cNvSpPr/>
          <p:nvPr/>
        </p:nvSpPr>
        <p:spPr>
          <a:xfrm>
            <a:off x="3352819" y="6211471"/>
            <a:ext cx="2546931" cy="461665"/>
          </a:xfrm>
          <a:prstGeom prst="rect">
            <a:avLst/>
          </a:prstGeom>
          <a:solidFill>
            <a:schemeClr val="bg1"/>
          </a:solidFill>
        </p:spPr>
        <p:txBody>
          <a:bodyPr wrap="square">
            <a:spAutoFit/>
          </a:bodyPr>
          <a:lstStyle/>
          <a:p>
            <a:endParaRPr lang="en-US" sz="2400" b="1" dirty="0"/>
          </a:p>
        </p:txBody>
      </p:sp>
      <p:sp>
        <p:nvSpPr>
          <p:cNvPr id="15" name="Rectangle 8"/>
          <p:cNvSpPr>
            <a:spLocks noChangeArrowheads="1"/>
          </p:cNvSpPr>
          <p:nvPr/>
        </p:nvSpPr>
        <p:spPr bwMode="auto">
          <a:xfrm>
            <a:off x="236292" y="466635"/>
            <a:ext cx="3515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b="1" dirty="0" smtClean="0">
                <a:solidFill>
                  <a:srgbClr val="0033CC"/>
                </a:solidFill>
              </a:rPr>
              <a:t> </a:t>
            </a:r>
            <a:r>
              <a:rPr lang="en-US" b="1" dirty="0" smtClean="0">
                <a:solidFill>
                  <a:srgbClr val="0033CC"/>
                </a:solidFill>
                <a:latin typeface="Arial" pitchFamily="34" charset="0"/>
                <a:cs typeface="Arial" pitchFamily="34" charset="0"/>
              </a:rPr>
              <a:t>COUNTRY OVERVIEW</a:t>
            </a:r>
            <a:endParaRPr lang="en-US" b="1" dirty="0">
              <a:solidFill>
                <a:schemeClr val="hlink"/>
              </a:solidFill>
              <a:latin typeface="Arial" pitchFamily="34" charset="0"/>
              <a:cs typeface="Arial" pitchFamily="34" charset="0"/>
            </a:endParaRPr>
          </a:p>
        </p:txBody>
      </p:sp>
      <p:sp>
        <p:nvSpPr>
          <p:cNvPr id="6" name="7-Point Star 5"/>
          <p:cNvSpPr/>
          <p:nvPr/>
        </p:nvSpPr>
        <p:spPr>
          <a:xfrm>
            <a:off x="2181859" y="2996231"/>
            <a:ext cx="123915" cy="12796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0150" y="2709833"/>
            <a:ext cx="1152524" cy="256993"/>
          </a:xfrm>
          <a:prstGeom prst="rect">
            <a:avLst/>
          </a:prstGeom>
        </p:spPr>
        <p:txBody>
          <a:bodyPr wrap="square">
            <a:spAutoFit/>
          </a:bodyPr>
          <a:lstStyle/>
          <a:p>
            <a:pPr algn="ctr">
              <a:lnSpc>
                <a:spcPct val="107000"/>
              </a:lnSpc>
            </a:pPr>
            <a:r>
              <a:rPr lang="en-US" sz="1000" b="1" dirty="0" smtClean="0">
                <a:latin typeface="Calibri" panose="020F0502020204030204" pitchFamily="34" charset="0"/>
                <a:ea typeface="Calibri" panose="020F0502020204030204" pitchFamily="34" charset="0"/>
                <a:cs typeface="Times New Roman" panose="02020603050405020304" pitchFamily="18" charset="0"/>
              </a:rPr>
              <a:t>NDC@</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AECD, BAEC</a:t>
            </a:r>
            <a:endParaRPr lang="en-US" sz="1000" dirty="0"/>
          </a:p>
        </p:txBody>
      </p:sp>
      <p:sp>
        <p:nvSpPr>
          <p:cNvPr id="8" name="7-Point Star 7"/>
          <p:cNvSpPr/>
          <p:nvPr/>
        </p:nvSpPr>
        <p:spPr>
          <a:xfrm>
            <a:off x="3490957" y="4712184"/>
            <a:ext cx="123915" cy="12796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9882" y="5028693"/>
            <a:ext cx="1962150" cy="421654"/>
          </a:xfrm>
          <a:prstGeom prst="rect">
            <a:avLst/>
          </a:prstGeom>
        </p:spPr>
        <p:txBody>
          <a:bodyPr wrap="square">
            <a:spAutoFit/>
          </a:bodyPr>
          <a:lstStyle/>
          <a:p>
            <a:pPr algn="ctr">
              <a:lnSpc>
                <a:spcPct val="107000"/>
              </a:lnSpc>
            </a:pPr>
            <a:r>
              <a:rPr lang="en-US" sz="1000" b="1" dirty="0" smtClean="0">
                <a:latin typeface="Calibri" panose="020F0502020204030204" pitchFamily="34" charset="0"/>
                <a:ea typeface="Calibri" panose="020F0502020204030204" pitchFamily="34" charset="0"/>
                <a:cs typeface="Times New Roman" panose="02020603050405020304" pitchFamily="18" charset="0"/>
              </a:rPr>
              <a:t>AS 007 BRDH</a:t>
            </a:r>
          </a:p>
          <a:p>
            <a:pPr algn="ctr">
              <a:lnSpc>
                <a:spcPct val="107000"/>
              </a:lnSpc>
            </a:pPr>
            <a:r>
              <a:rPr lang="en-US" sz="1000" b="1" dirty="0" err="1" smtClean="0">
                <a:latin typeface="Calibri" panose="020F0502020204030204" pitchFamily="34" charset="0"/>
                <a:cs typeface="Times New Roman" panose="02020603050405020304" pitchFamily="18" charset="0"/>
              </a:rPr>
              <a:t>Bariadhala</a:t>
            </a:r>
            <a:r>
              <a:rPr lang="en-US" sz="1000" b="1" dirty="0" smtClean="0">
                <a:latin typeface="Calibri" panose="020F0502020204030204" pitchFamily="34" charset="0"/>
                <a:cs typeface="Times New Roman" panose="02020603050405020304" pitchFamily="18" charset="0"/>
              </a:rPr>
              <a:t>, </a:t>
            </a:r>
            <a:r>
              <a:rPr lang="en-US" sz="1000" b="1" dirty="0" err="1" smtClean="0">
                <a:latin typeface="Calibri" panose="020F0502020204030204" pitchFamily="34" charset="0"/>
                <a:cs typeface="Times New Roman" panose="02020603050405020304" pitchFamily="18" charset="0"/>
              </a:rPr>
              <a:t>Chattogram</a:t>
            </a:r>
            <a:endParaRPr lang="en-US" sz="1000" dirty="0"/>
          </a:p>
        </p:txBody>
      </p:sp>
      <p:sp>
        <p:nvSpPr>
          <p:cNvPr id="2" name="Rectangle 1"/>
          <p:cNvSpPr/>
          <p:nvPr/>
        </p:nvSpPr>
        <p:spPr>
          <a:xfrm>
            <a:off x="271186" y="5810986"/>
            <a:ext cx="5628564" cy="923330"/>
          </a:xfrm>
          <a:prstGeom prst="rect">
            <a:avLst/>
          </a:prstGeom>
        </p:spPr>
        <p:txBody>
          <a:bodyPr wrap="square">
            <a:spAutoFit/>
          </a:bodyPr>
          <a:lstStyle/>
          <a:p>
            <a:pPr marL="285750" indent="-285750" fontAlgn="base">
              <a:spcBef>
                <a:spcPct val="0"/>
              </a:spcBef>
              <a:spcAft>
                <a:spcPct val="0"/>
              </a:spcAft>
              <a:buFont typeface="Wingdings" pitchFamily="2" charset="2"/>
              <a:buChar char="v"/>
              <a:tabLst>
                <a:tab pos="2800350" algn="l"/>
                <a:tab pos="3028950" algn="l"/>
              </a:tabLst>
              <a:defRPr/>
            </a:pPr>
            <a:r>
              <a:rPr lang="en-US" b="1" dirty="0">
                <a:solidFill>
                  <a:prstClr val="black"/>
                </a:solidFill>
                <a:latin typeface="Arial" pitchFamily="34" charset="0"/>
                <a:cs typeface="Arial" pitchFamily="34" charset="0"/>
              </a:rPr>
              <a:t>Area                                : 	147,570 Sq. km </a:t>
            </a:r>
          </a:p>
          <a:p>
            <a:pPr marL="285750" indent="-285750" fontAlgn="base">
              <a:spcBef>
                <a:spcPct val="0"/>
              </a:spcBef>
              <a:spcAft>
                <a:spcPct val="0"/>
              </a:spcAft>
              <a:buFont typeface="Wingdings" pitchFamily="2" charset="2"/>
              <a:buChar char="v"/>
              <a:tabLst>
                <a:tab pos="2800350" algn="l"/>
                <a:tab pos="3028950" algn="l"/>
              </a:tabLst>
              <a:defRPr/>
            </a:pPr>
            <a:r>
              <a:rPr lang="en-US" b="1" dirty="0">
                <a:solidFill>
                  <a:prstClr val="black"/>
                </a:solidFill>
                <a:latin typeface="Arial" pitchFamily="34" charset="0"/>
                <a:cs typeface="Arial" pitchFamily="34" charset="0"/>
              </a:rPr>
              <a:t>GDP per Capita              :  	US$ </a:t>
            </a:r>
            <a:r>
              <a:rPr lang="en-US" b="1" dirty="0" smtClean="0">
                <a:solidFill>
                  <a:prstClr val="black"/>
                </a:solidFill>
                <a:latin typeface="Arial" pitchFamily="34" charset="0"/>
                <a:cs typeface="Arial" pitchFamily="34" charset="0"/>
              </a:rPr>
              <a:t>2458 (2021) </a:t>
            </a:r>
            <a:endParaRPr lang="en-US" b="1" dirty="0">
              <a:solidFill>
                <a:prstClr val="black"/>
              </a:solidFill>
              <a:latin typeface="Arial" pitchFamily="34" charset="0"/>
              <a:cs typeface="Arial" pitchFamily="34" charset="0"/>
            </a:endParaRPr>
          </a:p>
          <a:p>
            <a:pPr marL="285750" indent="-285750" fontAlgn="base">
              <a:spcBef>
                <a:spcPct val="0"/>
              </a:spcBef>
              <a:spcAft>
                <a:spcPct val="0"/>
              </a:spcAft>
              <a:buFont typeface="Wingdings" pitchFamily="2" charset="2"/>
              <a:buChar char="v"/>
              <a:tabLst>
                <a:tab pos="2800350" algn="l"/>
                <a:tab pos="3028950" algn="l"/>
              </a:tabLst>
              <a:defRPr/>
            </a:pPr>
            <a:r>
              <a:rPr lang="en-US" b="1" dirty="0" smtClean="0">
                <a:solidFill>
                  <a:prstClr val="black"/>
                </a:solidFill>
                <a:latin typeface="Arial" pitchFamily="34" charset="0"/>
                <a:cs typeface="Arial" pitchFamily="34" charset="0"/>
              </a:rPr>
              <a:t>GDP </a:t>
            </a:r>
            <a:r>
              <a:rPr lang="en-US" b="1" dirty="0">
                <a:solidFill>
                  <a:prstClr val="black"/>
                </a:solidFill>
                <a:latin typeface="Arial" pitchFamily="34" charset="0"/>
                <a:cs typeface="Arial" pitchFamily="34" charset="0"/>
              </a:rPr>
              <a:t>growth rate             : 	</a:t>
            </a:r>
            <a:r>
              <a:rPr lang="en-US" b="1" dirty="0" smtClean="0">
                <a:solidFill>
                  <a:prstClr val="black"/>
                </a:solidFill>
                <a:latin typeface="Arial" pitchFamily="34" charset="0"/>
                <a:cs typeface="Arial" pitchFamily="34" charset="0"/>
              </a:rPr>
              <a:t>5.3% (2023) </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94123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763" y="3352800"/>
            <a:ext cx="7723187" cy="1015663"/>
          </a:xfrm>
          <a:prstGeom prst="rect">
            <a:avLst/>
          </a:prstGeom>
          <a:noFill/>
        </p:spPr>
        <p:txBody>
          <a:bodyPr>
            <a:spAutoFit/>
          </a:bodyPr>
          <a:lstStyle/>
          <a:p>
            <a:pPr marL="342900" indent="-342900" eaLnBrk="0" fontAlgn="base" hangingPunct="0">
              <a:spcBef>
                <a:spcPct val="0"/>
              </a:spcBef>
              <a:spcAft>
                <a:spcPct val="0"/>
              </a:spcAft>
              <a:buFont typeface="Wingdings" pitchFamily="2" charset="2"/>
              <a:buChar char="v"/>
              <a:defRPr/>
            </a:pPr>
            <a:endParaRPr lang="en-US" sz="2000" b="1" dirty="0">
              <a:solidFill>
                <a:srgbClr val="008000"/>
              </a:solidFill>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sz="2000" b="1" dirty="0" smtClean="0">
                <a:solidFill>
                  <a:srgbClr val="0033CC"/>
                </a:solidFill>
                <a:latin typeface="Arial" panose="020B0604020202020204" pitchFamily="34" charset="0"/>
                <a:cs typeface="Arial" panose="020B0604020202020204" pitchFamily="34" charset="0"/>
              </a:rPr>
              <a:t>Tsunami </a:t>
            </a:r>
            <a:r>
              <a:rPr lang="en-US" sz="2000" b="1" dirty="0">
                <a:solidFill>
                  <a:srgbClr val="0033CC"/>
                </a:solidFill>
                <a:latin typeface="Arial" panose="020B0604020202020204" pitchFamily="34" charset="0"/>
                <a:cs typeface="Arial" panose="020B0604020202020204" pitchFamily="34" charset="0"/>
              </a:rPr>
              <a:t>Warning Agreement (TWA) with the </a:t>
            </a:r>
            <a:r>
              <a:rPr lang="en-US" sz="2000" b="1" dirty="0" smtClean="0">
                <a:solidFill>
                  <a:srgbClr val="0033CC"/>
                </a:solidFill>
                <a:latin typeface="Arial" panose="020B0604020202020204" pitchFamily="34" charset="0"/>
                <a:cs typeface="Arial" panose="020B0604020202020204" pitchFamily="34" charset="0"/>
              </a:rPr>
              <a:t>CTBTO</a:t>
            </a:r>
          </a:p>
          <a:p>
            <a:pPr eaLnBrk="0" fontAlgn="base" hangingPunct="0">
              <a:spcBef>
                <a:spcPct val="0"/>
              </a:spcBef>
              <a:spcAft>
                <a:spcPct val="0"/>
              </a:spcAft>
              <a:defRPr/>
            </a:pPr>
            <a:endParaRPr lang="en-US" sz="2000" b="1" dirty="0">
              <a:solidFill>
                <a:srgbClr val="0033CC"/>
              </a:solidFill>
              <a:latin typeface="Arial" panose="020B0604020202020204" pitchFamily="34" charset="0"/>
              <a:cs typeface="Arial" panose="020B0604020202020204" pitchFamily="34" charset="0"/>
            </a:endParaRPr>
          </a:p>
        </p:txBody>
      </p:sp>
      <p:grpSp>
        <p:nvGrpSpPr>
          <p:cNvPr id="7" name="Group 6"/>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val="212080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B382F4F-D220-4EBD-818F-86D31289D02B}"/>
              </a:ext>
            </a:extLst>
          </p:cNvPr>
          <p:cNvGrpSpPr/>
          <p:nvPr/>
        </p:nvGrpSpPr>
        <p:grpSpPr>
          <a:xfrm>
            <a:off x="0" y="108891"/>
            <a:ext cx="9144000" cy="1055717"/>
            <a:chOff x="0" y="108891"/>
            <a:chExt cx="9144000" cy="1055717"/>
          </a:xfrm>
        </p:grpSpPr>
        <p:pic>
          <p:nvPicPr>
            <p:cNvPr id="4" name="Picture 3">
              <a:extLst>
                <a:ext uri="{FF2B5EF4-FFF2-40B4-BE49-F238E27FC236}">
                  <a16:creationId xmlns="" xmlns:a16="http://schemas.microsoft.com/office/drawing/2014/main" id="{E497A936-C7FD-4064-B690-EEBFBBE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a:extLst>
                <a:ext uri="{FF2B5EF4-FFF2-40B4-BE49-F238E27FC236}">
                  <a16:creationId xmlns="" xmlns:a16="http://schemas.microsoft.com/office/drawing/2014/main" id="{9E48CA16-8DEB-41E7-B637-E547FF58077E}"/>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9" name="Rectangle 8"/>
          <p:cNvSpPr/>
          <p:nvPr/>
        </p:nvSpPr>
        <p:spPr>
          <a:xfrm>
            <a:off x="760798" y="1307068"/>
            <a:ext cx="7240202" cy="369332"/>
          </a:xfrm>
          <a:prstGeom prst="rect">
            <a:avLst/>
          </a:prstGeom>
          <a:noFill/>
          <a:effectLst>
            <a:innerShdw blurRad="114300">
              <a:prstClr val="black"/>
            </a:innerShdw>
          </a:effectLst>
        </p:spPr>
        <p:txBody>
          <a:bodyPr wrap="square">
            <a:spAutoFit/>
          </a:bodyPr>
          <a:lstStyle/>
          <a:p>
            <a:pPr marL="285750" indent="-285750">
              <a:buFont typeface="Wingdings" pitchFamily="2" charset="2"/>
              <a:buChar char="v"/>
            </a:pPr>
            <a:r>
              <a:rPr lang="en-US" b="1" dirty="0">
                <a:solidFill>
                  <a:srgbClr val="FF0000"/>
                </a:solidFill>
              </a:rPr>
              <a:t>CTBTO and UNESCO: Partners in Disaster Mitigation</a:t>
            </a:r>
            <a:endParaRPr lang="en-US" b="1" dirty="0">
              <a:solidFill>
                <a:srgbClr val="FF0000"/>
              </a:solidFill>
              <a:effectLst/>
              <a:latin typeface="Arial" pitchFamily="34" charset="0"/>
              <a:ea typeface="Calibri" panose="020F0502020204030204" pitchFamily="34" charset="0"/>
              <a:cs typeface="Arial" pitchFamily="34" charset="0"/>
            </a:endParaRPr>
          </a:p>
        </p:txBody>
      </p:sp>
      <p:sp>
        <p:nvSpPr>
          <p:cNvPr id="2" name="Rectangle 1"/>
          <p:cNvSpPr/>
          <p:nvPr/>
        </p:nvSpPr>
        <p:spPr>
          <a:xfrm>
            <a:off x="787516" y="1828800"/>
            <a:ext cx="7508804" cy="4801314"/>
          </a:xfrm>
          <a:prstGeom prst="rect">
            <a:avLst/>
          </a:prstGeom>
        </p:spPr>
        <p:txBody>
          <a:bodyPr wrap="square">
            <a:spAutoFit/>
          </a:bodyPr>
          <a:lstStyle/>
          <a:p>
            <a:pPr marL="285750" lvl="0" indent="-285750" algn="just">
              <a:buFont typeface="Wingdings" pitchFamily="2" charset="2"/>
              <a:buChar char="v"/>
            </a:pPr>
            <a:r>
              <a:rPr lang="en-US" dirty="0"/>
              <a:t>Although the Asian tsunami created a great tragedy too many people, it also did a lot to educate us globally, and to bring awareness to tsunamis and earthquakes in general. </a:t>
            </a:r>
          </a:p>
          <a:p>
            <a:pPr lvl="0" algn="just"/>
            <a:endParaRPr lang="en-US" dirty="0"/>
          </a:p>
          <a:p>
            <a:pPr marL="285750" lvl="0" indent="-285750" algn="just">
              <a:buFont typeface="Wingdings" pitchFamily="2" charset="2"/>
              <a:buChar char="v"/>
            </a:pPr>
            <a:r>
              <a:rPr lang="en-US" dirty="0"/>
              <a:t>Similarly, the tragedy of the situation brought awareness to the need for a global alert system in order to minimize deaths associated with tsunamis. </a:t>
            </a:r>
          </a:p>
          <a:p>
            <a:pPr marL="285750" lvl="0" indent="-285750" algn="just">
              <a:buFont typeface="Wingdings" pitchFamily="2" charset="2"/>
              <a:buChar char="v"/>
            </a:pPr>
            <a:endParaRPr lang="en-US" dirty="0" smtClean="0"/>
          </a:p>
          <a:p>
            <a:pPr marL="285750" indent="-285750" algn="just">
              <a:buFont typeface="Wingdings" pitchFamily="2" charset="2"/>
              <a:buChar char="v"/>
            </a:pPr>
            <a:r>
              <a:rPr lang="en-US" dirty="0"/>
              <a:t>The </a:t>
            </a:r>
            <a:r>
              <a:rPr lang="en-US" b="1" dirty="0"/>
              <a:t>CTBTO </a:t>
            </a:r>
            <a:r>
              <a:rPr lang="en-US" dirty="0"/>
              <a:t>and the Intergovernmental Oceanographic Commission (</a:t>
            </a:r>
            <a:r>
              <a:rPr lang="en-US" b="1" dirty="0"/>
              <a:t>IOC</a:t>
            </a:r>
            <a:r>
              <a:rPr lang="en-US" dirty="0"/>
              <a:t>) of the United Nations Educational, Scientific and Cultural Organization (</a:t>
            </a:r>
            <a:r>
              <a:rPr lang="en-US" b="1" dirty="0"/>
              <a:t>UNESCO</a:t>
            </a:r>
            <a:r>
              <a:rPr lang="en-US" dirty="0"/>
              <a:t>) </a:t>
            </a:r>
            <a:r>
              <a:rPr lang="en-US" b="1" dirty="0"/>
              <a:t>agreed to share efforts and data in the field of tsunami early warning systems</a:t>
            </a:r>
            <a:r>
              <a:rPr lang="en-US" dirty="0"/>
              <a:t> following the 2004 Indian Ocean tsunami that killed more than 230,000 people. </a:t>
            </a:r>
          </a:p>
          <a:p>
            <a:pPr marL="285750" lvl="0" indent="-285750" algn="just">
              <a:buFont typeface="Wingdings" pitchFamily="2" charset="2"/>
              <a:buChar char="v"/>
            </a:pPr>
            <a:endParaRPr lang="en-US" dirty="0"/>
          </a:p>
          <a:p>
            <a:pPr marL="285750" lvl="0" indent="-285750" algn="just">
              <a:buFont typeface="Wingdings" pitchFamily="2" charset="2"/>
              <a:buChar char="v"/>
            </a:pPr>
            <a:r>
              <a:rPr lang="en-US" dirty="0" smtClean="0"/>
              <a:t>Tsunami </a:t>
            </a:r>
            <a:r>
              <a:rPr lang="en-US" dirty="0"/>
              <a:t>warning agreement (TWA) with the Comprehensive Nuclear-Test-Ban Treaty Organization (CTBTO) is needed for strengthening the country’s ability to issue faster and more precise safety warnings in case of a tsunami</a:t>
            </a:r>
            <a:r>
              <a:rPr lang="en-US" dirty="0" smtClean="0"/>
              <a:t>.</a:t>
            </a:r>
          </a:p>
          <a:p>
            <a:pPr algn="just"/>
            <a:endParaRPr lang="en-US" dirty="0"/>
          </a:p>
        </p:txBody>
      </p:sp>
      <p:sp>
        <p:nvSpPr>
          <p:cNvPr id="7" name="Rectangle 6"/>
          <p:cNvSpPr/>
          <p:nvPr/>
        </p:nvSpPr>
        <p:spPr>
          <a:xfrm>
            <a:off x="968835" y="417963"/>
            <a:ext cx="4204484" cy="369332"/>
          </a:xfrm>
          <a:prstGeom prst="rect">
            <a:avLst/>
          </a:prstGeom>
        </p:spPr>
        <p:txBody>
          <a:bodyPr wrap="none">
            <a:spAutoFit/>
          </a:bodyPr>
          <a:lstStyle/>
          <a:p>
            <a:pPr>
              <a:buFont typeface="Wingdings" pitchFamily="2" charset="2"/>
              <a:buChar char="q"/>
            </a:pPr>
            <a:r>
              <a:rPr lang="en-US" b="1" dirty="0">
                <a:solidFill>
                  <a:srgbClr val="0033CC"/>
                </a:solidFill>
              </a:rPr>
              <a:t> </a:t>
            </a:r>
            <a:r>
              <a:rPr lang="en-US" b="1" dirty="0">
                <a:solidFill>
                  <a:srgbClr val="0033CC"/>
                </a:solidFill>
                <a:latin typeface="Arial" pitchFamily="34" charset="0"/>
                <a:cs typeface="Arial" pitchFamily="34" charset="0"/>
              </a:rPr>
              <a:t>TSUNAMI WARNING AGREEMENT</a:t>
            </a:r>
          </a:p>
        </p:txBody>
      </p:sp>
    </p:spTree>
    <p:extLst>
      <p:ext uri="{BB962C8B-B14F-4D97-AF65-F5344CB8AC3E}">
        <p14:creationId xmlns:p14="http://schemas.microsoft.com/office/powerpoint/2010/main" val="733249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08891"/>
            <a:ext cx="9144000" cy="1055717"/>
            <a:chOff x="0" y="108891"/>
            <a:chExt cx="9144000" cy="1055717"/>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13" name="Rectangle 8"/>
          <p:cNvSpPr>
            <a:spLocks noChangeArrowheads="1"/>
          </p:cNvSpPr>
          <p:nvPr/>
        </p:nvSpPr>
        <p:spPr bwMode="auto">
          <a:xfrm>
            <a:off x="751764" y="430009"/>
            <a:ext cx="5039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smtClean="0">
                <a:solidFill>
                  <a:srgbClr val="0033CC"/>
                </a:solidFill>
                <a:latin typeface="Arial" pitchFamily="34" charset="0"/>
                <a:cs typeface="Arial" pitchFamily="34" charset="0"/>
              </a:rPr>
              <a:t>TSUNAMI WARNING AGREEMENT</a:t>
            </a:r>
          </a:p>
          <a:p>
            <a:r>
              <a:rPr lang="en-US" sz="1600" b="1" dirty="0" smtClean="0">
                <a:solidFill>
                  <a:srgbClr val="FF0000"/>
                </a:solidFill>
                <a:latin typeface="Arial" pitchFamily="34" charset="0"/>
                <a:ea typeface="Calibri" panose="020F0502020204030204" pitchFamily="34" charset="0"/>
                <a:cs typeface="Arial" pitchFamily="34" charset="0"/>
              </a:rPr>
              <a:t>    Present </a:t>
            </a:r>
            <a:r>
              <a:rPr lang="en-US" sz="1600" b="1" dirty="0">
                <a:solidFill>
                  <a:srgbClr val="FF0000"/>
                </a:solidFill>
                <a:latin typeface="Arial" pitchFamily="34" charset="0"/>
                <a:ea typeface="Calibri" panose="020F0502020204030204" pitchFamily="34" charset="0"/>
                <a:cs typeface="Arial" pitchFamily="34" charset="0"/>
              </a:rPr>
              <a:t>Status of </a:t>
            </a:r>
            <a:r>
              <a:rPr lang="en-US" sz="1600" b="1" dirty="0" smtClean="0">
                <a:solidFill>
                  <a:srgbClr val="FF0000"/>
                </a:solidFill>
                <a:latin typeface="Arial" pitchFamily="34" charset="0"/>
                <a:ea typeface="Calibri" panose="020F0502020204030204" pitchFamily="34" charset="0"/>
                <a:cs typeface="Arial" pitchFamily="34" charset="0"/>
              </a:rPr>
              <a:t>Map</a:t>
            </a:r>
            <a:endParaRPr lang="en-US" sz="1600" b="1" dirty="0">
              <a:solidFill>
                <a:srgbClr val="FF0000"/>
              </a:solidFill>
              <a:latin typeface="Arial" pitchFamily="34" charset="0"/>
              <a:ea typeface="Calibri" panose="020F0502020204030204"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1371600"/>
            <a:ext cx="6905624" cy="360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4924425"/>
            <a:ext cx="2990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507224" y="4901625"/>
            <a:ext cx="226914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dirty="0" smtClean="0"/>
              <a:t>Ref: </a:t>
            </a:r>
            <a:r>
              <a:rPr lang="en-US" sz="1600" dirty="0" err="1" smtClean="0"/>
              <a:t>Abdelouaheb</a:t>
            </a:r>
            <a:r>
              <a:rPr lang="en-US" sz="1600" dirty="0" smtClean="0"/>
              <a:t> </a:t>
            </a:r>
            <a:r>
              <a:rPr lang="en-US" sz="1600" dirty="0" err="1" smtClean="0"/>
              <a:t>Agrebi</a:t>
            </a:r>
            <a:endParaRPr lang="en-US" sz="1600" dirty="0" smtClean="0"/>
          </a:p>
          <a:p>
            <a:r>
              <a:rPr lang="en-US" sz="1600" dirty="0" smtClean="0"/>
              <a:t>CTBTO presentation slide</a:t>
            </a:r>
            <a:endParaRPr lang="en-US" sz="1600" dirty="0"/>
          </a:p>
        </p:txBody>
      </p:sp>
      <p:sp>
        <p:nvSpPr>
          <p:cNvPr id="16" name="Rectangle 15"/>
          <p:cNvSpPr/>
          <p:nvPr/>
        </p:nvSpPr>
        <p:spPr>
          <a:xfrm>
            <a:off x="919759" y="6019800"/>
            <a:ext cx="7521875" cy="646331"/>
          </a:xfrm>
          <a:prstGeom prst="rect">
            <a:avLst/>
          </a:prstGeom>
        </p:spPr>
        <p:txBody>
          <a:bodyPr wrap="square">
            <a:spAutoFit/>
          </a:bodyPr>
          <a:lstStyle/>
          <a:p>
            <a:pPr marL="285750" lvl="0" indent="-285750" algn="just">
              <a:buFont typeface="Wingdings" pitchFamily="2" charset="2"/>
              <a:buChar char="v"/>
            </a:pPr>
            <a:r>
              <a:rPr lang="en-US" b="1" dirty="0" smtClean="0"/>
              <a:t>The </a:t>
            </a:r>
            <a:r>
              <a:rPr lang="en-US" b="1" dirty="0"/>
              <a:t>Auxiliary Seismic Station (AS007), established in Bangladesh, is designed for TEWS (Tsunami Early Warning </a:t>
            </a:r>
            <a:r>
              <a:rPr lang="en-US" b="1" dirty="0" smtClean="0"/>
              <a:t>System). </a:t>
            </a:r>
            <a:endParaRPr lang="en-US" b="1" dirty="0"/>
          </a:p>
        </p:txBody>
      </p:sp>
    </p:spTree>
    <p:extLst>
      <p:ext uri="{BB962C8B-B14F-4D97-AF65-F5344CB8AC3E}">
        <p14:creationId xmlns:p14="http://schemas.microsoft.com/office/powerpoint/2010/main" val="11390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B382F4F-D220-4EBD-818F-86D31289D02B}"/>
              </a:ext>
            </a:extLst>
          </p:cNvPr>
          <p:cNvGrpSpPr/>
          <p:nvPr/>
        </p:nvGrpSpPr>
        <p:grpSpPr>
          <a:xfrm>
            <a:off x="0" y="108891"/>
            <a:ext cx="9144000" cy="1055717"/>
            <a:chOff x="0" y="108891"/>
            <a:chExt cx="9144000" cy="1055717"/>
          </a:xfrm>
        </p:grpSpPr>
        <p:pic>
          <p:nvPicPr>
            <p:cNvPr id="4" name="Picture 3">
              <a:extLst>
                <a:ext uri="{FF2B5EF4-FFF2-40B4-BE49-F238E27FC236}">
                  <a16:creationId xmlns="" xmlns:a16="http://schemas.microsoft.com/office/drawing/2014/main" id="{E497A936-C7FD-4064-B690-EEBFBBE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a:extLst>
                <a:ext uri="{FF2B5EF4-FFF2-40B4-BE49-F238E27FC236}">
                  <a16:creationId xmlns="" xmlns:a16="http://schemas.microsoft.com/office/drawing/2014/main" id="{9E48CA16-8DEB-41E7-B637-E547FF58077E}"/>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9" name="Rectangle 8"/>
          <p:cNvSpPr/>
          <p:nvPr/>
        </p:nvSpPr>
        <p:spPr>
          <a:xfrm>
            <a:off x="760798" y="1307068"/>
            <a:ext cx="7240202" cy="369332"/>
          </a:xfrm>
          <a:prstGeom prst="rect">
            <a:avLst/>
          </a:prstGeom>
          <a:noFill/>
          <a:effectLst>
            <a:innerShdw blurRad="114300">
              <a:prstClr val="black"/>
            </a:innerShdw>
          </a:effectLst>
        </p:spPr>
        <p:txBody>
          <a:bodyPr wrap="square">
            <a:spAutoFit/>
          </a:bodyPr>
          <a:lstStyle/>
          <a:p>
            <a:pPr marL="285750" indent="-285750">
              <a:buFont typeface="Wingdings" pitchFamily="2" charset="2"/>
              <a:buChar char="v"/>
            </a:pPr>
            <a:r>
              <a:rPr lang="en-US" b="1" dirty="0" smtClean="0">
                <a:solidFill>
                  <a:srgbClr val="FF0000"/>
                </a:solidFill>
                <a:latin typeface="Arial" pitchFamily="34" charset="0"/>
                <a:ea typeface="Calibri" panose="020F0502020204030204" pitchFamily="34" charset="0"/>
                <a:cs typeface="Arial" pitchFamily="34" charset="0"/>
              </a:rPr>
              <a:t>Proposal for establishing of TWC in </a:t>
            </a:r>
            <a:r>
              <a:rPr lang="en-US" b="1" dirty="0" smtClean="0">
                <a:solidFill>
                  <a:srgbClr val="FF0000"/>
                </a:solidFill>
                <a:effectLst/>
                <a:latin typeface="Arial" pitchFamily="34" charset="0"/>
                <a:ea typeface="Calibri" panose="020F0502020204030204" pitchFamily="34" charset="0"/>
                <a:cs typeface="Arial" pitchFamily="34" charset="0"/>
              </a:rPr>
              <a:t>Bangladesh</a:t>
            </a:r>
            <a:endParaRPr lang="en-US" b="1" dirty="0">
              <a:solidFill>
                <a:srgbClr val="FF0000"/>
              </a:solidFill>
              <a:effectLst/>
              <a:latin typeface="Arial" pitchFamily="34" charset="0"/>
              <a:ea typeface="Calibri" panose="020F0502020204030204" pitchFamily="34" charset="0"/>
              <a:cs typeface="Arial" pitchFamily="34" charset="0"/>
            </a:endParaRPr>
          </a:p>
        </p:txBody>
      </p:sp>
      <p:sp>
        <p:nvSpPr>
          <p:cNvPr id="2" name="Rectangle 1"/>
          <p:cNvSpPr/>
          <p:nvPr/>
        </p:nvSpPr>
        <p:spPr>
          <a:xfrm>
            <a:off x="757700" y="1731772"/>
            <a:ext cx="7508804" cy="4524315"/>
          </a:xfrm>
          <a:prstGeom prst="rect">
            <a:avLst/>
          </a:prstGeom>
        </p:spPr>
        <p:txBody>
          <a:bodyPr wrap="square">
            <a:spAutoFit/>
          </a:bodyPr>
          <a:lstStyle/>
          <a:p>
            <a:pPr algn="just"/>
            <a:endParaRPr lang="en-US" dirty="0" smtClean="0"/>
          </a:p>
          <a:p>
            <a:pPr marL="285750" lvl="0" indent="-285750" algn="just">
              <a:buFont typeface="Wingdings" pitchFamily="2" charset="2"/>
              <a:buChar char="v"/>
            </a:pPr>
            <a:r>
              <a:rPr lang="en-US" dirty="0" smtClean="0"/>
              <a:t>Bangladesh does not have any Tsunami arrangement/agreement yet, however, as per CTBTO, the Auxiliary Seismic Station (AS007), established in Bangladesh, is designed for TEWS (Tsunami Early Warning System). Therefore, any arrangement regarding TEWS is possible to initiate.</a:t>
            </a:r>
          </a:p>
          <a:p>
            <a:pPr lvl="0" algn="just"/>
            <a:endParaRPr lang="en-US" dirty="0" smtClean="0"/>
          </a:p>
          <a:p>
            <a:pPr marL="285750" indent="-285750" algn="just">
              <a:buFont typeface="Wingdings" pitchFamily="2" charset="2"/>
              <a:buChar char="v"/>
            </a:pPr>
            <a:r>
              <a:rPr lang="en-US" dirty="0" smtClean="0"/>
              <a:t>Bangladesh </a:t>
            </a:r>
            <a:r>
              <a:rPr lang="en-US" dirty="0"/>
              <a:t>is hosting an International Monitoring System (IMS) station (AS007, BRDH) and a National Data Center (NDC-BD) since 2011, and hence invited to establish a Tsunami Warning Agreement (TWA) with the CTBTO, thus benefiting from relevant IMS data to reinforce and complement early tsunami warning system. </a:t>
            </a:r>
          </a:p>
          <a:p>
            <a:pPr algn="just"/>
            <a:endParaRPr lang="en-US" dirty="0" smtClean="0"/>
          </a:p>
          <a:p>
            <a:pPr marL="285750" lvl="0" indent="-285750" algn="just">
              <a:buFont typeface="Wingdings" pitchFamily="2" charset="2"/>
              <a:buChar char="v"/>
            </a:pPr>
            <a:r>
              <a:rPr lang="en-US" dirty="0" smtClean="0"/>
              <a:t>So, considering the authority of BMD and the establishment of CTBTO under BAEC, </a:t>
            </a:r>
            <a:r>
              <a:rPr lang="en-US" b="1" dirty="0" smtClean="0">
                <a:solidFill>
                  <a:srgbClr val="FF0000"/>
                </a:solidFill>
              </a:rPr>
              <a:t>IOC/UNESCO</a:t>
            </a:r>
            <a:r>
              <a:rPr lang="en-US" dirty="0" smtClean="0"/>
              <a:t> can think of establishing a Tsunami Warning Centre in Bangladesh in collaboration with CTBTO. </a:t>
            </a:r>
          </a:p>
          <a:p>
            <a:pPr lvl="0"/>
            <a:endParaRPr lang="en-US" dirty="0"/>
          </a:p>
        </p:txBody>
      </p:sp>
      <p:sp>
        <p:nvSpPr>
          <p:cNvPr id="7" name="Rectangle 6"/>
          <p:cNvSpPr/>
          <p:nvPr/>
        </p:nvSpPr>
        <p:spPr>
          <a:xfrm>
            <a:off x="968835" y="417963"/>
            <a:ext cx="4204484" cy="369332"/>
          </a:xfrm>
          <a:prstGeom prst="rect">
            <a:avLst/>
          </a:prstGeom>
        </p:spPr>
        <p:txBody>
          <a:bodyPr wrap="none">
            <a:spAutoFit/>
          </a:bodyPr>
          <a:lstStyle/>
          <a:p>
            <a:pPr>
              <a:buFont typeface="Wingdings" pitchFamily="2" charset="2"/>
              <a:buChar char="q"/>
            </a:pPr>
            <a:r>
              <a:rPr lang="en-US" b="1" dirty="0">
                <a:solidFill>
                  <a:srgbClr val="0033CC"/>
                </a:solidFill>
              </a:rPr>
              <a:t> </a:t>
            </a:r>
            <a:r>
              <a:rPr lang="en-US" b="1" dirty="0">
                <a:solidFill>
                  <a:srgbClr val="0033CC"/>
                </a:solidFill>
                <a:latin typeface="Arial" pitchFamily="34" charset="0"/>
                <a:cs typeface="Arial" pitchFamily="34" charset="0"/>
              </a:rPr>
              <a:t>TSUNAMI WARNING AGREEMENT</a:t>
            </a:r>
          </a:p>
        </p:txBody>
      </p:sp>
    </p:spTree>
    <p:extLst>
      <p:ext uri="{BB962C8B-B14F-4D97-AF65-F5344CB8AC3E}">
        <p14:creationId xmlns:p14="http://schemas.microsoft.com/office/powerpoint/2010/main" val="2844928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B382F4F-D220-4EBD-818F-86D31289D02B}"/>
              </a:ext>
            </a:extLst>
          </p:cNvPr>
          <p:cNvGrpSpPr/>
          <p:nvPr/>
        </p:nvGrpSpPr>
        <p:grpSpPr>
          <a:xfrm>
            <a:off x="0" y="108891"/>
            <a:ext cx="9144000" cy="1055717"/>
            <a:chOff x="0" y="108891"/>
            <a:chExt cx="9144000" cy="1055717"/>
          </a:xfrm>
        </p:grpSpPr>
        <p:pic>
          <p:nvPicPr>
            <p:cNvPr id="4" name="Picture 3">
              <a:extLst>
                <a:ext uri="{FF2B5EF4-FFF2-40B4-BE49-F238E27FC236}">
                  <a16:creationId xmlns="" xmlns:a16="http://schemas.microsoft.com/office/drawing/2014/main" id="{E497A936-C7FD-4064-B690-EEBFBBE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a:extLst>
                <a:ext uri="{FF2B5EF4-FFF2-40B4-BE49-F238E27FC236}">
                  <a16:creationId xmlns="" xmlns:a16="http://schemas.microsoft.com/office/drawing/2014/main" id="{9E48CA16-8DEB-41E7-B637-E547FF58077E}"/>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9" name="Rectangle 8"/>
          <p:cNvSpPr/>
          <p:nvPr/>
        </p:nvSpPr>
        <p:spPr>
          <a:xfrm>
            <a:off x="740391" y="1716114"/>
            <a:ext cx="7240202" cy="369332"/>
          </a:xfrm>
          <a:prstGeom prst="rect">
            <a:avLst/>
          </a:prstGeom>
          <a:noFill/>
          <a:effectLst>
            <a:innerShdw blurRad="114300">
              <a:prstClr val="black"/>
            </a:innerShdw>
          </a:effectLst>
        </p:spPr>
        <p:txBody>
          <a:bodyPr wrap="square">
            <a:spAutoFit/>
          </a:bodyPr>
          <a:lstStyle/>
          <a:p>
            <a:pPr marL="285750" indent="-285750">
              <a:buFont typeface="Wingdings" pitchFamily="2" charset="2"/>
              <a:buChar char="v"/>
            </a:pPr>
            <a:r>
              <a:rPr lang="en-US" b="1" dirty="0" smtClean="0">
                <a:solidFill>
                  <a:srgbClr val="FF0000"/>
                </a:solidFill>
                <a:latin typeface="Arial" pitchFamily="34" charset="0"/>
                <a:ea typeface="Calibri" panose="020F0502020204030204" pitchFamily="34" charset="0"/>
                <a:cs typeface="Arial" pitchFamily="34" charset="0"/>
              </a:rPr>
              <a:t>Important of IMS Data for Tsunami Warning</a:t>
            </a:r>
            <a:endParaRPr lang="en-US" b="1" dirty="0">
              <a:solidFill>
                <a:srgbClr val="FF0000"/>
              </a:solidFill>
              <a:effectLst/>
              <a:latin typeface="Arial" pitchFamily="34" charset="0"/>
              <a:ea typeface="Calibri" panose="020F0502020204030204" pitchFamily="34" charset="0"/>
              <a:cs typeface="Arial" pitchFamily="34" charset="0"/>
            </a:endParaRPr>
          </a:p>
        </p:txBody>
      </p:sp>
      <p:sp>
        <p:nvSpPr>
          <p:cNvPr id="2" name="Rectangle 1"/>
          <p:cNvSpPr/>
          <p:nvPr/>
        </p:nvSpPr>
        <p:spPr>
          <a:xfrm>
            <a:off x="975461" y="2362200"/>
            <a:ext cx="7199703" cy="1754326"/>
          </a:xfrm>
          <a:prstGeom prst="rect">
            <a:avLst/>
          </a:prstGeom>
        </p:spPr>
        <p:txBody>
          <a:bodyPr wrap="square">
            <a:spAutoFit/>
          </a:bodyPr>
          <a:lstStyle/>
          <a:p>
            <a:pPr algn="just"/>
            <a:r>
              <a:rPr lang="en-US" dirty="0"/>
              <a:t> </a:t>
            </a:r>
          </a:p>
          <a:p>
            <a:pPr marL="285750" lvl="0" indent="-285750" algn="just">
              <a:buFont typeface="Wingdings" pitchFamily="2" charset="2"/>
              <a:buChar char="v"/>
            </a:pPr>
            <a:r>
              <a:rPr lang="en-US" dirty="0"/>
              <a:t>IMS seismic data are used to help tsunami </a:t>
            </a:r>
            <a:r>
              <a:rPr lang="en-US" dirty="0" smtClean="0"/>
              <a:t>warning</a:t>
            </a:r>
          </a:p>
          <a:p>
            <a:pPr marL="285750" lvl="0" indent="-285750" algn="just">
              <a:buFont typeface="Wingdings" pitchFamily="2" charset="2"/>
              <a:buChar char="v"/>
            </a:pPr>
            <a:endParaRPr lang="en-US" dirty="0">
              <a:solidFill>
                <a:srgbClr val="008000"/>
              </a:solidFill>
            </a:endParaRPr>
          </a:p>
          <a:p>
            <a:pPr marL="285750" lvl="0" indent="-285750">
              <a:buFont typeface="Courier New" pitchFamily="49" charset="0"/>
              <a:buChar char="o"/>
            </a:pPr>
            <a:r>
              <a:rPr lang="en-US" dirty="0" smtClean="0"/>
              <a:t>in </a:t>
            </a:r>
            <a:r>
              <a:rPr lang="en-US" dirty="0"/>
              <a:t>identifying </a:t>
            </a:r>
            <a:r>
              <a:rPr lang="en-US" b="1" dirty="0">
                <a:solidFill>
                  <a:srgbClr val="0033CC"/>
                </a:solidFill>
              </a:rPr>
              <a:t>depth phases </a:t>
            </a:r>
          </a:p>
          <a:p>
            <a:pPr marL="285750" lvl="0" indent="-285750">
              <a:buFont typeface="Courier New" pitchFamily="49" charset="0"/>
              <a:buChar char="o"/>
            </a:pPr>
            <a:r>
              <a:rPr lang="en-US" dirty="0" smtClean="0"/>
              <a:t>in </a:t>
            </a:r>
            <a:r>
              <a:rPr lang="en-US" dirty="0"/>
              <a:t>tracking </a:t>
            </a:r>
            <a:r>
              <a:rPr lang="en-US" b="1" dirty="0">
                <a:solidFill>
                  <a:srgbClr val="0033CC"/>
                </a:solidFill>
              </a:rPr>
              <a:t>horizontal earthquake rupture</a:t>
            </a:r>
          </a:p>
          <a:p>
            <a:pPr marL="285750" lvl="0" indent="-285750" algn="just">
              <a:buFont typeface="Courier New" pitchFamily="49" charset="0"/>
              <a:buChar char="o"/>
            </a:pPr>
            <a:r>
              <a:rPr lang="en-US" dirty="0" smtClean="0"/>
              <a:t>using for </a:t>
            </a:r>
            <a:r>
              <a:rPr lang="en-US" b="1" dirty="0">
                <a:solidFill>
                  <a:srgbClr val="0033CC"/>
                </a:solidFill>
              </a:rPr>
              <a:t>LP and BB estimate of </a:t>
            </a:r>
            <a:r>
              <a:rPr lang="en-US" b="1" dirty="0" smtClean="0">
                <a:solidFill>
                  <a:srgbClr val="0033CC"/>
                </a:solidFill>
              </a:rPr>
              <a:t>magnitudes</a:t>
            </a:r>
            <a:r>
              <a:rPr lang="en-US" dirty="0" smtClean="0"/>
              <a:t>. </a:t>
            </a:r>
            <a:endParaRPr lang="en-US" dirty="0">
              <a:solidFill>
                <a:srgbClr val="008000"/>
              </a:solidFill>
            </a:endParaRPr>
          </a:p>
        </p:txBody>
      </p:sp>
      <p:sp>
        <p:nvSpPr>
          <p:cNvPr id="7" name="Rectangle 6"/>
          <p:cNvSpPr/>
          <p:nvPr/>
        </p:nvSpPr>
        <p:spPr>
          <a:xfrm>
            <a:off x="968835" y="417963"/>
            <a:ext cx="4204484" cy="369332"/>
          </a:xfrm>
          <a:prstGeom prst="rect">
            <a:avLst/>
          </a:prstGeom>
        </p:spPr>
        <p:txBody>
          <a:bodyPr wrap="none">
            <a:spAutoFit/>
          </a:bodyPr>
          <a:lstStyle/>
          <a:p>
            <a:pPr>
              <a:buFont typeface="Wingdings" pitchFamily="2" charset="2"/>
              <a:buChar char="q"/>
            </a:pPr>
            <a:r>
              <a:rPr lang="en-US" b="1" dirty="0">
                <a:solidFill>
                  <a:srgbClr val="0033CC"/>
                </a:solidFill>
              </a:rPr>
              <a:t> </a:t>
            </a:r>
            <a:r>
              <a:rPr lang="en-US" b="1" dirty="0">
                <a:solidFill>
                  <a:srgbClr val="0033CC"/>
                </a:solidFill>
                <a:latin typeface="Arial" pitchFamily="34" charset="0"/>
                <a:cs typeface="Arial" pitchFamily="34" charset="0"/>
              </a:rPr>
              <a:t>TSUNAMI WARNING AGREEMENT</a:t>
            </a:r>
          </a:p>
        </p:txBody>
      </p:sp>
    </p:spTree>
    <p:extLst>
      <p:ext uri="{BB962C8B-B14F-4D97-AF65-F5344CB8AC3E}">
        <p14:creationId xmlns:p14="http://schemas.microsoft.com/office/powerpoint/2010/main" val="635989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B382F4F-D220-4EBD-818F-86D31289D02B}"/>
              </a:ext>
            </a:extLst>
          </p:cNvPr>
          <p:cNvGrpSpPr/>
          <p:nvPr/>
        </p:nvGrpSpPr>
        <p:grpSpPr>
          <a:xfrm>
            <a:off x="0" y="108891"/>
            <a:ext cx="9144000" cy="1055717"/>
            <a:chOff x="0" y="108891"/>
            <a:chExt cx="9144000" cy="1055717"/>
          </a:xfrm>
        </p:grpSpPr>
        <p:pic>
          <p:nvPicPr>
            <p:cNvPr id="4" name="Picture 3">
              <a:extLst>
                <a:ext uri="{FF2B5EF4-FFF2-40B4-BE49-F238E27FC236}">
                  <a16:creationId xmlns="" xmlns:a16="http://schemas.microsoft.com/office/drawing/2014/main" id="{E497A936-C7FD-4064-B690-EEBFBBE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a:extLst>
                <a:ext uri="{FF2B5EF4-FFF2-40B4-BE49-F238E27FC236}">
                  <a16:creationId xmlns="" xmlns:a16="http://schemas.microsoft.com/office/drawing/2014/main" id="{9E48CA16-8DEB-41E7-B637-E547FF58077E}"/>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2" name="Rectangle 1"/>
          <p:cNvSpPr/>
          <p:nvPr/>
        </p:nvSpPr>
        <p:spPr>
          <a:xfrm>
            <a:off x="1046922" y="1923971"/>
            <a:ext cx="7199703" cy="3693319"/>
          </a:xfrm>
          <a:prstGeom prst="rect">
            <a:avLst/>
          </a:prstGeom>
        </p:spPr>
        <p:txBody>
          <a:bodyPr wrap="square">
            <a:spAutoFit/>
          </a:bodyPr>
          <a:lstStyle/>
          <a:p>
            <a:pPr algn="just"/>
            <a:r>
              <a:rPr lang="en-US" dirty="0"/>
              <a:t> </a:t>
            </a:r>
          </a:p>
          <a:p>
            <a:pPr marL="285750" lvl="0" indent="-285750" algn="just">
              <a:buFont typeface="Wingdings" pitchFamily="2" charset="2"/>
              <a:buChar char="v"/>
            </a:pPr>
            <a:r>
              <a:rPr lang="en-US" dirty="0">
                <a:solidFill>
                  <a:srgbClr val="008000"/>
                </a:solidFill>
              </a:rPr>
              <a:t>NDC-BD could be strengthened for </a:t>
            </a:r>
            <a:r>
              <a:rPr lang="en-US" dirty="0" smtClean="0">
                <a:solidFill>
                  <a:srgbClr val="008000"/>
                </a:solidFill>
              </a:rPr>
              <a:t>analyzing  events by </a:t>
            </a:r>
            <a:r>
              <a:rPr lang="en-US" dirty="0">
                <a:solidFill>
                  <a:srgbClr val="008000"/>
                </a:solidFill>
              </a:rPr>
              <a:t>establishing Capacity Building System </a:t>
            </a:r>
            <a:r>
              <a:rPr lang="en-US" dirty="0" smtClean="0"/>
              <a:t>(</a:t>
            </a:r>
            <a:r>
              <a:rPr lang="en-US" dirty="0" smtClean="0">
                <a:solidFill>
                  <a:srgbClr val="008000"/>
                </a:solidFill>
                <a:latin typeface="Arial" pitchFamily="34" charset="0"/>
                <a:cs typeface="Arial" pitchFamily="34" charset="0"/>
              </a:rPr>
              <a:t>CBS) installation.   </a:t>
            </a:r>
          </a:p>
          <a:p>
            <a:pPr marL="285750" lvl="0" indent="-285750" algn="just">
              <a:buFont typeface="Wingdings" pitchFamily="2" charset="2"/>
              <a:buChar char="v"/>
            </a:pPr>
            <a:endParaRPr lang="en-US" dirty="0">
              <a:solidFill>
                <a:srgbClr val="008000"/>
              </a:solidFill>
              <a:latin typeface="Arial" pitchFamily="34" charset="0"/>
              <a:cs typeface="Arial" pitchFamily="34" charset="0"/>
            </a:endParaRPr>
          </a:p>
          <a:p>
            <a:pPr marL="285750" indent="-285750" algn="just">
              <a:buFont typeface="Wingdings" pitchFamily="2" charset="2"/>
              <a:buChar char="v"/>
            </a:pPr>
            <a:r>
              <a:rPr lang="en-US" dirty="0" smtClean="0"/>
              <a:t>The </a:t>
            </a:r>
            <a:r>
              <a:rPr lang="en-US" dirty="0"/>
              <a:t>CBS establishment could be helpful in integrating data acquisition, processing and analysis using the NDC in a box </a:t>
            </a:r>
            <a:r>
              <a:rPr lang="en-US" dirty="0" smtClean="0"/>
              <a:t>software and in investigating </a:t>
            </a:r>
            <a:r>
              <a:rPr lang="en-US" dirty="0"/>
              <a:t>different incident events.</a:t>
            </a:r>
          </a:p>
          <a:p>
            <a:pPr marL="285750" lvl="0" indent="-285750" algn="just">
              <a:buFont typeface="Wingdings" pitchFamily="2" charset="2"/>
              <a:buChar char="v"/>
            </a:pPr>
            <a:endParaRPr lang="en-US" dirty="0" smtClean="0">
              <a:solidFill>
                <a:srgbClr val="008000"/>
              </a:solidFill>
              <a:latin typeface="Arial" pitchFamily="34" charset="0"/>
              <a:cs typeface="Arial" pitchFamily="34" charset="0"/>
            </a:endParaRPr>
          </a:p>
          <a:p>
            <a:pPr marL="285750" lvl="0" indent="-285750" algn="just">
              <a:buFont typeface="Wingdings" pitchFamily="2" charset="2"/>
              <a:buChar char="v"/>
            </a:pPr>
            <a:r>
              <a:rPr lang="en-US" dirty="0" smtClean="0">
                <a:solidFill>
                  <a:srgbClr val="0033CC"/>
                </a:solidFill>
              </a:rPr>
              <a:t>Relevant </a:t>
            </a:r>
            <a:r>
              <a:rPr lang="en-US" dirty="0">
                <a:solidFill>
                  <a:srgbClr val="0033CC"/>
                </a:solidFill>
              </a:rPr>
              <a:t>officials from BMD, Tsunami Warning Laboratory at Department of Disaster Management could be added as AUTHORIZED USERS of NDC-BD for having access of IMS Data and IDC </a:t>
            </a:r>
            <a:r>
              <a:rPr lang="en-US" dirty="0" smtClean="0">
                <a:solidFill>
                  <a:srgbClr val="0033CC"/>
                </a:solidFill>
              </a:rPr>
              <a:t>Products</a:t>
            </a:r>
            <a:r>
              <a:rPr lang="en-US" dirty="0">
                <a:solidFill>
                  <a:srgbClr val="0033CC"/>
                </a:solidFill>
              </a:rPr>
              <a:t> </a:t>
            </a:r>
            <a:r>
              <a:rPr lang="en-US" dirty="0" smtClean="0">
                <a:solidFill>
                  <a:srgbClr val="0033CC"/>
                </a:solidFill>
              </a:rPr>
              <a:t>as well as to build a combined national team for this purpose. </a:t>
            </a:r>
          </a:p>
          <a:p>
            <a:pPr marL="285750" lvl="0" indent="-285750" algn="just">
              <a:buFont typeface="Wingdings" pitchFamily="2" charset="2"/>
              <a:buChar char="v"/>
            </a:pPr>
            <a:endParaRPr lang="en-US" dirty="0">
              <a:solidFill>
                <a:srgbClr val="008000"/>
              </a:solidFill>
            </a:endParaRPr>
          </a:p>
        </p:txBody>
      </p:sp>
      <p:sp>
        <p:nvSpPr>
          <p:cNvPr id="7" name="Rectangle 6"/>
          <p:cNvSpPr/>
          <p:nvPr/>
        </p:nvSpPr>
        <p:spPr>
          <a:xfrm>
            <a:off x="968835" y="417963"/>
            <a:ext cx="4204484" cy="369332"/>
          </a:xfrm>
          <a:prstGeom prst="rect">
            <a:avLst/>
          </a:prstGeom>
        </p:spPr>
        <p:txBody>
          <a:bodyPr wrap="none">
            <a:spAutoFit/>
          </a:bodyPr>
          <a:lstStyle/>
          <a:p>
            <a:pPr>
              <a:buFont typeface="Wingdings" pitchFamily="2" charset="2"/>
              <a:buChar char="q"/>
            </a:pPr>
            <a:r>
              <a:rPr lang="en-US" b="1" dirty="0">
                <a:solidFill>
                  <a:srgbClr val="0033CC"/>
                </a:solidFill>
              </a:rPr>
              <a:t> </a:t>
            </a:r>
            <a:r>
              <a:rPr lang="en-US" b="1" dirty="0">
                <a:solidFill>
                  <a:srgbClr val="0033CC"/>
                </a:solidFill>
                <a:latin typeface="Arial" pitchFamily="34" charset="0"/>
                <a:cs typeface="Arial" pitchFamily="34" charset="0"/>
              </a:rPr>
              <a:t>TSUNAMI WARNING AGREEMENT</a:t>
            </a:r>
          </a:p>
        </p:txBody>
      </p:sp>
      <p:sp>
        <p:nvSpPr>
          <p:cNvPr id="8" name="Rectangle 7"/>
          <p:cNvSpPr/>
          <p:nvPr/>
        </p:nvSpPr>
        <p:spPr>
          <a:xfrm>
            <a:off x="740391" y="1531448"/>
            <a:ext cx="7240202" cy="369332"/>
          </a:xfrm>
          <a:prstGeom prst="rect">
            <a:avLst/>
          </a:prstGeom>
          <a:noFill/>
          <a:effectLst>
            <a:innerShdw blurRad="114300">
              <a:prstClr val="black"/>
            </a:innerShdw>
          </a:effectLst>
        </p:spPr>
        <p:txBody>
          <a:bodyPr wrap="square">
            <a:spAutoFit/>
          </a:bodyPr>
          <a:lstStyle/>
          <a:p>
            <a:pPr marL="285750" indent="-285750">
              <a:buFont typeface="Wingdings" pitchFamily="2" charset="2"/>
              <a:buChar char="v"/>
            </a:pPr>
            <a:r>
              <a:rPr lang="en-US" b="1" dirty="0" smtClean="0">
                <a:solidFill>
                  <a:srgbClr val="FF0000"/>
                </a:solidFill>
                <a:latin typeface="Arial" pitchFamily="34" charset="0"/>
                <a:ea typeface="Calibri" panose="020F0502020204030204" pitchFamily="34" charset="0"/>
                <a:cs typeface="Arial" pitchFamily="34" charset="0"/>
              </a:rPr>
              <a:t>How NDC can contribute in TWC in </a:t>
            </a:r>
            <a:r>
              <a:rPr lang="en-US" b="1" dirty="0" smtClean="0">
                <a:solidFill>
                  <a:srgbClr val="FF0000"/>
                </a:solidFill>
                <a:effectLst/>
                <a:latin typeface="Arial" pitchFamily="34" charset="0"/>
                <a:ea typeface="Calibri" panose="020F0502020204030204" pitchFamily="34" charset="0"/>
                <a:cs typeface="Arial" pitchFamily="34" charset="0"/>
              </a:rPr>
              <a:t>Bangladesh</a:t>
            </a:r>
            <a:endParaRPr lang="en-US" b="1" dirty="0">
              <a:solidFill>
                <a:srgbClr val="FF0000"/>
              </a:solidFill>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517840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E2FDC65-F2D7-4F3B-A92A-EDF7B4ADAB95}"/>
              </a:ext>
            </a:extLst>
          </p:cNvPr>
          <p:cNvGrpSpPr/>
          <p:nvPr/>
        </p:nvGrpSpPr>
        <p:grpSpPr>
          <a:xfrm>
            <a:off x="0" y="108891"/>
            <a:ext cx="9144000" cy="1055717"/>
            <a:chOff x="0" y="108891"/>
            <a:chExt cx="9144000" cy="1055717"/>
          </a:xfrm>
        </p:grpSpPr>
        <p:pic>
          <p:nvPicPr>
            <p:cNvPr id="3" name="Picture 2">
              <a:extLst>
                <a:ext uri="{FF2B5EF4-FFF2-40B4-BE49-F238E27FC236}">
                  <a16:creationId xmlns="" xmlns:a16="http://schemas.microsoft.com/office/drawing/2014/main" id="{2108A7AB-3BB0-4E2F-A5C6-22CC2F50B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5">
              <a:extLst>
                <a:ext uri="{FF2B5EF4-FFF2-40B4-BE49-F238E27FC236}">
                  <a16:creationId xmlns="" xmlns:a16="http://schemas.microsoft.com/office/drawing/2014/main" id="{48F9CD94-D958-4565-A3CB-6B4CFF2B4C04}"/>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5" name="Rectangle 8">
              <a:extLst>
                <a:ext uri="{FF2B5EF4-FFF2-40B4-BE49-F238E27FC236}">
                  <a16:creationId xmlns="" xmlns:a16="http://schemas.microsoft.com/office/drawing/2014/main" id="{70CD4558-8EA8-48E7-9D68-E0DA474C346B}"/>
                </a:ext>
              </a:extLst>
            </p:cNvPr>
            <p:cNvSpPr>
              <a:spLocks noChangeArrowheads="1"/>
            </p:cNvSpPr>
            <p:nvPr/>
          </p:nvSpPr>
          <p:spPr bwMode="auto">
            <a:xfrm>
              <a:off x="751764" y="509521"/>
              <a:ext cx="5039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PROPOSED TWC-BD ESTABLISHMENT</a:t>
              </a:r>
              <a:endParaRPr lang="en-US" sz="1600" b="1" dirty="0">
                <a:solidFill>
                  <a:schemeClr val="hlink"/>
                </a:solidFill>
                <a:latin typeface="Arial" pitchFamily="34" charset="0"/>
                <a:cs typeface="Arial" pitchFamily="34" charset="0"/>
              </a:endParaRPr>
            </a:p>
          </p:txBody>
        </p:sp>
      </p:grpSp>
      <p:sp>
        <p:nvSpPr>
          <p:cNvPr id="6" name="TextBox 5">
            <a:extLst>
              <a:ext uri="{FF2B5EF4-FFF2-40B4-BE49-F238E27FC236}">
                <a16:creationId xmlns="" xmlns:a16="http://schemas.microsoft.com/office/drawing/2014/main" id="{7CDCB02D-8620-4ABE-B9B3-7B64ED6764B1}"/>
              </a:ext>
            </a:extLst>
          </p:cNvPr>
          <p:cNvSpPr txBox="1"/>
          <p:nvPr/>
        </p:nvSpPr>
        <p:spPr>
          <a:xfrm>
            <a:off x="1676400" y="1359017"/>
            <a:ext cx="3655206" cy="646331"/>
          </a:xfrm>
          <a:prstGeom prst="rect">
            <a:avLst/>
          </a:prstGeom>
          <a:solidFill>
            <a:srgbClr val="92D050"/>
          </a:solidFill>
        </p:spPr>
        <p:txBody>
          <a:bodyPr wrap="square" rtlCol="0">
            <a:spAutoFit/>
          </a:bodyPr>
          <a:lstStyle/>
          <a:p>
            <a:pPr algn="ctr"/>
            <a:r>
              <a:rPr lang="en-US" dirty="0"/>
              <a:t>National Data Centre-Bangladesh (NDC-BD)</a:t>
            </a:r>
          </a:p>
        </p:txBody>
      </p:sp>
      <p:sp>
        <p:nvSpPr>
          <p:cNvPr id="7" name="TextBox 6">
            <a:extLst>
              <a:ext uri="{FF2B5EF4-FFF2-40B4-BE49-F238E27FC236}">
                <a16:creationId xmlns="" xmlns:a16="http://schemas.microsoft.com/office/drawing/2014/main" id="{D612B441-90C3-47C5-8A58-8C6ED2EA2752}"/>
              </a:ext>
            </a:extLst>
          </p:cNvPr>
          <p:cNvSpPr txBox="1"/>
          <p:nvPr/>
        </p:nvSpPr>
        <p:spPr>
          <a:xfrm>
            <a:off x="2018701" y="2136313"/>
            <a:ext cx="2970603" cy="369332"/>
          </a:xfrm>
          <a:prstGeom prst="rect">
            <a:avLst/>
          </a:prstGeom>
          <a:noFill/>
        </p:spPr>
        <p:txBody>
          <a:bodyPr wrap="square" rtlCol="0">
            <a:spAutoFit/>
          </a:bodyPr>
          <a:lstStyle/>
          <a:p>
            <a:pPr algn="ctr"/>
            <a:r>
              <a:rPr lang="en-US" dirty="0"/>
              <a:t>Principal Point of Contact</a:t>
            </a:r>
          </a:p>
        </p:txBody>
      </p:sp>
      <p:sp>
        <p:nvSpPr>
          <p:cNvPr id="8" name="TextBox 7">
            <a:extLst>
              <a:ext uri="{FF2B5EF4-FFF2-40B4-BE49-F238E27FC236}">
                <a16:creationId xmlns="" xmlns:a16="http://schemas.microsoft.com/office/drawing/2014/main" id="{4FE6669E-0B18-46A0-B311-1C9123F93370}"/>
              </a:ext>
            </a:extLst>
          </p:cNvPr>
          <p:cNvSpPr txBox="1"/>
          <p:nvPr/>
        </p:nvSpPr>
        <p:spPr>
          <a:xfrm>
            <a:off x="533400" y="2983468"/>
            <a:ext cx="2286000" cy="369332"/>
          </a:xfrm>
          <a:prstGeom prst="rect">
            <a:avLst/>
          </a:prstGeom>
          <a:noFill/>
        </p:spPr>
        <p:txBody>
          <a:bodyPr wrap="square" rtlCol="0">
            <a:spAutoFit/>
          </a:bodyPr>
          <a:lstStyle/>
          <a:p>
            <a:pPr algn="ctr"/>
            <a:r>
              <a:rPr lang="en-US" dirty="0"/>
              <a:t>Principal Users-2</a:t>
            </a:r>
          </a:p>
        </p:txBody>
      </p:sp>
      <p:sp>
        <p:nvSpPr>
          <p:cNvPr id="9" name="TextBox 8">
            <a:extLst>
              <a:ext uri="{FF2B5EF4-FFF2-40B4-BE49-F238E27FC236}">
                <a16:creationId xmlns="" xmlns:a16="http://schemas.microsoft.com/office/drawing/2014/main" id="{32F6AD32-33D7-46BB-A6E7-126479CFF43D}"/>
              </a:ext>
            </a:extLst>
          </p:cNvPr>
          <p:cNvSpPr txBox="1"/>
          <p:nvPr/>
        </p:nvSpPr>
        <p:spPr>
          <a:xfrm>
            <a:off x="3448122" y="3018472"/>
            <a:ext cx="4419600" cy="1477328"/>
          </a:xfrm>
          <a:prstGeom prst="rect">
            <a:avLst/>
          </a:prstGeom>
          <a:noFill/>
        </p:spPr>
        <p:txBody>
          <a:bodyPr wrap="square" rtlCol="0">
            <a:spAutoFit/>
          </a:bodyPr>
          <a:lstStyle/>
          <a:p>
            <a:pPr algn="ctr"/>
            <a:r>
              <a:rPr lang="en-US" dirty="0"/>
              <a:t>Regular Users-7</a:t>
            </a:r>
          </a:p>
          <a:p>
            <a:pPr algn="ctr"/>
            <a:r>
              <a:rPr lang="en-US" dirty="0"/>
              <a:t>Bangladesh Atomic Energy Commission, </a:t>
            </a:r>
          </a:p>
          <a:p>
            <a:pPr algn="ctr"/>
            <a:r>
              <a:rPr lang="en-US" dirty="0"/>
              <a:t>Geology Department of Dhaka University and Jahangirnagar University</a:t>
            </a:r>
          </a:p>
          <a:p>
            <a:pPr algn="ctr"/>
            <a:endParaRPr lang="en-US" dirty="0"/>
          </a:p>
        </p:txBody>
      </p:sp>
      <p:sp>
        <p:nvSpPr>
          <p:cNvPr id="12" name="TextBox 11">
            <a:extLst>
              <a:ext uri="{FF2B5EF4-FFF2-40B4-BE49-F238E27FC236}">
                <a16:creationId xmlns="" xmlns:a16="http://schemas.microsoft.com/office/drawing/2014/main" id="{F7B0E35C-9235-4BD9-8DD8-787EFB97A510}"/>
              </a:ext>
            </a:extLst>
          </p:cNvPr>
          <p:cNvSpPr txBox="1"/>
          <p:nvPr/>
        </p:nvSpPr>
        <p:spPr>
          <a:xfrm>
            <a:off x="6324600" y="1818879"/>
            <a:ext cx="2286000" cy="369332"/>
          </a:xfrm>
          <a:prstGeom prst="rect">
            <a:avLst/>
          </a:prstGeom>
          <a:solidFill>
            <a:srgbClr val="FFFF00"/>
          </a:solidFill>
        </p:spPr>
        <p:txBody>
          <a:bodyPr wrap="square" rtlCol="0">
            <a:spAutoFit/>
          </a:bodyPr>
          <a:lstStyle/>
          <a:p>
            <a:pPr algn="ctr"/>
            <a:r>
              <a:rPr lang="en-US" dirty="0"/>
              <a:t>AS-007, BRDH</a:t>
            </a:r>
          </a:p>
        </p:txBody>
      </p:sp>
      <p:sp>
        <p:nvSpPr>
          <p:cNvPr id="13" name="Arrow: Down 12">
            <a:extLst>
              <a:ext uri="{FF2B5EF4-FFF2-40B4-BE49-F238E27FC236}">
                <a16:creationId xmlns="" xmlns:a16="http://schemas.microsoft.com/office/drawing/2014/main" id="{DB4913EE-36BC-4DE9-B36B-0CE21EE9A03B}"/>
              </a:ext>
            </a:extLst>
          </p:cNvPr>
          <p:cNvSpPr/>
          <p:nvPr/>
        </p:nvSpPr>
        <p:spPr>
          <a:xfrm>
            <a:off x="3429000" y="2000059"/>
            <a:ext cx="152400" cy="199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 xmlns:a16="http://schemas.microsoft.com/office/drawing/2014/main" id="{22A4E3DB-CBCB-41E8-82E7-596825E08EA7}"/>
              </a:ext>
            </a:extLst>
          </p:cNvPr>
          <p:cNvSpPr/>
          <p:nvPr/>
        </p:nvSpPr>
        <p:spPr>
          <a:xfrm>
            <a:off x="1609162" y="2765532"/>
            <a:ext cx="152400" cy="199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 xmlns:a16="http://schemas.microsoft.com/office/drawing/2014/main" id="{B025FA84-305C-4870-81B4-FBEA4B2A829D}"/>
              </a:ext>
            </a:extLst>
          </p:cNvPr>
          <p:cNvSpPr/>
          <p:nvPr/>
        </p:nvSpPr>
        <p:spPr>
          <a:xfrm>
            <a:off x="5544603" y="2776423"/>
            <a:ext cx="152400" cy="199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 xmlns:a16="http://schemas.microsoft.com/office/drawing/2014/main" id="{077131C9-B550-4E43-BC4B-10C4CE0D7C16}"/>
              </a:ext>
            </a:extLst>
          </p:cNvPr>
          <p:cNvSpPr/>
          <p:nvPr/>
        </p:nvSpPr>
        <p:spPr>
          <a:xfrm>
            <a:off x="3448122" y="2496049"/>
            <a:ext cx="152400" cy="199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 xmlns:a16="http://schemas.microsoft.com/office/drawing/2014/main" id="{E8F71E9E-EA31-430A-9B83-474ABB01C89C}"/>
              </a:ext>
            </a:extLst>
          </p:cNvPr>
          <p:cNvCxnSpPr>
            <a:stCxn id="14" idx="0"/>
          </p:cNvCxnSpPr>
          <p:nvPr/>
        </p:nvCxnSpPr>
        <p:spPr>
          <a:xfrm>
            <a:off x="1685362" y="2765532"/>
            <a:ext cx="393192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73A18D26-67A3-4BFD-9A23-A809F7408B79}"/>
              </a:ext>
            </a:extLst>
          </p:cNvPr>
          <p:cNvSpPr txBox="1"/>
          <p:nvPr/>
        </p:nvSpPr>
        <p:spPr>
          <a:xfrm>
            <a:off x="1125002" y="4724400"/>
            <a:ext cx="6742719" cy="923330"/>
          </a:xfrm>
          <a:prstGeom prst="rect">
            <a:avLst/>
          </a:prstGeom>
          <a:noFill/>
        </p:spPr>
        <p:txBody>
          <a:bodyPr wrap="square" rtlCol="0">
            <a:spAutoFit/>
          </a:bodyPr>
          <a:lstStyle/>
          <a:p>
            <a:pPr marL="285750" indent="-285750">
              <a:buFont typeface="Arial" panose="020B0604020202020204" pitchFamily="34" charset="0"/>
              <a:buChar char="•"/>
            </a:pPr>
            <a:r>
              <a:rPr lang="en-US" dirty="0"/>
              <a:t>Scope of adding more users</a:t>
            </a:r>
          </a:p>
          <a:p>
            <a:pPr marL="285750" indent="-285750">
              <a:buFont typeface="Arial" panose="020B0604020202020204" pitchFamily="34" charset="0"/>
              <a:buChar char="•"/>
            </a:pPr>
            <a:r>
              <a:rPr lang="en-US" dirty="0"/>
              <a:t>Scope of analyzing IMS data for civil and scientific application</a:t>
            </a:r>
          </a:p>
          <a:p>
            <a:pPr marL="285750" indent="-285750">
              <a:buFont typeface="Arial" panose="020B0604020202020204" pitchFamily="34" charset="0"/>
              <a:buChar char="•"/>
            </a:pPr>
            <a:r>
              <a:rPr lang="en-US" dirty="0"/>
              <a:t>Scope of </a:t>
            </a:r>
            <a:r>
              <a:rPr lang="en-US" dirty="0" smtClean="0"/>
              <a:t>analyses different seismic events for Tsunami </a:t>
            </a:r>
            <a:r>
              <a:rPr lang="en-US" dirty="0"/>
              <a:t>Early </a:t>
            </a:r>
            <a:r>
              <a:rPr lang="en-US" dirty="0" smtClean="0"/>
              <a:t>Centre</a:t>
            </a:r>
            <a:endParaRPr lang="en-US" dirty="0"/>
          </a:p>
        </p:txBody>
      </p:sp>
    </p:spTree>
    <p:extLst>
      <p:ext uri="{BB962C8B-B14F-4D97-AF65-F5344CB8AC3E}">
        <p14:creationId xmlns:p14="http://schemas.microsoft.com/office/powerpoint/2010/main" val="1225860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B382F4F-D220-4EBD-818F-86D31289D02B}"/>
              </a:ext>
            </a:extLst>
          </p:cNvPr>
          <p:cNvGrpSpPr/>
          <p:nvPr/>
        </p:nvGrpSpPr>
        <p:grpSpPr>
          <a:xfrm>
            <a:off x="0" y="108891"/>
            <a:ext cx="9144000" cy="1055717"/>
            <a:chOff x="0" y="108891"/>
            <a:chExt cx="9144000" cy="1055717"/>
          </a:xfrm>
        </p:grpSpPr>
        <p:pic>
          <p:nvPicPr>
            <p:cNvPr id="4" name="Picture 3">
              <a:extLst>
                <a:ext uri="{FF2B5EF4-FFF2-40B4-BE49-F238E27FC236}">
                  <a16:creationId xmlns="" xmlns:a16="http://schemas.microsoft.com/office/drawing/2014/main" id="{E497A936-C7FD-4064-B690-EEBFBBE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a:extLst>
                <a:ext uri="{FF2B5EF4-FFF2-40B4-BE49-F238E27FC236}">
                  <a16:creationId xmlns="" xmlns:a16="http://schemas.microsoft.com/office/drawing/2014/main" id="{9E48CA16-8DEB-41E7-B637-E547FF58077E}"/>
                </a:ext>
              </a:extLst>
            </p:cNvPr>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grpSp>
      <p:sp>
        <p:nvSpPr>
          <p:cNvPr id="7" name="Rectangle 6"/>
          <p:cNvSpPr/>
          <p:nvPr/>
        </p:nvSpPr>
        <p:spPr>
          <a:xfrm>
            <a:off x="968835" y="417963"/>
            <a:ext cx="2148345" cy="369332"/>
          </a:xfrm>
          <a:prstGeom prst="rect">
            <a:avLst/>
          </a:prstGeom>
        </p:spPr>
        <p:txBody>
          <a:bodyPr wrap="none">
            <a:spAutoFit/>
          </a:bodyPr>
          <a:lstStyle/>
          <a:p>
            <a:pPr>
              <a:buFont typeface="Wingdings" pitchFamily="2" charset="2"/>
              <a:buChar char="q"/>
            </a:pPr>
            <a:r>
              <a:rPr lang="en-US" b="1" dirty="0">
                <a:solidFill>
                  <a:srgbClr val="0033CC"/>
                </a:solidFill>
              </a:rPr>
              <a:t> </a:t>
            </a:r>
            <a:r>
              <a:rPr lang="en-US" b="1" dirty="0" smtClean="0">
                <a:solidFill>
                  <a:srgbClr val="0033CC"/>
                </a:solidFill>
                <a:latin typeface="Arial" pitchFamily="34" charset="0"/>
                <a:cs typeface="Arial" pitchFamily="34" charset="0"/>
              </a:rPr>
              <a:t>CONCLUSIONS</a:t>
            </a:r>
            <a:endParaRPr lang="en-US" b="1" dirty="0">
              <a:solidFill>
                <a:srgbClr val="0033CC"/>
              </a:solidFill>
              <a:latin typeface="Arial" pitchFamily="34" charset="0"/>
              <a:cs typeface="Arial" pitchFamily="34" charset="0"/>
            </a:endParaRPr>
          </a:p>
        </p:txBody>
      </p:sp>
      <p:sp>
        <p:nvSpPr>
          <p:cNvPr id="6" name="Rectangle 5"/>
          <p:cNvSpPr/>
          <p:nvPr/>
        </p:nvSpPr>
        <p:spPr>
          <a:xfrm>
            <a:off x="838198" y="1600200"/>
            <a:ext cx="7428303" cy="5355312"/>
          </a:xfrm>
          <a:prstGeom prst="rect">
            <a:avLst/>
          </a:prstGeom>
        </p:spPr>
        <p:txBody>
          <a:bodyPr wrap="square">
            <a:spAutoFit/>
          </a:bodyPr>
          <a:lstStyle/>
          <a:p>
            <a:pPr marL="285750" indent="-285750" algn="just">
              <a:buFont typeface="Wingdings" pitchFamily="2" charset="2"/>
              <a:buChar char="v"/>
            </a:pPr>
            <a:r>
              <a:rPr lang="en-US" dirty="0"/>
              <a:t>Tectonically, the region is at the junction of the Indian and the Eurasian plate making an active tectonic zone of the world. </a:t>
            </a:r>
            <a:endParaRPr lang="en-US" dirty="0" smtClean="0"/>
          </a:p>
          <a:p>
            <a:pPr marL="285750" indent="-285750" algn="just">
              <a:buFont typeface="Wingdings" pitchFamily="2" charset="2"/>
              <a:buChar char="v"/>
            </a:pPr>
            <a:endParaRPr lang="en-US" dirty="0"/>
          </a:p>
          <a:p>
            <a:pPr marL="285750" indent="-285750" algn="just">
              <a:buFont typeface="Wingdings" pitchFamily="2" charset="2"/>
              <a:buChar char="v"/>
            </a:pPr>
            <a:r>
              <a:rPr lang="en-US" dirty="0" smtClean="0"/>
              <a:t>Possibility </a:t>
            </a:r>
            <a:r>
              <a:rPr lang="en-US" dirty="0"/>
              <a:t>of earthquake in the ocean is likely to occur in any place of the region that can result to tsunami at the area. </a:t>
            </a:r>
            <a:endParaRPr lang="en-US" dirty="0" smtClean="0"/>
          </a:p>
          <a:p>
            <a:pPr marL="285750" indent="-285750" algn="just">
              <a:buFont typeface="Wingdings" pitchFamily="2" charset="2"/>
              <a:buChar char="v"/>
            </a:pPr>
            <a:endParaRPr lang="en-US" dirty="0"/>
          </a:p>
          <a:p>
            <a:pPr marL="285750" indent="-285750" algn="just">
              <a:buFont typeface="Wingdings" pitchFamily="2" charset="2"/>
              <a:buChar char="v"/>
            </a:pPr>
            <a:r>
              <a:rPr lang="en-US" dirty="0" smtClean="0"/>
              <a:t> </a:t>
            </a:r>
            <a:r>
              <a:rPr lang="en-US" dirty="0"/>
              <a:t>Bangladesh is hosting an International Monitoring System (IMS) station (AS007, BRDH) and a National Data Center (NDC-BD) since </a:t>
            </a:r>
            <a:r>
              <a:rPr lang="en-US" dirty="0" smtClean="0"/>
              <a:t>2011.</a:t>
            </a:r>
          </a:p>
          <a:p>
            <a:pPr marL="285750" indent="-285750" algn="just">
              <a:buFont typeface="Wingdings" pitchFamily="2" charset="2"/>
              <a:buChar char="v"/>
            </a:pPr>
            <a:endParaRPr lang="en-US" dirty="0"/>
          </a:p>
          <a:p>
            <a:pPr marL="285750" indent="-285750" algn="just">
              <a:buFont typeface="Wingdings" pitchFamily="2" charset="2"/>
              <a:buChar char="v"/>
            </a:pPr>
            <a:r>
              <a:rPr lang="en-US" dirty="0" smtClean="0"/>
              <a:t>Hence </a:t>
            </a:r>
            <a:r>
              <a:rPr lang="en-US" dirty="0"/>
              <a:t>invited to establish a Tsunami Warning Agreement (TWA) with the CTBTO, thus benefiting from relevant IMS data to reinforce and complement early tsunami warning system. </a:t>
            </a:r>
            <a:endParaRPr lang="en-US" dirty="0" smtClean="0"/>
          </a:p>
          <a:p>
            <a:pPr marL="285750" indent="-285750" algn="just">
              <a:buFont typeface="Wingdings" pitchFamily="2" charset="2"/>
              <a:buChar char="v"/>
            </a:pPr>
            <a:endParaRPr lang="en-US" dirty="0"/>
          </a:p>
          <a:p>
            <a:pPr marL="285750" lvl="0" indent="-285750" algn="just">
              <a:buFont typeface="Wingdings" pitchFamily="2" charset="2"/>
              <a:buChar char="v"/>
            </a:pPr>
            <a:r>
              <a:rPr lang="en-US" dirty="0" smtClean="0">
                <a:solidFill>
                  <a:srgbClr val="008000"/>
                </a:solidFill>
              </a:rPr>
              <a:t>Strengthen NDC-BD by </a:t>
            </a:r>
            <a:r>
              <a:rPr lang="en-US" dirty="0">
                <a:solidFill>
                  <a:srgbClr val="008000"/>
                </a:solidFill>
              </a:rPr>
              <a:t>establishing Capacity Building System </a:t>
            </a:r>
            <a:r>
              <a:rPr lang="en-US" dirty="0"/>
              <a:t>(</a:t>
            </a:r>
            <a:r>
              <a:rPr lang="en-US" dirty="0">
                <a:solidFill>
                  <a:srgbClr val="008000"/>
                </a:solidFill>
                <a:latin typeface="Arial" pitchFamily="34" charset="0"/>
                <a:cs typeface="Arial" pitchFamily="34" charset="0"/>
              </a:rPr>
              <a:t>CBS) </a:t>
            </a:r>
            <a:r>
              <a:rPr lang="en-US" dirty="0" smtClean="0">
                <a:solidFill>
                  <a:srgbClr val="008000"/>
                </a:solidFill>
                <a:latin typeface="Arial" pitchFamily="34" charset="0"/>
                <a:cs typeface="Arial" pitchFamily="34" charset="0"/>
              </a:rPr>
              <a:t>installation is prime requisite. </a:t>
            </a:r>
            <a:endParaRPr lang="en-US" dirty="0">
              <a:solidFill>
                <a:srgbClr val="008000"/>
              </a:solidFill>
              <a:latin typeface="Arial" pitchFamily="34" charset="0"/>
              <a:cs typeface="Arial" pitchFamily="34" charset="0"/>
            </a:endParaRPr>
          </a:p>
          <a:p>
            <a:pPr marL="285750" lvl="0" indent="-285750" algn="just">
              <a:buFont typeface="Wingdings" pitchFamily="2" charset="2"/>
              <a:buChar char="v"/>
            </a:pPr>
            <a:endParaRPr lang="en-US" dirty="0">
              <a:solidFill>
                <a:srgbClr val="008000"/>
              </a:solidFill>
              <a:latin typeface="Arial" pitchFamily="34" charset="0"/>
              <a:cs typeface="Arial" pitchFamily="34" charset="0"/>
            </a:endParaRPr>
          </a:p>
          <a:p>
            <a:pPr marL="285750" indent="-285750" algn="just">
              <a:buFont typeface="Wingdings" pitchFamily="2" charset="2"/>
              <a:buChar char="v"/>
            </a:pPr>
            <a:r>
              <a:rPr lang="en-US" dirty="0" smtClean="0">
                <a:solidFill>
                  <a:srgbClr val="0033CC"/>
                </a:solidFill>
              </a:rPr>
              <a:t>Building </a:t>
            </a:r>
            <a:r>
              <a:rPr lang="en-US" dirty="0">
                <a:solidFill>
                  <a:srgbClr val="0033CC"/>
                </a:solidFill>
              </a:rPr>
              <a:t>a </a:t>
            </a:r>
            <a:r>
              <a:rPr lang="en-US" dirty="0" smtClean="0">
                <a:solidFill>
                  <a:srgbClr val="0033CC"/>
                </a:solidFill>
              </a:rPr>
              <a:t>national </a:t>
            </a:r>
            <a:r>
              <a:rPr lang="en-US" dirty="0">
                <a:solidFill>
                  <a:srgbClr val="0033CC"/>
                </a:solidFill>
              </a:rPr>
              <a:t>team </a:t>
            </a:r>
            <a:r>
              <a:rPr lang="en-US" dirty="0" smtClean="0">
                <a:solidFill>
                  <a:srgbClr val="0033CC"/>
                </a:solidFill>
              </a:rPr>
              <a:t>to work together from different organizations to able to access IMS data for TWC as well as other civil and </a:t>
            </a:r>
            <a:r>
              <a:rPr lang="en-US" dirty="0" smtClean="0"/>
              <a:t>scientific applications. </a:t>
            </a:r>
            <a:endParaRPr lang="en-US" dirty="0"/>
          </a:p>
        </p:txBody>
      </p:sp>
    </p:spTree>
    <p:extLst>
      <p:ext uri="{BB962C8B-B14F-4D97-AF65-F5344CB8AC3E}">
        <p14:creationId xmlns:p14="http://schemas.microsoft.com/office/powerpoint/2010/main" val="1741192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743200"/>
            <a:ext cx="7086600" cy="1200329"/>
          </a:xfrm>
          <a:prstGeom prst="rect">
            <a:avLst/>
          </a:prstGeom>
        </p:spPr>
        <p:txBody>
          <a:bodyPr wrap="square">
            <a:spAutoFit/>
          </a:bodyPr>
          <a:lstStyle/>
          <a:p>
            <a:pPr algn="ctr"/>
            <a:r>
              <a:rPr lang="en-US" b="1" dirty="0">
                <a:solidFill>
                  <a:srgbClr val="FF0000"/>
                </a:solidFill>
              </a:rPr>
              <a:t>Promotional </a:t>
            </a:r>
            <a:r>
              <a:rPr lang="en-US" b="1" dirty="0" smtClean="0">
                <a:solidFill>
                  <a:srgbClr val="FF0000"/>
                </a:solidFill>
              </a:rPr>
              <a:t>text</a:t>
            </a:r>
          </a:p>
          <a:p>
            <a:endParaRPr lang="en-US" dirty="0"/>
          </a:p>
          <a:p>
            <a:pPr algn="ctr"/>
            <a:r>
              <a:rPr lang="en-US" dirty="0" smtClean="0"/>
              <a:t>The </a:t>
            </a:r>
            <a:r>
              <a:rPr lang="en-US" dirty="0"/>
              <a:t>necessity of installation of a Tsunami Warning </a:t>
            </a:r>
            <a:r>
              <a:rPr lang="en-US" dirty="0" smtClean="0"/>
              <a:t>Centre and strengthen of NDC-BD in </a:t>
            </a:r>
            <a:r>
              <a:rPr lang="en-US" dirty="0"/>
              <a:t>Bangladesh</a:t>
            </a:r>
          </a:p>
        </p:txBody>
      </p:sp>
    </p:spTree>
    <p:extLst>
      <p:ext uri="{BB962C8B-B14F-4D97-AF65-F5344CB8AC3E}">
        <p14:creationId xmlns:p14="http://schemas.microsoft.com/office/powerpoint/2010/main" val="1372550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124200"/>
            <a:ext cx="3248903" cy="1107996"/>
          </a:xfrm>
          <a:prstGeom prst="rect">
            <a:avLst/>
          </a:prstGeom>
          <a:noFill/>
        </p:spPr>
        <p:txBody>
          <a:bodyPr wrap="none" rtlCol="0">
            <a:spAutoFit/>
          </a:bodyPr>
          <a:lstStyle/>
          <a:p>
            <a:r>
              <a:rPr lang="en-US" sz="4800" b="1" dirty="0" smtClean="0"/>
              <a:t>THANK YOU</a:t>
            </a:r>
          </a:p>
          <a:p>
            <a:endParaRPr lang="en-US" dirty="0"/>
          </a:p>
        </p:txBody>
      </p:sp>
    </p:spTree>
    <p:extLst>
      <p:ext uri="{BB962C8B-B14F-4D97-AF65-F5344CB8AC3E}">
        <p14:creationId xmlns:p14="http://schemas.microsoft.com/office/powerpoint/2010/main" val="75305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latin typeface="Arial" pitchFamily="34" charset="0"/>
                  <a:cs typeface="Arial" pitchFamily="34" charset="0"/>
                </a:rPr>
                <a:t> </a:t>
              </a:r>
              <a:r>
                <a:rPr lang="en-US" b="1" dirty="0" smtClean="0">
                  <a:solidFill>
                    <a:srgbClr val="0033CC"/>
                  </a:solidFill>
                  <a:latin typeface="Arial" pitchFamily="34" charset="0"/>
                  <a:cs typeface="Arial" pitchFamily="34" charset="0"/>
                </a:rPr>
                <a:t>Geographical Location of Bangladesh</a:t>
              </a:r>
              <a:endParaRPr lang="en-US" b="1" dirty="0">
                <a:solidFill>
                  <a:schemeClr val="hlink"/>
                </a:solidFill>
                <a:latin typeface="Arial" pitchFamily="34" charset="0"/>
                <a:cs typeface="Arial" pitchFamily="34" charset="0"/>
              </a:endParaRPr>
            </a:p>
          </p:txBody>
        </p:sp>
      </p:grpSp>
      <p:sp>
        <p:nvSpPr>
          <p:cNvPr id="11" name="TextBox 10"/>
          <p:cNvSpPr txBox="1"/>
          <p:nvPr/>
        </p:nvSpPr>
        <p:spPr>
          <a:xfrm>
            <a:off x="778268" y="6019800"/>
            <a:ext cx="7555238" cy="584775"/>
          </a:xfrm>
          <a:prstGeom prst="rect">
            <a:avLst/>
          </a:prstGeom>
          <a:noFill/>
        </p:spPr>
        <p:txBody>
          <a:bodyPr wrap="square">
            <a:spAutoFit/>
          </a:bodyPr>
          <a:lstStyle/>
          <a:p>
            <a:pPr marL="285750" indent="-285750" algn="ctr">
              <a:buFont typeface="Wingdings" pitchFamily="2" charset="2"/>
              <a:buChar char="v"/>
            </a:pPr>
            <a:r>
              <a:rPr lang="en-US" sz="1600" b="1" dirty="0" smtClean="0">
                <a:solidFill>
                  <a:srgbClr val="008000"/>
                </a:solidFill>
              </a:rPr>
              <a:t>The </a:t>
            </a:r>
            <a:r>
              <a:rPr lang="en-US" sz="1600" b="1" dirty="0">
                <a:solidFill>
                  <a:srgbClr val="008000"/>
                </a:solidFill>
              </a:rPr>
              <a:t>geographical location of Bangladesh is at the northern most part of the Bay of Bengal having a funnel shaped ending at the southern coast. </a:t>
            </a:r>
            <a:endParaRPr lang="en-US" sz="1600" b="1" dirty="0" smtClean="0">
              <a:solidFill>
                <a:srgbClr val="008000"/>
              </a:solidFill>
            </a:endParaRPr>
          </a:p>
        </p:txBody>
      </p:sp>
      <p:grpSp>
        <p:nvGrpSpPr>
          <p:cNvPr id="4" name="Group 3"/>
          <p:cNvGrpSpPr/>
          <p:nvPr/>
        </p:nvGrpSpPr>
        <p:grpSpPr>
          <a:xfrm>
            <a:off x="2093844" y="1295400"/>
            <a:ext cx="4903216" cy="4729790"/>
            <a:chOff x="2133600" y="1295400"/>
            <a:chExt cx="4903216" cy="4729790"/>
          </a:xfrm>
        </p:grpSpPr>
        <p:pic>
          <p:nvPicPr>
            <p:cNvPr id="12" name="Picture 4" descr="File:India Geographic Map.jp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95400"/>
              <a:ext cx="4903216" cy="4729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1600" y="3123888"/>
              <a:ext cx="922047" cy="276999"/>
            </a:xfrm>
            <a:prstGeom prst="rect">
              <a:avLst/>
            </a:prstGeom>
            <a:noFill/>
          </p:spPr>
          <p:txBody>
            <a:bodyPr wrap="none" rtlCol="0">
              <a:spAutoFit/>
            </a:bodyPr>
            <a:lstStyle/>
            <a:p>
              <a:r>
                <a:rPr lang="en-US" sz="1200" b="1" dirty="0" smtClean="0">
                  <a:solidFill>
                    <a:srgbClr val="FF0000"/>
                  </a:solidFill>
                </a:rPr>
                <a:t>Bangladesh</a:t>
              </a:r>
              <a:endParaRPr lang="en-US" sz="1200" b="1" dirty="0">
                <a:solidFill>
                  <a:srgbClr val="FF0000"/>
                </a:solidFill>
              </a:endParaRPr>
            </a:p>
          </p:txBody>
        </p:sp>
        <p:sp>
          <p:nvSpPr>
            <p:cNvPr id="13" name="TextBox 12"/>
            <p:cNvSpPr txBox="1"/>
            <p:nvPr/>
          </p:nvSpPr>
          <p:spPr>
            <a:xfrm>
              <a:off x="5068956" y="3837801"/>
              <a:ext cx="1049711" cy="276999"/>
            </a:xfrm>
            <a:prstGeom prst="rect">
              <a:avLst/>
            </a:prstGeom>
            <a:noFill/>
          </p:spPr>
          <p:txBody>
            <a:bodyPr wrap="none" rtlCol="0">
              <a:spAutoFit/>
            </a:bodyPr>
            <a:lstStyle/>
            <a:p>
              <a:r>
                <a:rPr lang="en-US" sz="1200" b="1" dirty="0" smtClean="0"/>
                <a:t>Bay of Bengal</a:t>
              </a:r>
              <a:endParaRPr lang="en-US" sz="1200" b="1" dirty="0"/>
            </a:p>
          </p:txBody>
        </p:sp>
      </p:grpSp>
    </p:spTree>
    <p:extLst>
      <p:ext uri="{BB962C8B-B14F-4D97-AF65-F5344CB8AC3E}">
        <p14:creationId xmlns:p14="http://schemas.microsoft.com/office/powerpoint/2010/main" val="386686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7568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5973" y="228600"/>
            <a:ext cx="6696453" cy="646331"/>
          </a:xfrm>
          <a:prstGeom prst="rect">
            <a:avLst/>
          </a:prstGeom>
        </p:spPr>
        <p:txBody>
          <a:bodyPr wrap="square">
            <a:spAutoFit/>
          </a:bodyPr>
          <a:lstStyle/>
          <a:p>
            <a:pPr marL="342900" indent="-342900">
              <a:buFont typeface="Wingdings" pitchFamily="2" charset="2"/>
              <a:buChar char="q"/>
            </a:pPr>
            <a:r>
              <a:rPr lang="en-US" b="1" dirty="0" smtClean="0">
                <a:latin typeface="Arial Rounded MT Bold" pitchFamily="34" charset="0"/>
              </a:rPr>
              <a:t>Regional Tectonic Setup of Bangladesh with respect to Plate Configuration </a:t>
            </a:r>
            <a:endParaRPr lang="en-US" dirty="0">
              <a:latin typeface="Arial Rounded MT Bold"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11" y="78471"/>
            <a:ext cx="1069183" cy="106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5"/>
          <p:cNvSpPr>
            <a:spLocks noChangeShapeType="1"/>
          </p:cNvSpPr>
          <p:nvPr/>
        </p:nvSpPr>
        <p:spPr bwMode="auto">
          <a:xfrm>
            <a:off x="0" y="1219200"/>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2" name="Rectangle 1"/>
          <p:cNvSpPr/>
          <p:nvPr/>
        </p:nvSpPr>
        <p:spPr>
          <a:xfrm>
            <a:off x="1295400" y="6299537"/>
            <a:ext cx="6629400" cy="646331"/>
          </a:xfrm>
          <a:prstGeom prst="rect">
            <a:avLst/>
          </a:prstGeom>
        </p:spPr>
        <p:txBody>
          <a:bodyPr wrap="square">
            <a:spAutoFit/>
          </a:bodyPr>
          <a:lstStyle/>
          <a:p>
            <a:pPr marL="285750" indent="-285750" algn="just">
              <a:buFont typeface="Wingdings" pitchFamily="2" charset="2"/>
              <a:buChar char="v"/>
            </a:pPr>
            <a:r>
              <a:rPr lang="en-US" b="1" dirty="0"/>
              <a:t>Tectonically, the region is at the junction of the Indian and the Eurasian plate making an active tectonic zone of the world. </a:t>
            </a:r>
          </a:p>
        </p:txBody>
      </p:sp>
    </p:spTree>
    <p:extLst>
      <p:ext uri="{BB962C8B-B14F-4D97-AF65-F5344CB8AC3E}">
        <p14:creationId xmlns:p14="http://schemas.microsoft.com/office/powerpoint/2010/main" val="182165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5973" y="244218"/>
            <a:ext cx="6709705" cy="369332"/>
          </a:xfrm>
          <a:prstGeom prst="rect">
            <a:avLst/>
          </a:prstGeom>
        </p:spPr>
        <p:txBody>
          <a:bodyPr wrap="square">
            <a:spAutoFit/>
          </a:bodyPr>
          <a:lstStyle/>
          <a:p>
            <a:pPr marL="342900" indent="-342900">
              <a:buFont typeface="Wingdings" pitchFamily="2" charset="2"/>
              <a:buChar char="q"/>
            </a:pPr>
            <a:r>
              <a:rPr lang="en-US" b="1" dirty="0" smtClean="0">
                <a:latin typeface="Arial Rounded MT Bold" pitchFamily="34" charset="0"/>
              </a:rPr>
              <a:t>Regional Seismic Map</a:t>
            </a:r>
            <a:endParaRPr lang="en-US" dirty="0">
              <a:latin typeface="Arial Rounded MT Bold"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11" y="78471"/>
            <a:ext cx="1069183" cy="106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5"/>
          <p:cNvSpPr>
            <a:spLocks noChangeShapeType="1"/>
          </p:cNvSpPr>
          <p:nvPr/>
        </p:nvSpPr>
        <p:spPr bwMode="auto">
          <a:xfrm>
            <a:off x="0" y="1219200"/>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2" name="Rectangle 1"/>
          <p:cNvSpPr/>
          <p:nvPr/>
        </p:nvSpPr>
        <p:spPr>
          <a:xfrm>
            <a:off x="715973" y="5867400"/>
            <a:ext cx="7666027" cy="1477328"/>
          </a:xfrm>
          <a:prstGeom prst="rect">
            <a:avLst/>
          </a:prstGeom>
        </p:spPr>
        <p:txBody>
          <a:bodyPr wrap="square">
            <a:spAutoFit/>
          </a:bodyPr>
          <a:lstStyle/>
          <a:p>
            <a:pPr marL="285750" indent="-285750" algn="just">
              <a:buFont typeface="Wingdings" pitchFamily="2" charset="2"/>
              <a:buChar char="v"/>
            </a:pPr>
            <a:r>
              <a:rPr lang="en-US" b="1" dirty="0" smtClean="0"/>
              <a:t>Quite </a:t>
            </a:r>
            <a:r>
              <a:rPr lang="en-US" b="1" dirty="0"/>
              <a:t>frequent earthquake activity occurs along the plate margin at the region, some parts of which is under the ocean stretching down to one of the most tectonically active area in Indonesia</a:t>
            </a:r>
            <a:r>
              <a:rPr lang="en-US" b="1" dirty="0" smtClean="0"/>
              <a:t>.</a:t>
            </a:r>
            <a:endParaRPr lang="en-US" b="1" dirty="0"/>
          </a:p>
          <a:p>
            <a:pPr marL="285750" indent="-285750" algn="just">
              <a:buFont typeface="Wingdings" pitchFamily="2" charset="2"/>
              <a:buChar char="v"/>
            </a:pPr>
            <a:r>
              <a:rPr lang="en-US" b="1" dirty="0">
                <a:solidFill>
                  <a:srgbClr val="008000"/>
                </a:solidFill>
              </a:rPr>
              <a:t>Therefore, possibility of earthquake in the ocean is likely to occur in any place of the region that can result to tsunami at the area</a:t>
            </a:r>
            <a:r>
              <a:rPr lang="en-US" b="1" dirty="0" smtClean="0">
                <a:solidFill>
                  <a:srgbClr val="008000"/>
                </a:solidFill>
              </a:rPr>
              <a:t>.</a:t>
            </a:r>
            <a:endParaRPr lang="en-US" b="1" dirty="0">
              <a:solidFill>
                <a:srgbClr val="008000"/>
              </a:solidFill>
            </a:endParaRPr>
          </a:p>
        </p:txBody>
      </p:sp>
      <p:pic>
        <p:nvPicPr>
          <p:cNvPr id="8" name="Picture 2" descr="yalciner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200" y="1250142"/>
            <a:ext cx="5697225" cy="454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0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513554"/>
            <a:ext cx="6365461" cy="461665"/>
          </a:xfrm>
          <a:prstGeom prst="rect">
            <a:avLst/>
          </a:prstGeom>
        </p:spPr>
        <p:txBody>
          <a:bodyPr wrap="none">
            <a:spAutoFit/>
          </a:bodyPr>
          <a:lstStyle/>
          <a:p>
            <a:pPr eaLnBrk="0" fontAlgn="base" hangingPunct="0">
              <a:spcBef>
                <a:spcPct val="0"/>
              </a:spcBef>
              <a:spcAft>
                <a:spcPct val="0"/>
              </a:spcAft>
              <a:defRPr/>
            </a:pPr>
            <a:r>
              <a:rPr lang="en-US" sz="2400" b="1" dirty="0">
                <a:solidFill>
                  <a:srgbClr val="FF0000"/>
                </a:solidFill>
                <a:latin typeface="Arial" panose="020B0604020202020204" pitchFamily="34" charset="0"/>
                <a:cs typeface="Arial" panose="020B0604020202020204" pitchFamily="34" charset="0"/>
              </a:rPr>
              <a:t>Possibilities of Tsunami Occurrence </a:t>
            </a:r>
            <a:r>
              <a:rPr lang="en-US" sz="2400" b="1" dirty="0" smtClean="0">
                <a:solidFill>
                  <a:srgbClr val="FF0000"/>
                </a:solidFill>
                <a:latin typeface="Arial" panose="020B0604020202020204" pitchFamily="34" charset="0"/>
                <a:cs typeface="Arial" panose="020B0604020202020204" pitchFamily="34" charset="0"/>
              </a:rPr>
              <a:t>in BD</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096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Possibility of Tsunami in Bangladesh</a:t>
              </a:r>
              <a:endParaRPr lang="en-US" sz="1600" b="1" dirty="0">
                <a:solidFill>
                  <a:schemeClr val="hlink"/>
                </a:solidFill>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7313"/>
            <a:ext cx="4814321" cy="33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267200" y="1610050"/>
            <a:ext cx="4876800" cy="3495350"/>
            <a:chOff x="435896" y="-422528"/>
            <a:chExt cx="8077200" cy="6438053"/>
          </a:xfrm>
        </p:grpSpPr>
        <p:pic>
          <p:nvPicPr>
            <p:cNvPr id="19" name="Picture 2" descr="yalciner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6" y="-422528"/>
              <a:ext cx="8077200" cy="643805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660027" y="186727"/>
              <a:ext cx="5706996" cy="5502873"/>
              <a:chOff x="1660027" y="186727"/>
              <a:chExt cx="5706996" cy="5502873"/>
            </a:xfrm>
          </p:grpSpPr>
          <p:sp>
            <p:nvSpPr>
              <p:cNvPr id="21" name="Oval 3"/>
              <p:cNvSpPr>
                <a:spLocks noChangeArrowheads="1"/>
              </p:cNvSpPr>
              <p:nvPr/>
            </p:nvSpPr>
            <p:spPr bwMode="auto">
              <a:xfrm rot="-1465089">
                <a:off x="5029200" y="1869440"/>
                <a:ext cx="990600" cy="382016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4"/>
              <p:cNvSpPr>
                <a:spLocks noChangeShapeType="1"/>
              </p:cNvSpPr>
              <p:nvPr/>
            </p:nvSpPr>
            <p:spPr bwMode="auto">
              <a:xfrm flipV="1">
                <a:off x="3862516" y="3251200"/>
                <a:ext cx="990600" cy="7315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5"/>
              <p:cNvSpPr txBox="1">
                <a:spLocks noChangeArrowheads="1"/>
              </p:cNvSpPr>
              <p:nvPr/>
            </p:nvSpPr>
            <p:spPr bwMode="auto">
              <a:xfrm>
                <a:off x="1660027" y="3673094"/>
                <a:ext cx="2229874" cy="963714"/>
              </a:xfrm>
              <a:prstGeom prst="rect">
                <a:avLst/>
              </a:prstGeom>
              <a:solidFill>
                <a:srgbClr val="33CC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FF3300"/>
                    </a:solidFill>
                    <a:effectLst>
                      <a:outerShdw blurRad="38100" dist="38100" dir="2700000" algn="tl">
                        <a:srgbClr val="000000"/>
                      </a:outerShdw>
                    </a:effectLst>
                    <a:latin typeface="Arial" pitchFamily="34" charset="0"/>
                    <a:cs typeface="Arial" pitchFamily="34" charset="0"/>
                  </a:rPr>
                  <a:t>Active Seismic Zone</a:t>
                </a:r>
              </a:p>
            </p:txBody>
          </p:sp>
          <p:sp>
            <p:nvSpPr>
              <p:cNvPr id="24" name="AutoShape 7"/>
              <p:cNvSpPr>
                <a:spLocks noChangeArrowheads="1"/>
              </p:cNvSpPr>
              <p:nvPr/>
            </p:nvSpPr>
            <p:spPr bwMode="auto">
              <a:xfrm>
                <a:off x="5606866" y="186727"/>
                <a:ext cx="1760157" cy="605260"/>
              </a:xfrm>
              <a:prstGeom prst="wedgeRectCallout">
                <a:avLst>
                  <a:gd name="adj1" fmla="val -109491"/>
                  <a:gd name="adj2" fmla="val 35833"/>
                </a:avLst>
              </a:prstGeom>
              <a:solidFill>
                <a:srgbClr val="FFFF00"/>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dirty="0" smtClean="0">
                    <a:solidFill>
                      <a:srgbClr val="FF3300"/>
                    </a:solidFill>
                    <a:effectLst>
                      <a:outerShdw blurRad="38100" dist="38100" dir="2700000" algn="tl">
                        <a:srgbClr val="000000"/>
                      </a:outerShdw>
                    </a:effectLst>
                    <a:latin typeface="Arial" pitchFamily="34" charset="0"/>
                    <a:cs typeface="Arial" pitchFamily="34" charset="0"/>
                  </a:rPr>
                  <a:t>Bangladesh</a:t>
                </a:r>
              </a:p>
              <a:p>
                <a:endParaRPr lang="en-US" sz="1200" b="1" dirty="0" smtClean="0">
                  <a:solidFill>
                    <a:srgbClr val="FF3300"/>
                  </a:solidFill>
                  <a:effectLst>
                    <a:outerShdw blurRad="38100" dist="38100" dir="2700000" algn="tl">
                      <a:srgbClr val="000000"/>
                    </a:outerShdw>
                  </a:effectLst>
                  <a:latin typeface="Arial" pitchFamily="34" charset="0"/>
                  <a:cs typeface="Arial" pitchFamily="34" charset="0"/>
                </a:endParaRPr>
              </a:p>
              <a:p>
                <a:endParaRPr lang="en-US" sz="1200" b="1" dirty="0">
                  <a:solidFill>
                    <a:srgbClr val="FF3300"/>
                  </a:solidFill>
                  <a:effectLst>
                    <a:outerShdw blurRad="38100" dist="38100" dir="2700000" algn="tl">
                      <a:srgbClr val="000000"/>
                    </a:outerShdw>
                  </a:effectLst>
                  <a:latin typeface="Arial" pitchFamily="34" charset="0"/>
                  <a:cs typeface="Arial" pitchFamily="34" charset="0"/>
                </a:endParaRPr>
              </a:p>
            </p:txBody>
          </p:sp>
        </p:grpSp>
      </p:grpSp>
      <p:sp>
        <p:nvSpPr>
          <p:cNvPr id="2" name="Rectangle 1"/>
          <p:cNvSpPr/>
          <p:nvPr/>
        </p:nvSpPr>
        <p:spPr>
          <a:xfrm>
            <a:off x="1219200" y="5477470"/>
            <a:ext cx="6821362" cy="923330"/>
          </a:xfrm>
          <a:prstGeom prst="rect">
            <a:avLst/>
          </a:prstGeom>
        </p:spPr>
        <p:txBody>
          <a:bodyPr wrap="square">
            <a:spAutoFit/>
          </a:bodyPr>
          <a:lstStyle/>
          <a:p>
            <a:pPr marL="285750" indent="-285750" algn="just">
              <a:buFont typeface="Wingdings" pitchFamily="2" charset="2"/>
              <a:buChar char="v"/>
            </a:pPr>
            <a:r>
              <a:rPr lang="en-US" b="1" dirty="0" smtClean="0">
                <a:solidFill>
                  <a:srgbClr val="0033CC"/>
                </a:solidFill>
              </a:rPr>
              <a:t>Plates are slowly changing their directions</a:t>
            </a:r>
            <a:r>
              <a:rPr lang="en-US" b="1" dirty="0">
                <a:solidFill>
                  <a:srgbClr val="0033CC"/>
                </a:solidFill>
              </a:rPr>
              <a:t>. </a:t>
            </a:r>
            <a:endParaRPr lang="en-US" b="1" dirty="0" smtClean="0">
              <a:solidFill>
                <a:srgbClr val="0033CC"/>
              </a:solidFill>
            </a:endParaRPr>
          </a:p>
          <a:p>
            <a:pPr marL="285750" indent="-285750" algn="just">
              <a:buFont typeface="Wingdings" pitchFamily="2" charset="2"/>
              <a:buChar char="v"/>
            </a:pPr>
            <a:r>
              <a:rPr lang="en-US" b="1" dirty="0" smtClean="0">
                <a:solidFill>
                  <a:srgbClr val="33CC33"/>
                </a:solidFill>
              </a:rPr>
              <a:t>It </a:t>
            </a:r>
            <a:r>
              <a:rPr lang="en-US" b="1" dirty="0">
                <a:solidFill>
                  <a:srgbClr val="33CC33"/>
                </a:solidFill>
              </a:rPr>
              <a:t>shows the </a:t>
            </a:r>
            <a:r>
              <a:rPr lang="en-US" b="1" dirty="0" err="1">
                <a:solidFill>
                  <a:srgbClr val="33CC33"/>
                </a:solidFill>
              </a:rPr>
              <a:t>subduction</a:t>
            </a:r>
            <a:r>
              <a:rPr lang="en-US" b="1" dirty="0">
                <a:solidFill>
                  <a:srgbClr val="33CC33"/>
                </a:solidFill>
              </a:rPr>
              <a:t> zone is active and could generate a devastating tsunami in the near </a:t>
            </a:r>
            <a:r>
              <a:rPr lang="en-US" b="1" dirty="0" smtClean="0">
                <a:solidFill>
                  <a:srgbClr val="33CC33"/>
                </a:solidFill>
              </a:rPr>
              <a:t>future</a:t>
            </a:r>
            <a:endParaRPr lang="en-US" b="1" dirty="0">
              <a:solidFill>
                <a:srgbClr val="33CC33"/>
              </a:solidFill>
            </a:endParaRPr>
          </a:p>
        </p:txBody>
      </p:sp>
    </p:spTree>
    <p:extLst>
      <p:ext uri="{BB962C8B-B14F-4D97-AF65-F5344CB8AC3E}">
        <p14:creationId xmlns:p14="http://schemas.microsoft.com/office/powerpoint/2010/main" val="427997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8891"/>
            <a:ext cx="9144000" cy="1055717"/>
            <a:chOff x="0" y="108891"/>
            <a:chExt cx="9144000" cy="105571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06" y="108891"/>
              <a:ext cx="992994" cy="9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5"/>
            <p:cNvSpPr>
              <a:spLocks noChangeShapeType="1"/>
            </p:cNvSpPr>
            <p:nvPr/>
          </p:nvSpPr>
          <p:spPr bwMode="auto">
            <a:xfrm>
              <a:off x="0" y="1164608"/>
              <a:ext cx="9144000" cy="0"/>
            </a:xfrm>
            <a:prstGeom prst="line">
              <a:avLst/>
            </a:prstGeom>
            <a:noFill/>
            <a:ln w="57150">
              <a:solidFill>
                <a:schemeClr val="tx1"/>
              </a:solidFill>
              <a:round/>
              <a:headEnd type="none" w="sm" len="sm"/>
              <a:tailEnd type="none" w="sm" len="sm"/>
            </a:ln>
          </p:spPr>
          <p:txBody>
            <a:bodyPr/>
            <a:lstStyle/>
            <a:p>
              <a:endParaRPr lang="en-US"/>
            </a:p>
          </p:txBody>
        </p:sp>
        <p:sp>
          <p:nvSpPr>
            <p:cNvPr id="10" name="Rectangle 8"/>
            <p:cNvSpPr>
              <a:spLocks noChangeArrowheads="1"/>
            </p:cNvSpPr>
            <p:nvPr/>
          </p:nvSpPr>
          <p:spPr bwMode="auto">
            <a:xfrm>
              <a:off x="751764" y="430009"/>
              <a:ext cx="4658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en-US" sz="1600" b="1" dirty="0">
                  <a:solidFill>
                    <a:srgbClr val="0033CC"/>
                  </a:solidFill>
                </a:rPr>
                <a:t> </a:t>
              </a:r>
              <a:r>
                <a:rPr lang="en-US" sz="1600" b="1" dirty="0">
                  <a:solidFill>
                    <a:srgbClr val="0033CC"/>
                  </a:solidFill>
                  <a:latin typeface="Arial" pitchFamily="34" charset="0"/>
                  <a:cs typeface="Arial" pitchFamily="34" charset="0"/>
                </a:rPr>
                <a:t>Possibility of Tsunami in Bangladesh</a:t>
              </a:r>
              <a:endParaRPr lang="en-US" sz="1600" b="1" dirty="0">
                <a:solidFill>
                  <a:schemeClr val="hlink"/>
                </a:solidFill>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7313"/>
            <a:ext cx="4814321" cy="33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267200" y="1610050"/>
            <a:ext cx="4876800" cy="3495350"/>
            <a:chOff x="435896" y="-422528"/>
            <a:chExt cx="8077200" cy="6438053"/>
          </a:xfrm>
        </p:grpSpPr>
        <p:pic>
          <p:nvPicPr>
            <p:cNvPr id="19" name="Picture 2" descr="yalciner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6" y="-422528"/>
              <a:ext cx="8077200" cy="643805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866003" y="186727"/>
              <a:ext cx="5501020" cy="5551689"/>
              <a:chOff x="1866003" y="186727"/>
              <a:chExt cx="5501020" cy="5551689"/>
            </a:xfrm>
          </p:grpSpPr>
          <p:sp>
            <p:nvSpPr>
              <p:cNvPr id="21" name="Oval 3"/>
              <p:cNvSpPr>
                <a:spLocks noChangeArrowheads="1"/>
              </p:cNvSpPr>
              <p:nvPr/>
            </p:nvSpPr>
            <p:spPr bwMode="auto">
              <a:xfrm rot="20134911">
                <a:off x="5095045" y="1918257"/>
                <a:ext cx="990600" cy="382015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4"/>
              <p:cNvSpPr>
                <a:spLocks noChangeShapeType="1"/>
              </p:cNvSpPr>
              <p:nvPr/>
            </p:nvSpPr>
            <p:spPr bwMode="auto">
              <a:xfrm flipV="1">
                <a:off x="3988721" y="3599780"/>
                <a:ext cx="990600" cy="7315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5"/>
              <p:cNvSpPr txBox="1">
                <a:spLocks noChangeArrowheads="1"/>
              </p:cNvSpPr>
              <p:nvPr/>
            </p:nvSpPr>
            <p:spPr bwMode="auto">
              <a:xfrm>
                <a:off x="1866003" y="3928994"/>
                <a:ext cx="2229874" cy="963714"/>
              </a:xfrm>
              <a:prstGeom prst="rect">
                <a:avLst/>
              </a:prstGeom>
              <a:solidFill>
                <a:srgbClr val="33CC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rgbClr val="FF3300"/>
                    </a:solidFill>
                    <a:effectLst>
                      <a:outerShdw blurRad="38100" dist="38100" dir="2700000" algn="tl">
                        <a:srgbClr val="000000"/>
                      </a:outerShdw>
                    </a:effectLst>
                    <a:latin typeface="Arial" pitchFamily="34" charset="0"/>
                    <a:cs typeface="Arial" pitchFamily="34" charset="0"/>
                  </a:rPr>
                  <a:t>Active Seismic Zone</a:t>
                </a:r>
              </a:p>
            </p:txBody>
          </p:sp>
          <p:sp>
            <p:nvSpPr>
              <p:cNvPr id="24" name="AutoShape 7"/>
              <p:cNvSpPr>
                <a:spLocks noChangeArrowheads="1"/>
              </p:cNvSpPr>
              <p:nvPr/>
            </p:nvSpPr>
            <p:spPr bwMode="auto">
              <a:xfrm>
                <a:off x="5606866" y="186727"/>
                <a:ext cx="1760157" cy="605260"/>
              </a:xfrm>
              <a:prstGeom prst="wedgeRectCallout">
                <a:avLst>
                  <a:gd name="adj1" fmla="val -109491"/>
                  <a:gd name="adj2" fmla="val 35833"/>
                </a:avLst>
              </a:prstGeom>
              <a:solidFill>
                <a:srgbClr val="FFFF00"/>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b="1" dirty="0" smtClean="0">
                    <a:solidFill>
                      <a:srgbClr val="FF3300"/>
                    </a:solidFill>
                    <a:effectLst>
                      <a:outerShdw blurRad="38100" dist="38100" dir="2700000" algn="tl">
                        <a:srgbClr val="000000"/>
                      </a:outerShdw>
                    </a:effectLst>
                    <a:latin typeface="Arial" pitchFamily="34" charset="0"/>
                    <a:cs typeface="Arial" pitchFamily="34" charset="0"/>
                  </a:rPr>
                  <a:t>Bangladesh</a:t>
                </a:r>
              </a:p>
              <a:p>
                <a:endParaRPr lang="en-US" sz="1200" b="1" dirty="0" smtClean="0">
                  <a:solidFill>
                    <a:srgbClr val="FF3300"/>
                  </a:solidFill>
                  <a:effectLst>
                    <a:outerShdw blurRad="38100" dist="38100" dir="2700000" algn="tl">
                      <a:srgbClr val="000000"/>
                    </a:outerShdw>
                  </a:effectLst>
                  <a:latin typeface="Arial" pitchFamily="34" charset="0"/>
                  <a:cs typeface="Arial" pitchFamily="34" charset="0"/>
                </a:endParaRPr>
              </a:p>
              <a:p>
                <a:endParaRPr lang="en-US" sz="1200" b="1" dirty="0">
                  <a:solidFill>
                    <a:srgbClr val="FF3300"/>
                  </a:solidFill>
                  <a:effectLst>
                    <a:outerShdw blurRad="38100" dist="38100" dir="2700000" algn="tl">
                      <a:srgbClr val="000000"/>
                    </a:outerShdw>
                  </a:effectLst>
                  <a:latin typeface="Arial" pitchFamily="34" charset="0"/>
                  <a:cs typeface="Arial" pitchFamily="34" charset="0"/>
                </a:endParaRPr>
              </a:p>
            </p:txBody>
          </p:sp>
        </p:grpSp>
      </p:grpSp>
      <p:sp>
        <p:nvSpPr>
          <p:cNvPr id="4" name="Rectangle 3"/>
          <p:cNvSpPr/>
          <p:nvPr/>
        </p:nvSpPr>
        <p:spPr>
          <a:xfrm>
            <a:off x="953496" y="5410200"/>
            <a:ext cx="7199903" cy="1477328"/>
          </a:xfrm>
          <a:prstGeom prst="rect">
            <a:avLst/>
          </a:prstGeom>
        </p:spPr>
        <p:txBody>
          <a:bodyPr wrap="square">
            <a:spAutoFit/>
          </a:bodyPr>
          <a:lstStyle/>
          <a:p>
            <a:pPr marL="285750" indent="-285750" algn="just">
              <a:buFont typeface="Wingdings" pitchFamily="2" charset="2"/>
              <a:buChar char="v"/>
            </a:pPr>
            <a:r>
              <a:rPr lang="en-US" b="1" dirty="0"/>
              <a:t>Another major concern is the north-Andaman-</a:t>
            </a:r>
            <a:r>
              <a:rPr lang="en-US" b="1" dirty="0" err="1"/>
              <a:t>Teknaf</a:t>
            </a:r>
            <a:r>
              <a:rPr lang="en-US" b="1" dirty="0"/>
              <a:t> </a:t>
            </a:r>
            <a:r>
              <a:rPr lang="en-US" b="1" dirty="0" err="1"/>
              <a:t>subduction</a:t>
            </a:r>
            <a:r>
              <a:rPr lang="en-US" b="1" dirty="0"/>
              <a:t> zone, or seismic gap.</a:t>
            </a:r>
          </a:p>
          <a:p>
            <a:pPr marL="285750" indent="-285750" algn="just">
              <a:buFont typeface="Wingdings" pitchFamily="2" charset="2"/>
              <a:buChar char="v"/>
            </a:pPr>
            <a:r>
              <a:rPr lang="en-US" b="1" dirty="0" smtClean="0">
                <a:solidFill>
                  <a:srgbClr val="33CC33"/>
                </a:solidFill>
              </a:rPr>
              <a:t>According </a:t>
            </a:r>
            <a:r>
              <a:rPr lang="en-US" b="1" dirty="0">
                <a:solidFill>
                  <a:srgbClr val="33CC33"/>
                </a:solidFill>
              </a:rPr>
              <a:t>to experts, </a:t>
            </a:r>
            <a:r>
              <a:rPr lang="en-US" b="1" dirty="0" smtClean="0">
                <a:solidFill>
                  <a:srgbClr val="33CC33"/>
                </a:solidFill>
              </a:rPr>
              <a:t>there </a:t>
            </a:r>
            <a:r>
              <a:rPr lang="en-US" b="1" dirty="0">
                <a:solidFill>
                  <a:srgbClr val="33CC33"/>
                </a:solidFill>
              </a:rPr>
              <a:t>is a 600 km seismic gap along the </a:t>
            </a:r>
            <a:r>
              <a:rPr lang="en-US" b="1" dirty="0" err="1">
                <a:solidFill>
                  <a:srgbClr val="33CC33"/>
                </a:solidFill>
              </a:rPr>
              <a:t>subduction</a:t>
            </a:r>
            <a:r>
              <a:rPr lang="en-US" b="1" dirty="0">
                <a:solidFill>
                  <a:srgbClr val="33CC33"/>
                </a:solidFill>
              </a:rPr>
              <a:t> zone north of the Bay of Bengal from Andaman to </a:t>
            </a:r>
            <a:r>
              <a:rPr lang="en-US" b="1" dirty="0" err="1">
                <a:solidFill>
                  <a:srgbClr val="33CC33"/>
                </a:solidFill>
              </a:rPr>
              <a:t>Teknaf</a:t>
            </a:r>
            <a:r>
              <a:rPr lang="en-US" b="1" dirty="0">
                <a:solidFill>
                  <a:srgbClr val="33CC33"/>
                </a:solidFill>
              </a:rPr>
              <a:t>. </a:t>
            </a:r>
            <a:endParaRPr lang="en-US" b="1" dirty="0" smtClean="0">
              <a:solidFill>
                <a:srgbClr val="33CC33"/>
              </a:solidFill>
            </a:endParaRPr>
          </a:p>
          <a:p>
            <a:pPr algn="just"/>
            <a:endParaRPr lang="en-US" b="1" dirty="0">
              <a:solidFill>
                <a:srgbClr val="33CC33"/>
              </a:solidFill>
            </a:endParaRPr>
          </a:p>
        </p:txBody>
      </p:sp>
      <p:sp>
        <p:nvSpPr>
          <p:cNvPr id="5" name="Oval 4"/>
          <p:cNvSpPr/>
          <p:nvPr/>
        </p:nvSpPr>
        <p:spPr>
          <a:xfrm rot="888700" flipH="1">
            <a:off x="6908300" y="2474064"/>
            <a:ext cx="112961" cy="6271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8" name="Group 27"/>
          <p:cNvGrpSpPr/>
          <p:nvPr/>
        </p:nvGrpSpPr>
        <p:grpSpPr>
          <a:xfrm>
            <a:off x="7043363" y="2590800"/>
            <a:ext cx="1845533" cy="475655"/>
            <a:chOff x="7069867" y="2669840"/>
            <a:chExt cx="1845533" cy="475655"/>
          </a:xfrm>
        </p:grpSpPr>
        <p:sp>
          <p:nvSpPr>
            <p:cNvPr id="7" name="TextBox 6"/>
            <p:cNvSpPr txBox="1"/>
            <p:nvPr/>
          </p:nvSpPr>
          <p:spPr>
            <a:xfrm>
              <a:off x="7389295" y="2669840"/>
              <a:ext cx="1526105" cy="475655"/>
            </a:xfrm>
            <a:prstGeom prst="rect">
              <a:avLst/>
            </a:prstGeom>
            <a:solidFill>
              <a:srgbClr val="92D050"/>
            </a:solidFill>
          </p:spPr>
          <p:txBody>
            <a:bodyPr wrap="square" rtlCol="0">
              <a:spAutoFit/>
            </a:bodyPr>
            <a:lstStyle/>
            <a:p>
              <a:r>
                <a:rPr lang="en-US" sz="1400" b="1" dirty="0" err="1" smtClean="0"/>
                <a:t>Teknaf</a:t>
              </a:r>
              <a:r>
                <a:rPr lang="en-US" sz="1400" b="1" dirty="0" smtClean="0"/>
                <a:t>-Andaman Seismic Gap</a:t>
              </a:r>
              <a:endParaRPr lang="en-US" sz="1400" b="1" dirty="0"/>
            </a:p>
          </p:txBody>
        </p:sp>
        <p:sp>
          <p:nvSpPr>
            <p:cNvPr id="27" name="Down Arrow 26"/>
            <p:cNvSpPr/>
            <p:nvPr/>
          </p:nvSpPr>
          <p:spPr>
            <a:xfrm rot="5400000">
              <a:off x="7109577" y="2747955"/>
              <a:ext cx="240008" cy="319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94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47631</TotalTime>
  <Words>1696</Words>
  <Application>Microsoft Office PowerPoint</Application>
  <PresentationFormat>Custom</PresentationFormat>
  <Paragraphs>223</Paragraphs>
  <Slides>39</Slides>
  <Notes>4</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Monitoring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GOLAM RASUL</cp:lastModifiedBy>
  <cp:revision>1146</cp:revision>
  <dcterms:created xsi:type="dcterms:W3CDTF">2016-02-21T02:51:30Z</dcterms:created>
  <dcterms:modified xsi:type="dcterms:W3CDTF">2023-06-20T22:40:38Z</dcterms:modified>
</cp:coreProperties>
</file>