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8" r:id="rId3"/>
    <p:sldId id="280" r:id="rId4"/>
    <p:sldId id="281" r:id="rId5"/>
    <p:sldId id="282" r:id="rId6"/>
    <p:sldId id="283" r:id="rId7"/>
    <p:sldId id="284" r:id="rId8"/>
    <p:sldId id="286" r:id="rId9"/>
    <p:sldId id="298" r:id="rId10"/>
    <p:sldId id="287" r:id="rId11"/>
    <p:sldId id="293" r:id="rId12"/>
    <p:sldId id="288" r:id="rId13"/>
    <p:sldId id="290" r:id="rId14"/>
    <p:sldId id="292" r:id="rId15"/>
    <p:sldId id="289" r:id="rId16"/>
    <p:sldId id="294" r:id="rId17"/>
    <p:sldId id="295" r:id="rId18"/>
    <p:sldId id="297" r:id="rId19"/>
    <p:sldId id="296"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4D38DF-EC91-463F-A12D-8257667CE4A8}" type="datetimeFigureOut">
              <a:rPr lang="es-CR" smtClean="0"/>
              <a:t>31/5/2023</a:t>
            </a:fld>
            <a:endParaRPr lang="es-CR"/>
          </a:p>
        </p:txBody>
      </p:sp>
      <p:sp>
        <p:nvSpPr>
          <p:cNvPr id="5" name="Footer Placeholder 4"/>
          <p:cNvSpPr>
            <a:spLocks noGrp="1"/>
          </p:cNvSpPr>
          <p:nvPr>
            <p:ph type="ftr" sz="quarter" idx="11"/>
          </p:nvPr>
        </p:nvSpPr>
        <p:spPr/>
        <p:txBody>
          <a:bodyPr/>
          <a:lstStyle/>
          <a:p>
            <a:endParaRPr lang="es-C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15101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24D38DF-EC91-463F-A12D-8257667CE4A8}" type="datetimeFigureOut">
              <a:rPr lang="es-CR" smtClean="0"/>
              <a:t>31/5/2023</a:t>
            </a:fld>
            <a:endParaRPr lang="es-CR"/>
          </a:p>
        </p:txBody>
      </p:sp>
      <p:sp>
        <p:nvSpPr>
          <p:cNvPr id="5" name="Footer Placeholder 4"/>
          <p:cNvSpPr>
            <a:spLocks noGrp="1"/>
          </p:cNvSpPr>
          <p:nvPr>
            <p:ph type="ftr" sz="quarter" idx="11"/>
          </p:nvPr>
        </p:nvSpPr>
        <p:spPr/>
        <p:txBody>
          <a:bodyPr/>
          <a:lstStyle/>
          <a:p>
            <a:endParaRPr lang="es-C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158565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24D38DF-EC91-463F-A12D-8257667CE4A8}" type="datetimeFigureOut">
              <a:rPr lang="es-CR" smtClean="0"/>
              <a:t>31/5/2023</a:t>
            </a:fld>
            <a:endParaRPr lang="es-CR"/>
          </a:p>
        </p:txBody>
      </p:sp>
      <p:sp>
        <p:nvSpPr>
          <p:cNvPr id="5" name="Footer Placeholder 4"/>
          <p:cNvSpPr>
            <a:spLocks noGrp="1"/>
          </p:cNvSpPr>
          <p:nvPr>
            <p:ph type="ftr" sz="quarter" idx="11"/>
          </p:nvPr>
        </p:nvSpPr>
        <p:spPr/>
        <p:txBody>
          <a:bodyPr/>
          <a:lstStyle/>
          <a:p>
            <a:endParaRPr lang="es-C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0E22A1-91F8-4353-A82A-378DC065DE98}" type="slidenum">
              <a:rPr lang="es-CR" smtClean="0"/>
              <a:t>‹Nº›</a:t>
            </a:fld>
            <a:endParaRPr lang="es-C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79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524D38DF-EC91-463F-A12D-8257667CE4A8}" type="datetimeFigureOut">
              <a:rPr lang="es-CR" smtClean="0"/>
              <a:t>31/5/2023</a:t>
            </a:fld>
            <a:endParaRPr lang="es-CR"/>
          </a:p>
        </p:txBody>
      </p:sp>
      <p:sp>
        <p:nvSpPr>
          <p:cNvPr id="6" name="Footer Placeholder 5"/>
          <p:cNvSpPr>
            <a:spLocks noGrp="1"/>
          </p:cNvSpPr>
          <p:nvPr>
            <p:ph type="ftr" sz="quarter" idx="11"/>
          </p:nvPr>
        </p:nvSpPr>
        <p:spPr/>
        <p:txBody>
          <a:bodyPr/>
          <a:lstStyle/>
          <a:p>
            <a:endParaRPr lang="es-C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3567343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524D38DF-EC91-463F-A12D-8257667CE4A8}" type="datetimeFigureOut">
              <a:rPr lang="es-CR" smtClean="0"/>
              <a:t>31/5/2023</a:t>
            </a:fld>
            <a:endParaRPr lang="es-CR"/>
          </a:p>
        </p:txBody>
      </p:sp>
      <p:sp>
        <p:nvSpPr>
          <p:cNvPr id="6" name="Footer Placeholder 5"/>
          <p:cNvSpPr>
            <a:spLocks noGrp="1"/>
          </p:cNvSpPr>
          <p:nvPr>
            <p:ph type="ftr" sz="quarter" idx="11"/>
          </p:nvPr>
        </p:nvSpPr>
        <p:spPr/>
        <p:txBody>
          <a:bodyPr/>
          <a:lstStyle/>
          <a:p>
            <a:endParaRPr lang="es-C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0E22A1-91F8-4353-A82A-378DC065DE98}" type="slidenum">
              <a:rPr lang="es-CR" smtClean="0"/>
              <a:t>‹Nº›</a:t>
            </a:fld>
            <a:endParaRPr lang="es-C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460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524D38DF-EC91-463F-A12D-8257667CE4A8}" type="datetimeFigureOut">
              <a:rPr lang="es-CR" smtClean="0"/>
              <a:t>31/5/2023</a:t>
            </a:fld>
            <a:endParaRPr lang="es-CR"/>
          </a:p>
        </p:txBody>
      </p:sp>
      <p:sp>
        <p:nvSpPr>
          <p:cNvPr id="6" name="Footer Placeholder 5"/>
          <p:cNvSpPr>
            <a:spLocks noGrp="1"/>
          </p:cNvSpPr>
          <p:nvPr>
            <p:ph type="ftr" sz="quarter" idx="11"/>
          </p:nvPr>
        </p:nvSpPr>
        <p:spPr/>
        <p:txBody>
          <a:bodyPr/>
          <a:lstStyle/>
          <a:p>
            <a:endParaRPr lang="es-C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248365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4D38DF-EC91-463F-A12D-8257667CE4A8}" type="datetimeFigureOut">
              <a:rPr lang="es-CR" smtClean="0"/>
              <a:t>31/5/2023</a:t>
            </a:fld>
            <a:endParaRPr lang="es-CR"/>
          </a:p>
        </p:txBody>
      </p:sp>
      <p:sp>
        <p:nvSpPr>
          <p:cNvPr id="5" name="Footer Placeholder 4"/>
          <p:cNvSpPr>
            <a:spLocks noGrp="1"/>
          </p:cNvSpPr>
          <p:nvPr>
            <p:ph type="ftr" sz="quarter" idx="11"/>
          </p:nvPr>
        </p:nvSpPr>
        <p:spPr/>
        <p:txBody>
          <a:bodyPr/>
          <a:lstStyle/>
          <a:p>
            <a:endParaRPr lang="es-C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269895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4D38DF-EC91-463F-A12D-8257667CE4A8}" type="datetimeFigureOut">
              <a:rPr lang="es-CR" smtClean="0"/>
              <a:t>31/5/2023</a:t>
            </a:fld>
            <a:endParaRPr lang="es-CR"/>
          </a:p>
        </p:txBody>
      </p:sp>
      <p:sp>
        <p:nvSpPr>
          <p:cNvPr id="5" name="Footer Placeholder 4"/>
          <p:cNvSpPr>
            <a:spLocks noGrp="1"/>
          </p:cNvSpPr>
          <p:nvPr>
            <p:ph type="ftr" sz="quarter" idx="11"/>
          </p:nvPr>
        </p:nvSpPr>
        <p:spPr/>
        <p:txBody>
          <a:bodyPr/>
          <a:lstStyle/>
          <a:p>
            <a:endParaRPr lang="es-C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108646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4D38DF-EC91-463F-A12D-8257667CE4A8}" type="datetimeFigureOut">
              <a:rPr lang="es-CR" smtClean="0"/>
              <a:t>31/5/2023</a:t>
            </a:fld>
            <a:endParaRPr lang="es-CR"/>
          </a:p>
        </p:txBody>
      </p:sp>
      <p:sp>
        <p:nvSpPr>
          <p:cNvPr id="5" name="Footer Placeholder 4"/>
          <p:cNvSpPr>
            <a:spLocks noGrp="1"/>
          </p:cNvSpPr>
          <p:nvPr>
            <p:ph type="ftr" sz="quarter" idx="11"/>
          </p:nvPr>
        </p:nvSpPr>
        <p:spPr/>
        <p:txBody>
          <a:bodyPr/>
          <a:lstStyle/>
          <a:p>
            <a:endParaRPr lang="es-C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57200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24D38DF-EC91-463F-A12D-8257667CE4A8}" type="datetimeFigureOut">
              <a:rPr lang="es-CR" smtClean="0"/>
              <a:t>31/5/2023</a:t>
            </a:fld>
            <a:endParaRPr lang="es-CR"/>
          </a:p>
        </p:txBody>
      </p:sp>
      <p:sp>
        <p:nvSpPr>
          <p:cNvPr id="5" name="Footer Placeholder 4"/>
          <p:cNvSpPr>
            <a:spLocks noGrp="1"/>
          </p:cNvSpPr>
          <p:nvPr>
            <p:ph type="ftr" sz="quarter" idx="11"/>
          </p:nvPr>
        </p:nvSpPr>
        <p:spPr/>
        <p:txBody>
          <a:bodyPr/>
          <a:lstStyle/>
          <a:p>
            <a:endParaRPr lang="es-C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230607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24D38DF-EC91-463F-A12D-8257667CE4A8}" type="datetimeFigureOut">
              <a:rPr lang="es-CR" smtClean="0"/>
              <a:t>31/5/2023</a:t>
            </a:fld>
            <a:endParaRPr lang="es-CR"/>
          </a:p>
        </p:txBody>
      </p:sp>
      <p:sp>
        <p:nvSpPr>
          <p:cNvPr id="6" name="Footer Placeholder 5"/>
          <p:cNvSpPr>
            <a:spLocks noGrp="1"/>
          </p:cNvSpPr>
          <p:nvPr>
            <p:ph type="ftr" sz="quarter" idx="11"/>
          </p:nvPr>
        </p:nvSpPr>
        <p:spPr/>
        <p:txBody>
          <a:bodyPr/>
          <a:lstStyle/>
          <a:p>
            <a:endParaRPr lang="es-C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66108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4D38DF-EC91-463F-A12D-8257667CE4A8}" type="datetimeFigureOut">
              <a:rPr lang="es-CR" smtClean="0"/>
              <a:t>31/5/2023</a:t>
            </a:fld>
            <a:endParaRPr lang="es-CR"/>
          </a:p>
        </p:txBody>
      </p:sp>
      <p:sp>
        <p:nvSpPr>
          <p:cNvPr id="8" name="Footer Placeholder 7"/>
          <p:cNvSpPr>
            <a:spLocks noGrp="1"/>
          </p:cNvSpPr>
          <p:nvPr>
            <p:ph type="ftr" sz="quarter" idx="11"/>
          </p:nvPr>
        </p:nvSpPr>
        <p:spPr/>
        <p:txBody>
          <a:bodyPr/>
          <a:lstStyle/>
          <a:p>
            <a:endParaRPr lang="es-C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145193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24D38DF-EC91-463F-A12D-8257667CE4A8}" type="datetimeFigureOut">
              <a:rPr lang="es-CR" smtClean="0"/>
              <a:t>31/5/2023</a:t>
            </a:fld>
            <a:endParaRPr lang="es-CR"/>
          </a:p>
        </p:txBody>
      </p:sp>
      <p:sp>
        <p:nvSpPr>
          <p:cNvPr id="4" name="Footer Placeholder 3"/>
          <p:cNvSpPr>
            <a:spLocks noGrp="1"/>
          </p:cNvSpPr>
          <p:nvPr>
            <p:ph type="ftr" sz="quarter" idx="11"/>
          </p:nvPr>
        </p:nvSpPr>
        <p:spPr/>
        <p:txBody>
          <a:bodyPr/>
          <a:lstStyle/>
          <a:p>
            <a:endParaRPr lang="es-C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77894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D38DF-EC91-463F-A12D-8257667CE4A8}" type="datetimeFigureOut">
              <a:rPr lang="es-CR" smtClean="0"/>
              <a:t>31/5/2023</a:t>
            </a:fld>
            <a:endParaRPr lang="es-CR"/>
          </a:p>
        </p:txBody>
      </p:sp>
      <p:sp>
        <p:nvSpPr>
          <p:cNvPr id="3" name="Footer Placeholder 2"/>
          <p:cNvSpPr>
            <a:spLocks noGrp="1"/>
          </p:cNvSpPr>
          <p:nvPr>
            <p:ph type="ftr" sz="quarter" idx="11"/>
          </p:nvPr>
        </p:nvSpPr>
        <p:spPr/>
        <p:txBody>
          <a:bodyPr/>
          <a:lstStyle/>
          <a:p>
            <a:endParaRPr lang="es-C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392373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24D38DF-EC91-463F-A12D-8257667CE4A8}" type="datetimeFigureOut">
              <a:rPr lang="es-CR" smtClean="0"/>
              <a:t>31/5/2023</a:t>
            </a:fld>
            <a:endParaRPr lang="es-CR"/>
          </a:p>
        </p:txBody>
      </p:sp>
      <p:sp>
        <p:nvSpPr>
          <p:cNvPr id="6" name="Footer Placeholder 5"/>
          <p:cNvSpPr>
            <a:spLocks noGrp="1"/>
          </p:cNvSpPr>
          <p:nvPr>
            <p:ph type="ftr" sz="quarter" idx="11"/>
          </p:nvPr>
        </p:nvSpPr>
        <p:spPr/>
        <p:txBody>
          <a:bodyPr/>
          <a:lstStyle/>
          <a:p>
            <a:endParaRPr lang="es-C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140874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24D38DF-EC91-463F-A12D-8257667CE4A8}" type="datetimeFigureOut">
              <a:rPr lang="es-CR" smtClean="0"/>
              <a:t>31/5/2023</a:t>
            </a:fld>
            <a:endParaRPr lang="es-CR"/>
          </a:p>
        </p:txBody>
      </p:sp>
      <p:sp>
        <p:nvSpPr>
          <p:cNvPr id="6" name="Footer Placeholder 5"/>
          <p:cNvSpPr>
            <a:spLocks noGrp="1"/>
          </p:cNvSpPr>
          <p:nvPr>
            <p:ph type="ftr" sz="quarter" idx="11"/>
          </p:nvPr>
        </p:nvSpPr>
        <p:spPr/>
        <p:txBody>
          <a:bodyPr/>
          <a:lstStyle/>
          <a:p>
            <a:endParaRPr lang="es-C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0E22A1-91F8-4353-A82A-378DC065DE98}" type="slidenum">
              <a:rPr lang="es-CR" smtClean="0"/>
              <a:t>‹Nº›</a:t>
            </a:fld>
            <a:endParaRPr lang="es-CR"/>
          </a:p>
        </p:txBody>
      </p:sp>
    </p:spTree>
    <p:extLst>
      <p:ext uri="{BB962C8B-B14F-4D97-AF65-F5344CB8AC3E}">
        <p14:creationId xmlns:p14="http://schemas.microsoft.com/office/powerpoint/2010/main" val="315624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24D38DF-EC91-463F-A12D-8257667CE4A8}" type="datetimeFigureOut">
              <a:rPr lang="es-CR" smtClean="0"/>
              <a:t>31/5/2023</a:t>
            </a:fld>
            <a:endParaRPr lang="es-C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0E22A1-91F8-4353-A82A-378DC065DE98}" type="slidenum">
              <a:rPr lang="es-CR" smtClean="0"/>
              <a:t>‹Nº›</a:t>
            </a:fld>
            <a:endParaRPr lang="es-CR"/>
          </a:p>
        </p:txBody>
      </p:sp>
    </p:spTree>
    <p:extLst>
      <p:ext uri="{BB962C8B-B14F-4D97-AF65-F5344CB8AC3E}">
        <p14:creationId xmlns:p14="http://schemas.microsoft.com/office/powerpoint/2010/main" val="45133151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atomicarchive.com/resources/treaties/sort.html" TargetMode="External"/><Relationship Id="rId2" Type="http://schemas.openxmlformats.org/officeDocument/2006/relationships/hyperlink" Target="https://www.atomicarchive.com/resources/treaties/pnet.html" TargetMode="External"/><Relationship Id="rId1" Type="http://schemas.openxmlformats.org/officeDocument/2006/relationships/slideLayout" Target="../slideLayouts/slideLayout5.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E0B26E-9927-4CC7-A542-342789EFA7C8}"/>
              </a:ext>
            </a:extLst>
          </p:cNvPr>
          <p:cNvSpPr>
            <a:spLocks noGrp="1"/>
          </p:cNvSpPr>
          <p:nvPr>
            <p:ph type="ctrTitle"/>
          </p:nvPr>
        </p:nvSpPr>
        <p:spPr>
          <a:xfrm>
            <a:off x="1507067" y="1378226"/>
            <a:ext cx="7766936" cy="2672610"/>
          </a:xfrm>
        </p:spPr>
        <p:txBody>
          <a:bodyPr>
            <a:normAutofit fontScale="90000"/>
          </a:bodyPr>
          <a:lstStyle/>
          <a:p>
            <a:r>
              <a:rPr lang="en-US" b="1" dirty="0">
                <a:solidFill>
                  <a:srgbClr val="0070C0"/>
                </a:solidFill>
              </a:rPr>
              <a:t>The relevant role of the CTBT in the nuclear security architecture: calling for action</a:t>
            </a:r>
            <a:endParaRPr lang="es-CR" b="1" dirty="0">
              <a:solidFill>
                <a:srgbClr val="0070C0"/>
              </a:solidFill>
            </a:endParaRPr>
          </a:p>
        </p:txBody>
      </p:sp>
      <p:sp>
        <p:nvSpPr>
          <p:cNvPr id="3" name="Subtítulo 2">
            <a:extLst>
              <a:ext uri="{FF2B5EF4-FFF2-40B4-BE49-F238E27FC236}">
                <a16:creationId xmlns:a16="http://schemas.microsoft.com/office/drawing/2014/main" id="{D4D9E22A-5993-4981-A5F8-33F2FD06A334}"/>
              </a:ext>
            </a:extLst>
          </p:cNvPr>
          <p:cNvSpPr>
            <a:spLocks noGrp="1"/>
          </p:cNvSpPr>
          <p:nvPr>
            <p:ph type="subTitle" idx="1"/>
          </p:nvPr>
        </p:nvSpPr>
        <p:spPr>
          <a:xfrm>
            <a:off x="1507067" y="4518991"/>
            <a:ext cx="7766936" cy="1391479"/>
          </a:xfrm>
        </p:spPr>
        <p:txBody>
          <a:bodyPr>
            <a:normAutofit/>
          </a:bodyPr>
          <a:lstStyle/>
          <a:p>
            <a:pPr algn="r"/>
            <a:r>
              <a:rPr lang="es-CR" b="1" dirty="0">
                <a:solidFill>
                  <a:srgbClr val="FF0000"/>
                </a:solidFill>
              </a:rPr>
              <a:t>Celso Vargas Elizondo</a:t>
            </a:r>
          </a:p>
          <a:p>
            <a:pPr algn="r"/>
            <a:r>
              <a:rPr lang="es-CR" b="1" dirty="0">
                <a:solidFill>
                  <a:srgbClr val="FF0000"/>
                </a:solidFill>
              </a:rPr>
              <a:t>SnT2023: </a:t>
            </a:r>
            <a:r>
              <a:rPr lang="es-CR" b="1" dirty="0" err="1">
                <a:solidFill>
                  <a:srgbClr val="FF0000"/>
                </a:solidFill>
              </a:rPr>
              <a:t>Science</a:t>
            </a:r>
            <a:r>
              <a:rPr lang="es-CR" b="1" dirty="0">
                <a:solidFill>
                  <a:srgbClr val="FF0000"/>
                </a:solidFill>
              </a:rPr>
              <a:t> and </a:t>
            </a:r>
            <a:r>
              <a:rPr lang="es-CR" b="1" dirty="0" err="1">
                <a:solidFill>
                  <a:srgbClr val="FF0000"/>
                </a:solidFill>
              </a:rPr>
              <a:t>Technology</a:t>
            </a:r>
            <a:r>
              <a:rPr lang="es-CR" b="1" dirty="0">
                <a:solidFill>
                  <a:srgbClr val="FF0000"/>
                </a:solidFill>
              </a:rPr>
              <a:t> </a:t>
            </a:r>
            <a:r>
              <a:rPr lang="es-CR" b="1" dirty="0" err="1">
                <a:solidFill>
                  <a:srgbClr val="FF0000"/>
                </a:solidFill>
              </a:rPr>
              <a:t>Conference</a:t>
            </a:r>
            <a:endParaRPr lang="es-CR" b="1" dirty="0">
              <a:solidFill>
                <a:srgbClr val="FF0000"/>
              </a:solidFill>
            </a:endParaRPr>
          </a:p>
          <a:p>
            <a:pPr algn="r"/>
            <a:r>
              <a:rPr lang="es-CR" b="1" dirty="0" err="1">
                <a:solidFill>
                  <a:srgbClr val="FF0000"/>
                </a:solidFill>
              </a:rPr>
              <a:t>Vienna</a:t>
            </a:r>
            <a:r>
              <a:rPr lang="es-CR" b="1" dirty="0">
                <a:solidFill>
                  <a:srgbClr val="FF0000"/>
                </a:solidFill>
              </a:rPr>
              <a:t>, 2023</a:t>
            </a:r>
          </a:p>
        </p:txBody>
      </p:sp>
    </p:spTree>
    <p:extLst>
      <p:ext uri="{BB962C8B-B14F-4D97-AF65-F5344CB8AC3E}">
        <p14:creationId xmlns:p14="http://schemas.microsoft.com/office/powerpoint/2010/main" val="423695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8E69D-C02B-47B5-826A-2BCEC0FFFD89}"/>
              </a:ext>
            </a:extLst>
          </p:cNvPr>
          <p:cNvSpPr>
            <a:spLocks noGrp="1"/>
          </p:cNvSpPr>
          <p:nvPr>
            <p:ph type="title"/>
          </p:nvPr>
        </p:nvSpPr>
        <p:spPr/>
        <p:txBody>
          <a:bodyPr/>
          <a:lstStyle/>
          <a:p>
            <a:r>
              <a:rPr lang="es-CR" b="1" dirty="0" err="1">
                <a:solidFill>
                  <a:srgbClr val="002060"/>
                </a:solidFill>
              </a:rPr>
              <a:t>The</a:t>
            </a:r>
            <a:r>
              <a:rPr lang="es-CR" b="1" dirty="0">
                <a:solidFill>
                  <a:srgbClr val="002060"/>
                </a:solidFill>
              </a:rPr>
              <a:t> </a:t>
            </a:r>
            <a:r>
              <a:rPr lang="es-CR" b="1" dirty="0" err="1">
                <a:solidFill>
                  <a:srgbClr val="002060"/>
                </a:solidFill>
              </a:rPr>
              <a:t>bottom</a:t>
            </a:r>
            <a:r>
              <a:rPr lang="es-CR" b="1" dirty="0">
                <a:solidFill>
                  <a:srgbClr val="002060"/>
                </a:solidFill>
              </a:rPr>
              <a:t> </a:t>
            </a:r>
            <a:r>
              <a:rPr lang="es-CR" b="1" dirty="0" err="1">
                <a:solidFill>
                  <a:srgbClr val="002060"/>
                </a:solidFill>
              </a:rPr>
              <a:t>of</a:t>
            </a:r>
            <a:r>
              <a:rPr lang="es-CR" b="1" dirty="0">
                <a:solidFill>
                  <a:srgbClr val="002060"/>
                </a:solidFill>
              </a:rPr>
              <a:t> </a:t>
            </a:r>
            <a:r>
              <a:rPr lang="es-CR" b="1" dirty="0" err="1">
                <a:solidFill>
                  <a:srgbClr val="002060"/>
                </a:solidFill>
              </a:rPr>
              <a:t>the</a:t>
            </a:r>
            <a:r>
              <a:rPr lang="es-CR" b="1" dirty="0">
                <a:solidFill>
                  <a:srgbClr val="002060"/>
                </a:solidFill>
              </a:rPr>
              <a:t> </a:t>
            </a:r>
            <a:r>
              <a:rPr lang="es-CR" b="1" dirty="0" err="1">
                <a:solidFill>
                  <a:srgbClr val="002060"/>
                </a:solidFill>
              </a:rPr>
              <a:t>System</a:t>
            </a:r>
            <a:endParaRPr lang="es-CR" b="1" dirty="0">
              <a:solidFill>
                <a:srgbClr val="002060"/>
              </a:solidFill>
            </a:endParaRPr>
          </a:p>
        </p:txBody>
      </p:sp>
      <p:sp>
        <p:nvSpPr>
          <p:cNvPr id="6" name="Marcador de contenido 5">
            <a:extLst>
              <a:ext uri="{FF2B5EF4-FFF2-40B4-BE49-F238E27FC236}">
                <a16:creationId xmlns:a16="http://schemas.microsoft.com/office/drawing/2014/main" id="{50086977-0F20-4AB0-8125-2EC1B6A38521}"/>
              </a:ext>
            </a:extLst>
          </p:cNvPr>
          <p:cNvSpPr>
            <a:spLocks noGrp="1"/>
          </p:cNvSpPr>
          <p:nvPr>
            <p:ph sz="quarter" idx="4"/>
          </p:nvPr>
        </p:nvSpPr>
        <p:spPr>
          <a:xfrm>
            <a:off x="6014364" y="1932169"/>
            <a:ext cx="4185617" cy="4150579"/>
          </a:xfrm>
        </p:spPr>
        <p:txBody>
          <a:bodyPr>
            <a:normAutofit/>
          </a:bodyPr>
          <a:lstStyle/>
          <a:p>
            <a:pPr marL="0" indent="0">
              <a:buNone/>
            </a:pPr>
            <a:endParaRPr lang="en-US" sz="2000" b="1" dirty="0">
              <a:solidFill>
                <a:srgbClr val="FF0000"/>
              </a:solidFill>
            </a:endParaRPr>
          </a:p>
          <a:p>
            <a:pPr marL="0" indent="0">
              <a:buNone/>
            </a:pPr>
            <a:r>
              <a:rPr lang="en-US" sz="2000" b="1" dirty="0">
                <a:solidFill>
                  <a:srgbClr val="FF0000"/>
                </a:solidFill>
              </a:rPr>
              <a:t>Hundreds of NGOs, international </a:t>
            </a:r>
            <a:r>
              <a:rPr lang="en-US" sz="2000" b="1" dirty="0" err="1">
                <a:solidFill>
                  <a:srgbClr val="FF0000"/>
                </a:solidFill>
              </a:rPr>
              <a:t>organisations</a:t>
            </a:r>
            <a:r>
              <a:rPr lang="en-US" sz="2000" b="1" dirty="0">
                <a:solidFill>
                  <a:srgbClr val="FF0000"/>
                </a:solidFill>
              </a:rPr>
              <a:t>, scientists, faculties and citizens have contributed and can contribute currently to push an agenda aimed at constructing a world more secure and free of nuclear weapons </a:t>
            </a:r>
            <a:endParaRPr lang="es-CR" sz="2000" b="1" dirty="0">
              <a:solidFill>
                <a:srgbClr val="FF0000"/>
              </a:solidFill>
            </a:endParaRPr>
          </a:p>
        </p:txBody>
      </p:sp>
      <p:sp>
        <p:nvSpPr>
          <p:cNvPr id="13" name="Marcador de contenido 6">
            <a:extLst>
              <a:ext uri="{FF2B5EF4-FFF2-40B4-BE49-F238E27FC236}">
                <a16:creationId xmlns:a16="http://schemas.microsoft.com/office/drawing/2014/main" id="{038C5F0C-A674-4B9A-8DF7-4840F6ADD7ED}"/>
              </a:ext>
            </a:extLst>
          </p:cNvPr>
          <p:cNvSpPr txBox="1">
            <a:spLocks/>
          </p:cNvSpPr>
          <p:nvPr/>
        </p:nvSpPr>
        <p:spPr>
          <a:xfrm>
            <a:off x="6137480" y="1613451"/>
            <a:ext cx="5367131" cy="4266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s-CR" sz="1400" b="1" dirty="0">
              <a:solidFill>
                <a:schemeClr val="tx1"/>
              </a:solidFill>
            </a:endParaRPr>
          </a:p>
        </p:txBody>
      </p:sp>
      <p:pic>
        <p:nvPicPr>
          <p:cNvPr id="7" name="Marcador de contenido 6">
            <a:extLst>
              <a:ext uri="{FF2B5EF4-FFF2-40B4-BE49-F238E27FC236}">
                <a16:creationId xmlns:a16="http://schemas.microsoft.com/office/drawing/2014/main" id="{A0E17EF9-77B2-4522-9A52-820C8F517E2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96277" y="2213113"/>
            <a:ext cx="3710609" cy="2739887"/>
          </a:xfrm>
        </p:spPr>
      </p:pic>
    </p:spTree>
    <p:extLst>
      <p:ext uri="{BB962C8B-B14F-4D97-AF65-F5344CB8AC3E}">
        <p14:creationId xmlns:p14="http://schemas.microsoft.com/office/powerpoint/2010/main" val="128414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A6FED-18E6-4768-9AE8-A181AEB5BFB5}"/>
              </a:ext>
            </a:extLst>
          </p:cNvPr>
          <p:cNvSpPr>
            <a:spLocks noGrp="1"/>
          </p:cNvSpPr>
          <p:nvPr>
            <p:ph type="title"/>
          </p:nvPr>
        </p:nvSpPr>
        <p:spPr/>
        <p:txBody>
          <a:bodyPr/>
          <a:lstStyle/>
          <a:p>
            <a:endParaRPr lang="es-CR"/>
          </a:p>
        </p:txBody>
      </p:sp>
      <p:sp>
        <p:nvSpPr>
          <p:cNvPr id="4" name="Marcador de contenido 3">
            <a:extLst>
              <a:ext uri="{FF2B5EF4-FFF2-40B4-BE49-F238E27FC236}">
                <a16:creationId xmlns:a16="http://schemas.microsoft.com/office/drawing/2014/main" id="{2A94EA63-77A5-4193-888F-3725F6615E86}"/>
              </a:ext>
            </a:extLst>
          </p:cNvPr>
          <p:cNvSpPr>
            <a:spLocks noGrp="1"/>
          </p:cNvSpPr>
          <p:nvPr>
            <p:ph sz="half" idx="2"/>
          </p:nvPr>
        </p:nvSpPr>
        <p:spPr>
          <a:xfrm rot="20129625">
            <a:off x="2153930" y="2031190"/>
            <a:ext cx="3738609" cy="3136217"/>
          </a:xfrm>
          <a:solidFill>
            <a:srgbClr val="C00000"/>
          </a:solidFill>
        </p:spPr>
        <p:txBody>
          <a:bodyPr>
            <a:normAutofit/>
          </a:bodyPr>
          <a:lstStyle/>
          <a:p>
            <a:pPr marL="0" indent="0">
              <a:buNone/>
            </a:pPr>
            <a:endParaRPr lang="es-CR" sz="2800" dirty="0">
              <a:solidFill>
                <a:schemeClr val="bg1"/>
              </a:solidFill>
            </a:endParaRPr>
          </a:p>
          <a:p>
            <a:pPr marL="0" indent="0">
              <a:buNone/>
            </a:pPr>
            <a:r>
              <a:rPr lang="es-CR" sz="4500" dirty="0">
                <a:solidFill>
                  <a:schemeClr val="bg1"/>
                </a:solidFill>
              </a:rPr>
              <a:t>     CTBT </a:t>
            </a:r>
          </a:p>
          <a:p>
            <a:pPr marL="0" indent="0">
              <a:buNone/>
            </a:pPr>
            <a:r>
              <a:rPr lang="es-CR" sz="4500" dirty="0">
                <a:solidFill>
                  <a:schemeClr val="bg1"/>
                </a:solidFill>
              </a:rPr>
              <a:t>   </a:t>
            </a:r>
            <a:r>
              <a:rPr lang="es-CR" sz="4500" dirty="0" err="1">
                <a:solidFill>
                  <a:schemeClr val="bg1"/>
                </a:solidFill>
              </a:rPr>
              <a:t>Provisions</a:t>
            </a:r>
            <a:endParaRPr lang="es-CR" sz="4500" dirty="0">
              <a:solidFill>
                <a:schemeClr val="bg1"/>
              </a:solidFill>
            </a:endParaRPr>
          </a:p>
        </p:txBody>
      </p:sp>
      <p:sp>
        <p:nvSpPr>
          <p:cNvPr id="6" name="Marcador de contenido 5">
            <a:extLst>
              <a:ext uri="{FF2B5EF4-FFF2-40B4-BE49-F238E27FC236}">
                <a16:creationId xmlns:a16="http://schemas.microsoft.com/office/drawing/2014/main" id="{C0BCCAAE-B06C-4CD5-B30C-FFE01AD4F84E}"/>
              </a:ext>
            </a:extLst>
          </p:cNvPr>
          <p:cNvSpPr>
            <a:spLocks noGrp="1"/>
          </p:cNvSpPr>
          <p:nvPr>
            <p:ph sz="quarter" idx="4"/>
          </p:nvPr>
        </p:nvSpPr>
        <p:spPr>
          <a:xfrm>
            <a:off x="7166957" y="1905000"/>
            <a:ext cx="4338674" cy="3994798"/>
          </a:xfrm>
        </p:spPr>
        <p:txBody>
          <a:bodyPr/>
          <a:lstStyle/>
          <a:p>
            <a:pPr marL="0" indent="0">
              <a:buNone/>
            </a:pPr>
            <a:r>
              <a:rPr lang="es-CR" b="1" dirty="0">
                <a:solidFill>
                  <a:srgbClr val="002060"/>
                </a:solidFill>
              </a:rPr>
              <a:t>Dahlman et al. (2010) has </a:t>
            </a:r>
            <a:r>
              <a:rPr lang="es-CR" b="1" dirty="0" err="1">
                <a:solidFill>
                  <a:srgbClr val="002060"/>
                </a:solidFill>
              </a:rPr>
              <a:t>indicated</a:t>
            </a:r>
            <a:r>
              <a:rPr lang="es-CR" b="1" dirty="0">
                <a:solidFill>
                  <a:srgbClr val="002060"/>
                </a:solidFill>
              </a:rPr>
              <a:t>:</a:t>
            </a:r>
          </a:p>
          <a:p>
            <a:pPr>
              <a:buAutoNum type="arabicPeriod"/>
            </a:pPr>
            <a:r>
              <a:rPr lang="es-CR" b="1" dirty="0" err="1">
                <a:solidFill>
                  <a:srgbClr val="002060"/>
                </a:solidFill>
              </a:rPr>
              <a:t>CTBTO´s</a:t>
            </a:r>
            <a:r>
              <a:rPr lang="es-CR" b="1" dirty="0">
                <a:solidFill>
                  <a:srgbClr val="002060"/>
                </a:solidFill>
              </a:rPr>
              <a:t>  </a:t>
            </a:r>
            <a:r>
              <a:rPr lang="es-CR" b="1" dirty="0" err="1">
                <a:solidFill>
                  <a:srgbClr val="002060"/>
                </a:solidFill>
              </a:rPr>
              <a:t>synergies</a:t>
            </a:r>
            <a:r>
              <a:rPr lang="es-CR" b="1" dirty="0">
                <a:solidFill>
                  <a:srgbClr val="002060"/>
                </a:solidFill>
              </a:rPr>
              <a:t> </a:t>
            </a:r>
            <a:r>
              <a:rPr lang="es-CR" b="1" dirty="0" err="1">
                <a:solidFill>
                  <a:srgbClr val="002060"/>
                </a:solidFill>
              </a:rPr>
              <a:t>with</a:t>
            </a:r>
            <a:r>
              <a:rPr lang="es-CR" b="1" dirty="0">
                <a:solidFill>
                  <a:srgbClr val="002060"/>
                </a:solidFill>
              </a:rPr>
              <a:t> </a:t>
            </a:r>
            <a:r>
              <a:rPr lang="es-CR" b="1" dirty="0" err="1">
                <a:solidFill>
                  <a:srgbClr val="002060"/>
                </a:solidFill>
              </a:rPr>
              <a:t>Science</a:t>
            </a:r>
            <a:endParaRPr lang="es-CR" b="1" dirty="0">
              <a:solidFill>
                <a:srgbClr val="002060"/>
              </a:solidFill>
            </a:endParaRPr>
          </a:p>
          <a:p>
            <a:pPr>
              <a:buAutoNum type="arabicPeriod"/>
            </a:pPr>
            <a:r>
              <a:rPr lang="es-CR" b="1" dirty="0" err="1">
                <a:solidFill>
                  <a:srgbClr val="002060"/>
                </a:solidFill>
              </a:rPr>
              <a:t>The</a:t>
            </a:r>
            <a:r>
              <a:rPr lang="es-CR" b="1" dirty="0">
                <a:solidFill>
                  <a:srgbClr val="002060"/>
                </a:solidFill>
              </a:rPr>
              <a:t> </a:t>
            </a:r>
            <a:r>
              <a:rPr lang="es-CR" b="1" dirty="0" err="1">
                <a:solidFill>
                  <a:srgbClr val="002060"/>
                </a:solidFill>
              </a:rPr>
              <a:t>strong</a:t>
            </a:r>
            <a:r>
              <a:rPr lang="es-CR" b="1" dirty="0">
                <a:solidFill>
                  <a:srgbClr val="002060"/>
                </a:solidFill>
              </a:rPr>
              <a:t> </a:t>
            </a:r>
            <a:r>
              <a:rPr lang="es-CR" b="1" dirty="0" err="1">
                <a:solidFill>
                  <a:srgbClr val="002060"/>
                </a:solidFill>
              </a:rPr>
              <a:t>dependency</a:t>
            </a:r>
            <a:r>
              <a:rPr lang="es-CR" b="1" dirty="0">
                <a:solidFill>
                  <a:srgbClr val="002060"/>
                </a:solidFill>
              </a:rPr>
              <a:t> </a:t>
            </a:r>
            <a:r>
              <a:rPr lang="es-CR" b="1" dirty="0" err="1">
                <a:solidFill>
                  <a:srgbClr val="002060"/>
                </a:solidFill>
              </a:rPr>
              <a:t>of</a:t>
            </a:r>
            <a:r>
              <a:rPr lang="es-CR" b="1" dirty="0">
                <a:solidFill>
                  <a:srgbClr val="002060"/>
                </a:solidFill>
              </a:rPr>
              <a:t> </a:t>
            </a:r>
            <a:r>
              <a:rPr lang="es-CR" b="1" dirty="0" err="1">
                <a:solidFill>
                  <a:srgbClr val="002060"/>
                </a:solidFill>
              </a:rPr>
              <a:t>Science</a:t>
            </a:r>
            <a:r>
              <a:rPr lang="es-CR" b="1" dirty="0">
                <a:solidFill>
                  <a:srgbClr val="002060"/>
                </a:solidFill>
              </a:rPr>
              <a:t> </a:t>
            </a:r>
            <a:r>
              <a:rPr lang="es-CR" b="1" dirty="0" err="1">
                <a:solidFill>
                  <a:srgbClr val="002060"/>
                </a:solidFill>
              </a:rPr>
              <a:t>to</a:t>
            </a:r>
            <a:r>
              <a:rPr lang="es-CR" b="1" dirty="0">
                <a:solidFill>
                  <a:srgbClr val="002060"/>
                </a:solidFill>
              </a:rPr>
              <a:t> </a:t>
            </a:r>
            <a:r>
              <a:rPr lang="es-CR" b="1" dirty="0" err="1">
                <a:solidFill>
                  <a:srgbClr val="002060"/>
                </a:solidFill>
              </a:rPr>
              <a:t>keep</a:t>
            </a:r>
            <a:r>
              <a:rPr lang="es-CR" b="1" dirty="0">
                <a:solidFill>
                  <a:srgbClr val="002060"/>
                </a:solidFill>
              </a:rPr>
              <a:t> “</a:t>
            </a:r>
            <a:r>
              <a:rPr lang="en-US" b="1" dirty="0">
                <a:solidFill>
                  <a:srgbClr val="002060"/>
                </a:solidFill>
              </a:rPr>
              <a:t>its systems up to date”</a:t>
            </a:r>
          </a:p>
          <a:p>
            <a:pPr>
              <a:buAutoNum type="arabicPeriod"/>
            </a:pPr>
            <a:r>
              <a:rPr lang="es-CR" b="1" dirty="0">
                <a:solidFill>
                  <a:srgbClr val="002060"/>
                </a:solidFill>
              </a:rPr>
              <a:t>“</a:t>
            </a:r>
            <a:r>
              <a:rPr lang="en-US" b="1" dirty="0"/>
              <a:t>organization runs the risk that the tasks at hand </a:t>
            </a:r>
            <a:r>
              <a:rPr lang="es-CR" b="1" dirty="0" err="1"/>
              <a:t>might</a:t>
            </a:r>
            <a:r>
              <a:rPr lang="es-CR" b="1" dirty="0"/>
              <a:t> </a:t>
            </a:r>
            <a:r>
              <a:rPr lang="es-CR" b="1" dirty="0" err="1"/>
              <a:t>become</a:t>
            </a:r>
            <a:r>
              <a:rPr lang="es-CR" b="1" dirty="0"/>
              <a:t> </a:t>
            </a:r>
            <a:r>
              <a:rPr lang="es-CR" b="1" dirty="0" err="1"/>
              <a:t>routine</a:t>
            </a:r>
            <a:r>
              <a:rPr lang="es-CR" b="1" dirty="0"/>
              <a:t>” </a:t>
            </a:r>
            <a:r>
              <a:rPr lang="es-CR" dirty="0"/>
              <a:t>(177)</a:t>
            </a:r>
          </a:p>
          <a:p>
            <a:pPr>
              <a:buAutoNum type="arabicPeriod"/>
            </a:pPr>
            <a:r>
              <a:rPr lang="es-CR" b="1" dirty="0" err="1">
                <a:solidFill>
                  <a:srgbClr val="002060"/>
                </a:solidFill>
              </a:rPr>
              <a:t>The</a:t>
            </a:r>
            <a:r>
              <a:rPr lang="es-CR" b="1" dirty="0">
                <a:solidFill>
                  <a:srgbClr val="002060"/>
                </a:solidFill>
              </a:rPr>
              <a:t> </a:t>
            </a:r>
            <a:r>
              <a:rPr lang="es-CR" b="1" dirty="0" err="1">
                <a:solidFill>
                  <a:srgbClr val="002060"/>
                </a:solidFill>
              </a:rPr>
              <a:t>strong</a:t>
            </a:r>
            <a:r>
              <a:rPr lang="es-CR" b="1" dirty="0">
                <a:solidFill>
                  <a:srgbClr val="002060"/>
                </a:solidFill>
              </a:rPr>
              <a:t> </a:t>
            </a:r>
            <a:r>
              <a:rPr lang="es-CR" b="1" dirty="0" err="1">
                <a:solidFill>
                  <a:srgbClr val="002060"/>
                </a:solidFill>
              </a:rPr>
              <a:t>connection</a:t>
            </a:r>
            <a:r>
              <a:rPr lang="es-CR" b="1" dirty="0">
                <a:solidFill>
                  <a:srgbClr val="002060"/>
                </a:solidFill>
              </a:rPr>
              <a:t> </a:t>
            </a:r>
            <a:r>
              <a:rPr lang="es-CR" b="1" dirty="0" err="1">
                <a:solidFill>
                  <a:srgbClr val="002060"/>
                </a:solidFill>
              </a:rPr>
              <a:t>between</a:t>
            </a:r>
            <a:r>
              <a:rPr lang="es-CR" b="1" dirty="0">
                <a:solidFill>
                  <a:srgbClr val="002060"/>
                </a:solidFill>
              </a:rPr>
              <a:t>    CTBTO, </a:t>
            </a:r>
            <a:r>
              <a:rPr lang="es-CR" b="1" dirty="0" err="1">
                <a:solidFill>
                  <a:srgbClr val="002060"/>
                </a:solidFill>
              </a:rPr>
              <a:t>science</a:t>
            </a:r>
            <a:r>
              <a:rPr lang="es-CR" b="1" dirty="0">
                <a:solidFill>
                  <a:srgbClr val="002060"/>
                </a:solidFill>
              </a:rPr>
              <a:t> and </a:t>
            </a:r>
            <a:r>
              <a:rPr lang="es-CR" b="1" dirty="0" err="1">
                <a:solidFill>
                  <a:srgbClr val="002060"/>
                </a:solidFill>
              </a:rPr>
              <a:t>diplomacy</a:t>
            </a:r>
            <a:endParaRPr lang="es-CR" b="1" dirty="0">
              <a:solidFill>
                <a:srgbClr val="002060"/>
              </a:solidFill>
            </a:endParaRPr>
          </a:p>
        </p:txBody>
      </p:sp>
    </p:spTree>
    <p:extLst>
      <p:ext uri="{BB962C8B-B14F-4D97-AF65-F5344CB8AC3E}">
        <p14:creationId xmlns:p14="http://schemas.microsoft.com/office/powerpoint/2010/main" val="193235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A6FED-18E6-4768-9AE8-A181AEB5BFB5}"/>
              </a:ext>
            </a:extLst>
          </p:cNvPr>
          <p:cNvSpPr>
            <a:spLocks noGrp="1"/>
          </p:cNvSpPr>
          <p:nvPr>
            <p:ph type="title"/>
          </p:nvPr>
        </p:nvSpPr>
        <p:spPr/>
        <p:txBody>
          <a:bodyPr/>
          <a:lstStyle/>
          <a:p>
            <a:endParaRPr lang="es-CR"/>
          </a:p>
        </p:txBody>
      </p:sp>
      <p:sp>
        <p:nvSpPr>
          <p:cNvPr id="6" name="Marcador de contenido 5">
            <a:extLst>
              <a:ext uri="{FF2B5EF4-FFF2-40B4-BE49-F238E27FC236}">
                <a16:creationId xmlns:a16="http://schemas.microsoft.com/office/drawing/2014/main" id="{C0BCCAAE-B06C-4CD5-B30C-FFE01AD4F84E}"/>
              </a:ext>
            </a:extLst>
          </p:cNvPr>
          <p:cNvSpPr>
            <a:spLocks noGrp="1"/>
          </p:cNvSpPr>
          <p:nvPr>
            <p:ph sz="quarter" idx="4"/>
          </p:nvPr>
        </p:nvSpPr>
        <p:spPr>
          <a:xfrm>
            <a:off x="7166957" y="1905000"/>
            <a:ext cx="4338674" cy="3994798"/>
          </a:xfrm>
        </p:spPr>
        <p:txBody>
          <a:bodyPr/>
          <a:lstStyle/>
          <a:p>
            <a:pPr marL="0" indent="0">
              <a:buNone/>
            </a:pPr>
            <a:r>
              <a:rPr lang="en-US" dirty="0">
                <a:solidFill>
                  <a:srgbClr val="FF0000"/>
                </a:solidFill>
              </a:rPr>
              <a:t>Recognizing that the </a:t>
            </a:r>
            <a:r>
              <a:rPr lang="en-US" b="1" dirty="0">
                <a:solidFill>
                  <a:srgbClr val="FF0000"/>
                </a:solidFill>
              </a:rPr>
              <a:t>cessation of all nuclear weapon test explosions and all other nuclear explosions</a:t>
            </a:r>
            <a:r>
              <a:rPr lang="en-US" dirty="0">
                <a:solidFill>
                  <a:srgbClr val="FF0000"/>
                </a:solidFill>
              </a:rPr>
              <a:t>, by constraining the development and qualitative improvement of nuclear weapons and </a:t>
            </a:r>
            <a:r>
              <a:rPr lang="en-US" b="1" dirty="0">
                <a:solidFill>
                  <a:srgbClr val="FF0000"/>
                </a:solidFill>
              </a:rPr>
              <a:t>ending the development of advanced new types of nuclear weapons</a:t>
            </a:r>
            <a:r>
              <a:rPr lang="en-US" dirty="0">
                <a:solidFill>
                  <a:srgbClr val="FF0000"/>
                </a:solidFill>
              </a:rPr>
              <a:t>, constitutes an effective measure of nuclear disarmament and nonproliferation in all its aspects (Emphasis added) (Preamble)</a:t>
            </a:r>
            <a:endParaRPr lang="es-CR" dirty="0">
              <a:solidFill>
                <a:srgbClr val="FF0000"/>
              </a:solidFill>
            </a:endParaRPr>
          </a:p>
          <a:p>
            <a:pPr marL="0" indent="0">
              <a:buNone/>
            </a:pPr>
            <a:endParaRPr lang="es-CR" dirty="0"/>
          </a:p>
        </p:txBody>
      </p:sp>
      <p:pic>
        <p:nvPicPr>
          <p:cNvPr id="5" name="Imagen 4">
            <a:extLst>
              <a:ext uri="{FF2B5EF4-FFF2-40B4-BE49-F238E27FC236}">
                <a16:creationId xmlns:a16="http://schemas.microsoft.com/office/drawing/2014/main" id="{1B738C05-39A6-477E-A6E0-97ADABF91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50671">
            <a:off x="2862469" y="2449629"/>
            <a:ext cx="3465443" cy="2951922"/>
          </a:xfrm>
          <a:prstGeom prst="rect">
            <a:avLst/>
          </a:prstGeom>
        </p:spPr>
      </p:pic>
    </p:spTree>
    <p:extLst>
      <p:ext uri="{BB962C8B-B14F-4D97-AF65-F5344CB8AC3E}">
        <p14:creationId xmlns:p14="http://schemas.microsoft.com/office/powerpoint/2010/main" val="191523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A6FED-18E6-4768-9AE8-A181AEB5BFB5}"/>
              </a:ext>
            </a:extLst>
          </p:cNvPr>
          <p:cNvSpPr>
            <a:spLocks noGrp="1"/>
          </p:cNvSpPr>
          <p:nvPr>
            <p:ph type="title"/>
          </p:nvPr>
        </p:nvSpPr>
        <p:spPr/>
        <p:txBody>
          <a:bodyPr/>
          <a:lstStyle/>
          <a:p>
            <a:endParaRPr lang="es-CR"/>
          </a:p>
        </p:txBody>
      </p:sp>
      <p:sp>
        <p:nvSpPr>
          <p:cNvPr id="6" name="Marcador de contenido 5">
            <a:extLst>
              <a:ext uri="{FF2B5EF4-FFF2-40B4-BE49-F238E27FC236}">
                <a16:creationId xmlns:a16="http://schemas.microsoft.com/office/drawing/2014/main" id="{C0BCCAAE-B06C-4CD5-B30C-FFE01AD4F84E}"/>
              </a:ext>
            </a:extLst>
          </p:cNvPr>
          <p:cNvSpPr>
            <a:spLocks noGrp="1"/>
          </p:cNvSpPr>
          <p:nvPr>
            <p:ph sz="quarter" idx="4"/>
          </p:nvPr>
        </p:nvSpPr>
        <p:spPr>
          <a:xfrm>
            <a:off x="7166957" y="1905000"/>
            <a:ext cx="4338674" cy="3994798"/>
          </a:xfrm>
        </p:spPr>
        <p:txBody>
          <a:bodyPr>
            <a:normAutofit lnSpcReduction="10000"/>
          </a:bodyPr>
          <a:lstStyle/>
          <a:p>
            <a:r>
              <a:rPr lang="en-US" b="1" dirty="0">
                <a:solidFill>
                  <a:srgbClr val="002060"/>
                </a:solidFill>
              </a:rPr>
              <a:t>paragraph 26, f:</a:t>
            </a:r>
            <a:endParaRPr lang="es-CR" b="1" dirty="0">
              <a:solidFill>
                <a:srgbClr val="002060"/>
              </a:solidFill>
            </a:endParaRPr>
          </a:p>
          <a:p>
            <a:pPr marL="0" indent="0">
              <a:buNone/>
            </a:pPr>
            <a:r>
              <a:rPr lang="en-US" b="1" dirty="0">
                <a:solidFill>
                  <a:srgbClr val="FF0000"/>
                </a:solidFill>
              </a:rPr>
              <a:t>Consider and review scientific and technological developments that could affect the operation of this Treaty. In this context, the Conference may direct the Director-General to establish a Scientific Advisory Board to enable him or her, in the performance of his or her functions, to render specialized advice in areas of science and technology relevant to this Treaty to the Conference, to the Executive Council, or States Parties.</a:t>
            </a:r>
            <a:endParaRPr lang="es-CR" b="1" dirty="0">
              <a:solidFill>
                <a:srgbClr val="FF0000"/>
              </a:solidFill>
            </a:endParaRPr>
          </a:p>
          <a:p>
            <a:pPr marL="0" indent="0">
              <a:buNone/>
            </a:pPr>
            <a:endParaRPr lang="es-CR" dirty="0"/>
          </a:p>
        </p:txBody>
      </p:sp>
      <p:pic>
        <p:nvPicPr>
          <p:cNvPr id="7" name="Imagen 6">
            <a:extLst>
              <a:ext uri="{FF2B5EF4-FFF2-40B4-BE49-F238E27FC236}">
                <a16:creationId xmlns:a16="http://schemas.microsoft.com/office/drawing/2014/main" id="{98AEC378-3AD6-4E41-B59C-D98DB1448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50671">
            <a:off x="2862469" y="2449629"/>
            <a:ext cx="3465443" cy="2951922"/>
          </a:xfrm>
          <a:prstGeom prst="rect">
            <a:avLst/>
          </a:prstGeom>
        </p:spPr>
      </p:pic>
    </p:spTree>
    <p:extLst>
      <p:ext uri="{BB962C8B-B14F-4D97-AF65-F5344CB8AC3E}">
        <p14:creationId xmlns:p14="http://schemas.microsoft.com/office/powerpoint/2010/main" val="284941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A6FED-18E6-4768-9AE8-A181AEB5BFB5}"/>
              </a:ext>
            </a:extLst>
          </p:cNvPr>
          <p:cNvSpPr>
            <a:spLocks noGrp="1"/>
          </p:cNvSpPr>
          <p:nvPr>
            <p:ph type="title"/>
          </p:nvPr>
        </p:nvSpPr>
        <p:spPr/>
        <p:txBody>
          <a:bodyPr/>
          <a:lstStyle/>
          <a:p>
            <a:endParaRPr lang="es-CR"/>
          </a:p>
        </p:txBody>
      </p:sp>
      <p:sp>
        <p:nvSpPr>
          <p:cNvPr id="6" name="Marcador de contenido 5">
            <a:extLst>
              <a:ext uri="{FF2B5EF4-FFF2-40B4-BE49-F238E27FC236}">
                <a16:creationId xmlns:a16="http://schemas.microsoft.com/office/drawing/2014/main" id="{C0BCCAAE-B06C-4CD5-B30C-FFE01AD4F84E}"/>
              </a:ext>
            </a:extLst>
          </p:cNvPr>
          <p:cNvSpPr>
            <a:spLocks noGrp="1"/>
          </p:cNvSpPr>
          <p:nvPr>
            <p:ph sz="quarter" idx="4"/>
          </p:nvPr>
        </p:nvSpPr>
        <p:spPr>
          <a:xfrm>
            <a:off x="7166957" y="1905000"/>
            <a:ext cx="4338674" cy="3994798"/>
          </a:xfrm>
        </p:spPr>
        <p:txBody>
          <a:bodyPr>
            <a:normAutofit/>
          </a:bodyPr>
          <a:lstStyle/>
          <a:p>
            <a:r>
              <a:rPr lang="en-US" b="1" dirty="0">
                <a:solidFill>
                  <a:srgbClr val="002060"/>
                </a:solidFill>
              </a:rPr>
              <a:t>Preparatory</a:t>
            </a:r>
            <a:br>
              <a:rPr lang="en-US" b="1" dirty="0">
                <a:solidFill>
                  <a:srgbClr val="002060"/>
                </a:solidFill>
              </a:rPr>
            </a:br>
            <a:r>
              <a:rPr lang="en-US" b="1" dirty="0">
                <a:solidFill>
                  <a:srgbClr val="002060"/>
                </a:solidFill>
              </a:rPr>
              <a:t>Commission for the CTBTO Paragraph 7:</a:t>
            </a:r>
          </a:p>
          <a:p>
            <a:r>
              <a:rPr lang="en-US" b="1" dirty="0">
                <a:solidFill>
                  <a:srgbClr val="FF0000"/>
                </a:solidFill>
              </a:rPr>
              <a:t>The Commission shall have standing as an international</a:t>
            </a:r>
            <a:br>
              <a:rPr lang="en-US" b="1" dirty="0">
                <a:solidFill>
                  <a:srgbClr val="FF0000"/>
                </a:solidFill>
              </a:rPr>
            </a:br>
            <a:r>
              <a:rPr lang="en-US" b="1" dirty="0">
                <a:solidFill>
                  <a:srgbClr val="FF0000"/>
                </a:solidFill>
              </a:rPr>
              <a:t>organization, authority to negotiate and enter into agreements, and such other legal capacity as necessary for the exercise of its functions and the fulfilment of its purposes.</a:t>
            </a:r>
            <a:endParaRPr lang="es-CR" b="1" dirty="0">
              <a:solidFill>
                <a:srgbClr val="FF0000"/>
              </a:solidFill>
            </a:endParaRPr>
          </a:p>
        </p:txBody>
      </p:sp>
      <p:pic>
        <p:nvPicPr>
          <p:cNvPr id="9" name="Marcador de contenido 8">
            <a:extLst>
              <a:ext uri="{FF2B5EF4-FFF2-40B4-BE49-F238E27FC236}">
                <a16:creationId xmlns:a16="http://schemas.microsoft.com/office/drawing/2014/main" id="{18E96D4F-5224-4975-A64D-0965DBC706CB}"/>
              </a:ext>
            </a:extLst>
          </p:cNvPr>
          <p:cNvPicPr>
            <a:picLocks noGrp="1" noChangeAspect="1"/>
          </p:cNvPicPr>
          <p:nvPr>
            <p:ph sz="half" idx="2"/>
          </p:nvPr>
        </p:nvPicPr>
        <p:blipFill>
          <a:blip r:embed="rId2"/>
          <a:stretch>
            <a:fillRect/>
          </a:stretch>
        </p:blipFill>
        <p:spPr>
          <a:xfrm>
            <a:off x="2478157" y="2173357"/>
            <a:ext cx="4022549" cy="3728968"/>
          </a:xfrm>
          <a:prstGeom prst="rect">
            <a:avLst/>
          </a:prstGeom>
        </p:spPr>
      </p:pic>
    </p:spTree>
    <p:extLst>
      <p:ext uri="{BB962C8B-B14F-4D97-AF65-F5344CB8AC3E}">
        <p14:creationId xmlns:p14="http://schemas.microsoft.com/office/powerpoint/2010/main" val="425207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9D30D-A775-4ED8-AF8B-DA1043981EDD}"/>
              </a:ext>
            </a:extLst>
          </p:cNvPr>
          <p:cNvSpPr>
            <a:spLocks noGrp="1"/>
          </p:cNvSpPr>
          <p:nvPr>
            <p:ph type="title"/>
          </p:nvPr>
        </p:nvSpPr>
        <p:spPr/>
        <p:txBody>
          <a:bodyPr>
            <a:normAutofit fontScale="90000"/>
          </a:bodyPr>
          <a:lstStyle/>
          <a:p>
            <a:r>
              <a:rPr lang="es-CR" b="1" dirty="0" err="1">
                <a:solidFill>
                  <a:srgbClr val="FF0000"/>
                </a:solidFill>
              </a:rPr>
              <a:t>Supercomputer</a:t>
            </a:r>
            <a:r>
              <a:rPr lang="es-CR" b="1" dirty="0">
                <a:solidFill>
                  <a:srgbClr val="FF0000"/>
                </a:solidFill>
              </a:rPr>
              <a:t> </a:t>
            </a:r>
            <a:r>
              <a:rPr lang="es-CR" b="1" dirty="0" err="1">
                <a:solidFill>
                  <a:srgbClr val="FF0000"/>
                </a:solidFill>
              </a:rPr>
              <a:t>for</a:t>
            </a:r>
            <a:r>
              <a:rPr lang="es-CR" b="1" dirty="0">
                <a:solidFill>
                  <a:srgbClr val="FF0000"/>
                </a:solidFill>
              </a:rPr>
              <a:t> nuclear test </a:t>
            </a:r>
            <a:r>
              <a:rPr lang="es-CR" b="1" dirty="0" err="1">
                <a:solidFill>
                  <a:srgbClr val="FF0000"/>
                </a:solidFill>
              </a:rPr>
              <a:t>simulations</a:t>
            </a:r>
            <a:br>
              <a:rPr lang="es-CR" dirty="0"/>
            </a:br>
            <a:endParaRPr lang="es-CR" dirty="0"/>
          </a:p>
        </p:txBody>
      </p:sp>
      <p:sp>
        <p:nvSpPr>
          <p:cNvPr id="6" name="Marcador de contenido 5">
            <a:extLst>
              <a:ext uri="{FF2B5EF4-FFF2-40B4-BE49-F238E27FC236}">
                <a16:creationId xmlns:a16="http://schemas.microsoft.com/office/drawing/2014/main" id="{9A4C9DED-F149-4B71-8FE8-7E33D9607851}"/>
              </a:ext>
            </a:extLst>
          </p:cNvPr>
          <p:cNvSpPr>
            <a:spLocks noGrp="1"/>
          </p:cNvSpPr>
          <p:nvPr>
            <p:ph sz="quarter" idx="4"/>
          </p:nvPr>
        </p:nvSpPr>
        <p:spPr>
          <a:xfrm>
            <a:off x="7166957" y="2067339"/>
            <a:ext cx="4338674" cy="3832459"/>
          </a:xfrm>
        </p:spPr>
        <p:txBody>
          <a:bodyPr>
            <a:normAutofit lnSpcReduction="10000"/>
          </a:bodyPr>
          <a:lstStyle/>
          <a:p>
            <a:r>
              <a:rPr lang="es-CR" b="1" dirty="0">
                <a:solidFill>
                  <a:srgbClr val="002060"/>
                </a:solidFill>
              </a:rPr>
              <a:t>2023: </a:t>
            </a:r>
            <a:r>
              <a:rPr lang="es-CR" b="1" dirty="0" err="1">
                <a:solidFill>
                  <a:srgbClr val="002060"/>
                </a:solidFill>
              </a:rPr>
              <a:t>It</a:t>
            </a:r>
            <a:r>
              <a:rPr lang="es-CR" b="1" dirty="0">
                <a:solidFill>
                  <a:srgbClr val="002060"/>
                </a:solidFill>
              </a:rPr>
              <a:t> </a:t>
            </a:r>
            <a:r>
              <a:rPr lang="es-CR" b="1" dirty="0" err="1">
                <a:solidFill>
                  <a:srgbClr val="002060"/>
                </a:solidFill>
              </a:rPr>
              <a:t>will</a:t>
            </a:r>
            <a:r>
              <a:rPr lang="es-CR" b="1" dirty="0">
                <a:solidFill>
                  <a:srgbClr val="002060"/>
                </a:solidFill>
              </a:rPr>
              <a:t> </a:t>
            </a:r>
            <a:r>
              <a:rPr lang="es-CR" b="1" dirty="0" err="1">
                <a:solidFill>
                  <a:srgbClr val="002060"/>
                </a:solidFill>
              </a:rPr>
              <a:t>start</a:t>
            </a:r>
            <a:r>
              <a:rPr lang="es-CR" b="1" dirty="0">
                <a:solidFill>
                  <a:srgbClr val="002060"/>
                </a:solidFill>
              </a:rPr>
              <a:t> </a:t>
            </a:r>
            <a:r>
              <a:rPr lang="es-CR" b="1" dirty="0" err="1">
                <a:solidFill>
                  <a:srgbClr val="002060"/>
                </a:solidFill>
              </a:rPr>
              <a:t>functioning</a:t>
            </a:r>
            <a:r>
              <a:rPr lang="es-CR" b="1" dirty="0">
                <a:solidFill>
                  <a:srgbClr val="002060"/>
                </a:solidFill>
              </a:rPr>
              <a:t> </a:t>
            </a:r>
            <a:r>
              <a:rPr lang="es-CR" b="1" dirty="0" err="1">
                <a:solidFill>
                  <a:srgbClr val="002060"/>
                </a:solidFill>
              </a:rPr>
              <a:t>the</a:t>
            </a:r>
            <a:r>
              <a:rPr lang="es-CR" b="1" dirty="0">
                <a:solidFill>
                  <a:srgbClr val="002060"/>
                </a:solidFill>
              </a:rPr>
              <a:t> </a:t>
            </a:r>
            <a:r>
              <a:rPr lang="es-CR" b="1" dirty="0" err="1">
                <a:solidFill>
                  <a:srgbClr val="002060"/>
                </a:solidFill>
              </a:rPr>
              <a:t>supercomputer</a:t>
            </a:r>
            <a:r>
              <a:rPr lang="es-CR" b="1" dirty="0">
                <a:solidFill>
                  <a:srgbClr val="002060"/>
                </a:solidFill>
              </a:rPr>
              <a:t> “el </a:t>
            </a:r>
            <a:r>
              <a:rPr lang="es-CR" b="1" dirty="0" err="1">
                <a:solidFill>
                  <a:srgbClr val="002060"/>
                </a:solidFill>
              </a:rPr>
              <a:t>Capitan</a:t>
            </a:r>
            <a:r>
              <a:rPr lang="es-CR" b="1" dirty="0">
                <a:solidFill>
                  <a:srgbClr val="002060"/>
                </a:solidFill>
              </a:rPr>
              <a:t>” </a:t>
            </a:r>
          </a:p>
          <a:p>
            <a:r>
              <a:rPr lang="en-US" b="1" dirty="0"/>
              <a:t>"system will provide ´scientists and weapon designers the computational tools to explore the use of new materials and components, improve robustness and safety, reduce maintenance costs and reduce manufacturing and production costs" (TM, 2022)</a:t>
            </a:r>
          </a:p>
          <a:p>
            <a:r>
              <a:rPr lang="es-CR" b="1" dirty="0"/>
              <a:t>“</a:t>
            </a:r>
            <a:r>
              <a:rPr lang="en-US" b="1" dirty="0">
                <a:solidFill>
                  <a:srgbClr val="002060"/>
                </a:solidFill>
              </a:rPr>
              <a:t>El Capitan will be used to maintain the nuclear weapons stockpile, and virtually test future weaponry.”</a:t>
            </a:r>
            <a:endParaRPr lang="es-CR" b="1" dirty="0">
              <a:solidFill>
                <a:srgbClr val="002060"/>
              </a:solidFill>
            </a:endParaRPr>
          </a:p>
          <a:p>
            <a:endParaRPr lang="es-CR" b="1" dirty="0">
              <a:solidFill>
                <a:srgbClr val="002060"/>
              </a:solidFill>
            </a:endParaRPr>
          </a:p>
        </p:txBody>
      </p:sp>
      <p:pic>
        <p:nvPicPr>
          <p:cNvPr id="7" name="Marcador de contenido 6">
            <a:extLst>
              <a:ext uri="{FF2B5EF4-FFF2-40B4-BE49-F238E27FC236}">
                <a16:creationId xmlns:a16="http://schemas.microsoft.com/office/drawing/2014/main" id="{AF48375F-9A98-428C-86B1-CAE2CE8E4E2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92925" y="2252870"/>
            <a:ext cx="3477676" cy="3392555"/>
          </a:xfrm>
        </p:spPr>
      </p:pic>
    </p:spTree>
    <p:extLst>
      <p:ext uri="{BB962C8B-B14F-4D97-AF65-F5344CB8AC3E}">
        <p14:creationId xmlns:p14="http://schemas.microsoft.com/office/powerpoint/2010/main" val="264569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9D30D-A775-4ED8-AF8B-DA1043981EDD}"/>
              </a:ext>
            </a:extLst>
          </p:cNvPr>
          <p:cNvSpPr>
            <a:spLocks noGrp="1"/>
          </p:cNvSpPr>
          <p:nvPr>
            <p:ph type="title"/>
          </p:nvPr>
        </p:nvSpPr>
        <p:spPr/>
        <p:txBody>
          <a:bodyPr>
            <a:normAutofit fontScale="90000"/>
          </a:bodyPr>
          <a:lstStyle/>
          <a:p>
            <a:r>
              <a:rPr lang="es-CR" b="1" dirty="0" err="1">
                <a:solidFill>
                  <a:srgbClr val="FF0000"/>
                </a:solidFill>
              </a:rPr>
              <a:t>Supercomputer</a:t>
            </a:r>
            <a:r>
              <a:rPr lang="es-CR" b="1" dirty="0">
                <a:solidFill>
                  <a:srgbClr val="FF0000"/>
                </a:solidFill>
              </a:rPr>
              <a:t>  and </a:t>
            </a:r>
            <a:r>
              <a:rPr lang="es-CR" b="1" dirty="0" err="1">
                <a:solidFill>
                  <a:srgbClr val="FF0000"/>
                </a:solidFill>
              </a:rPr>
              <a:t>deterrence</a:t>
            </a:r>
            <a:r>
              <a:rPr lang="es-CR" b="1" dirty="0">
                <a:solidFill>
                  <a:srgbClr val="FF0000"/>
                </a:solidFill>
              </a:rPr>
              <a:t> </a:t>
            </a:r>
            <a:r>
              <a:rPr lang="es-CR" b="1" dirty="0" err="1">
                <a:solidFill>
                  <a:srgbClr val="FF0000"/>
                </a:solidFill>
              </a:rPr>
              <a:t>Theory</a:t>
            </a:r>
            <a:br>
              <a:rPr lang="es-CR" dirty="0"/>
            </a:br>
            <a:endParaRPr lang="es-CR" dirty="0"/>
          </a:p>
        </p:txBody>
      </p:sp>
      <p:sp>
        <p:nvSpPr>
          <p:cNvPr id="6" name="Marcador de contenido 5">
            <a:extLst>
              <a:ext uri="{FF2B5EF4-FFF2-40B4-BE49-F238E27FC236}">
                <a16:creationId xmlns:a16="http://schemas.microsoft.com/office/drawing/2014/main" id="{9A4C9DED-F149-4B71-8FE8-7E33D9607851}"/>
              </a:ext>
            </a:extLst>
          </p:cNvPr>
          <p:cNvSpPr>
            <a:spLocks noGrp="1"/>
          </p:cNvSpPr>
          <p:nvPr>
            <p:ph sz="quarter" idx="4"/>
          </p:nvPr>
        </p:nvSpPr>
        <p:spPr>
          <a:xfrm>
            <a:off x="7166957" y="2067339"/>
            <a:ext cx="4338674" cy="3832459"/>
          </a:xfrm>
        </p:spPr>
        <p:txBody>
          <a:bodyPr>
            <a:normAutofit/>
          </a:bodyPr>
          <a:lstStyle/>
          <a:p>
            <a:r>
              <a:rPr lang="es-CR" b="1" dirty="0" err="1">
                <a:solidFill>
                  <a:srgbClr val="002060"/>
                </a:solidFill>
              </a:rPr>
              <a:t>Deterrence</a:t>
            </a:r>
            <a:r>
              <a:rPr lang="es-CR" b="1" dirty="0">
                <a:solidFill>
                  <a:srgbClr val="002060"/>
                </a:solidFill>
              </a:rPr>
              <a:t> </a:t>
            </a:r>
            <a:r>
              <a:rPr lang="es-CR" b="1" dirty="0" err="1">
                <a:solidFill>
                  <a:srgbClr val="002060"/>
                </a:solidFill>
              </a:rPr>
              <a:t>theory</a:t>
            </a:r>
            <a:r>
              <a:rPr lang="es-CR" b="1" dirty="0">
                <a:solidFill>
                  <a:srgbClr val="002060"/>
                </a:solidFill>
              </a:rPr>
              <a:t>:</a:t>
            </a:r>
          </a:p>
          <a:p>
            <a:pPr marL="800100" lvl="1" indent="-342900">
              <a:buAutoNum type="alphaLcParenR"/>
            </a:pPr>
            <a:r>
              <a:rPr lang="es-CR" b="1" dirty="0" err="1">
                <a:solidFill>
                  <a:srgbClr val="002060"/>
                </a:solidFill>
              </a:rPr>
              <a:t>Any</a:t>
            </a:r>
            <a:r>
              <a:rPr lang="es-CR" b="1" dirty="0">
                <a:solidFill>
                  <a:srgbClr val="002060"/>
                </a:solidFill>
              </a:rPr>
              <a:t> </a:t>
            </a:r>
            <a:r>
              <a:rPr lang="es-CR" b="1" dirty="0" err="1">
                <a:solidFill>
                  <a:srgbClr val="002060"/>
                </a:solidFill>
              </a:rPr>
              <a:t>State</a:t>
            </a:r>
            <a:r>
              <a:rPr lang="es-CR" b="1" dirty="0">
                <a:solidFill>
                  <a:srgbClr val="002060"/>
                </a:solidFill>
              </a:rPr>
              <a:t> has </a:t>
            </a:r>
            <a:r>
              <a:rPr lang="es-CR" b="1" dirty="0" err="1">
                <a:solidFill>
                  <a:srgbClr val="002060"/>
                </a:solidFill>
              </a:rPr>
              <a:t>to</a:t>
            </a:r>
            <a:r>
              <a:rPr lang="es-CR" b="1" dirty="0">
                <a:solidFill>
                  <a:srgbClr val="002060"/>
                </a:solidFill>
              </a:rPr>
              <a:t> show </a:t>
            </a:r>
            <a:r>
              <a:rPr lang="es-CR" b="1" dirty="0" err="1">
                <a:solidFill>
                  <a:srgbClr val="002060"/>
                </a:solidFill>
              </a:rPr>
              <a:t>its</a:t>
            </a:r>
            <a:r>
              <a:rPr lang="es-CR" b="1" dirty="0">
                <a:solidFill>
                  <a:srgbClr val="002060"/>
                </a:solidFill>
              </a:rPr>
              <a:t> </a:t>
            </a:r>
            <a:r>
              <a:rPr lang="es-CR" b="1" dirty="0" err="1">
                <a:solidFill>
                  <a:srgbClr val="002060"/>
                </a:solidFill>
              </a:rPr>
              <a:t>defence</a:t>
            </a:r>
            <a:r>
              <a:rPr lang="es-CR" b="1" dirty="0">
                <a:solidFill>
                  <a:srgbClr val="002060"/>
                </a:solidFill>
              </a:rPr>
              <a:t> arsenal </a:t>
            </a:r>
            <a:r>
              <a:rPr lang="es-CR" b="1" dirty="0" err="1">
                <a:solidFill>
                  <a:srgbClr val="002060"/>
                </a:solidFill>
              </a:rPr>
              <a:t>to</a:t>
            </a:r>
            <a:r>
              <a:rPr lang="es-CR" b="1" dirty="0">
                <a:solidFill>
                  <a:srgbClr val="002060"/>
                </a:solidFill>
              </a:rPr>
              <a:t> </a:t>
            </a:r>
            <a:r>
              <a:rPr lang="es-CR" b="1" dirty="0" err="1">
                <a:solidFill>
                  <a:srgbClr val="002060"/>
                </a:solidFill>
              </a:rPr>
              <a:t>prevent</a:t>
            </a:r>
            <a:r>
              <a:rPr lang="es-CR" b="1" dirty="0">
                <a:solidFill>
                  <a:srgbClr val="002060"/>
                </a:solidFill>
              </a:rPr>
              <a:t> </a:t>
            </a:r>
            <a:r>
              <a:rPr lang="es-CR" b="1" dirty="0" err="1">
                <a:solidFill>
                  <a:srgbClr val="002060"/>
                </a:solidFill>
              </a:rPr>
              <a:t>an</a:t>
            </a:r>
            <a:r>
              <a:rPr lang="es-CR" b="1" dirty="0">
                <a:solidFill>
                  <a:srgbClr val="002060"/>
                </a:solidFill>
              </a:rPr>
              <a:t> </a:t>
            </a:r>
            <a:r>
              <a:rPr lang="es-CR" b="1" dirty="0" err="1">
                <a:solidFill>
                  <a:srgbClr val="002060"/>
                </a:solidFill>
              </a:rPr>
              <a:t>attack</a:t>
            </a:r>
            <a:r>
              <a:rPr lang="es-CR" b="1" dirty="0">
                <a:solidFill>
                  <a:srgbClr val="002060"/>
                </a:solidFill>
              </a:rPr>
              <a:t> </a:t>
            </a:r>
            <a:r>
              <a:rPr lang="es-CR" b="1" dirty="0" err="1">
                <a:solidFill>
                  <a:srgbClr val="002060"/>
                </a:solidFill>
              </a:rPr>
              <a:t>from</a:t>
            </a:r>
            <a:r>
              <a:rPr lang="es-CR" b="1" dirty="0">
                <a:solidFill>
                  <a:srgbClr val="002060"/>
                </a:solidFill>
              </a:rPr>
              <a:t> </a:t>
            </a:r>
            <a:r>
              <a:rPr lang="es-CR" b="1" dirty="0" err="1">
                <a:solidFill>
                  <a:srgbClr val="002060"/>
                </a:solidFill>
              </a:rPr>
              <a:t>another</a:t>
            </a:r>
            <a:r>
              <a:rPr lang="es-CR" b="1" dirty="0">
                <a:solidFill>
                  <a:srgbClr val="002060"/>
                </a:solidFill>
              </a:rPr>
              <a:t> </a:t>
            </a:r>
            <a:r>
              <a:rPr lang="es-CR" b="1" dirty="0" err="1">
                <a:solidFill>
                  <a:srgbClr val="002060"/>
                </a:solidFill>
              </a:rPr>
              <a:t>State</a:t>
            </a:r>
            <a:endParaRPr lang="es-CR" b="1" dirty="0">
              <a:solidFill>
                <a:srgbClr val="002060"/>
              </a:solidFill>
            </a:endParaRPr>
          </a:p>
          <a:p>
            <a:pPr marL="800100" lvl="1" indent="-342900">
              <a:buAutoNum type="alphaLcParenR"/>
            </a:pPr>
            <a:r>
              <a:rPr lang="es-CR" b="1" dirty="0" err="1">
                <a:solidFill>
                  <a:srgbClr val="002060"/>
                </a:solidFill>
              </a:rPr>
              <a:t>Any</a:t>
            </a:r>
            <a:r>
              <a:rPr lang="es-CR" b="1" dirty="0">
                <a:solidFill>
                  <a:srgbClr val="002060"/>
                </a:solidFill>
              </a:rPr>
              <a:t> </a:t>
            </a:r>
            <a:r>
              <a:rPr lang="es-CR" b="1" dirty="0" err="1">
                <a:solidFill>
                  <a:srgbClr val="002060"/>
                </a:solidFill>
              </a:rPr>
              <a:t>State</a:t>
            </a:r>
            <a:r>
              <a:rPr lang="es-CR" b="1" dirty="0">
                <a:solidFill>
                  <a:srgbClr val="002060"/>
                </a:solidFill>
              </a:rPr>
              <a:t> </a:t>
            </a:r>
            <a:r>
              <a:rPr lang="es-CR" b="1" dirty="0" err="1">
                <a:solidFill>
                  <a:srgbClr val="002060"/>
                </a:solidFill>
              </a:rPr>
              <a:t>that</a:t>
            </a:r>
            <a:r>
              <a:rPr lang="es-CR" b="1" dirty="0">
                <a:solidFill>
                  <a:srgbClr val="002060"/>
                </a:solidFill>
              </a:rPr>
              <a:t> uses virtual nuclear </a:t>
            </a:r>
            <a:r>
              <a:rPr lang="es-CR" b="1" dirty="0" err="1">
                <a:solidFill>
                  <a:srgbClr val="002060"/>
                </a:solidFill>
              </a:rPr>
              <a:t>tests</a:t>
            </a:r>
            <a:r>
              <a:rPr lang="es-CR" b="1" dirty="0">
                <a:solidFill>
                  <a:srgbClr val="002060"/>
                </a:solidFill>
              </a:rPr>
              <a:t> has </a:t>
            </a:r>
            <a:r>
              <a:rPr lang="es-CR" b="1" dirty="0" err="1">
                <a:solidFill>
                  <a:srgbClr val="002060"/>
                </a:solidFill>
              </a:rPr>
              <a:t>to</a:t>
            </a:r>
            <a:r>
              <a:rPr lang="es-CR" b="1" dirty="0">
                <a:solidFill>
                  <a:srgbClr val="002060"/>
                </a:solidFill>
              </a:rPr>
              <a:t> show in </a:t>
            </a:r>
            <a:r>
              <a:rPr lang="es-CR" b="1" dirty="0" err="1">
                <a:solidFill>
                  <a:srgbClr val="002060"/>
                </a:solidFill>
              </a:rPr>
              <a:t>an</a:t>
            </a:r>
            <a:r>
              <a:rPr lang="es-CR" b="1" dirty="0">
                <a:solidFill>
                  <a:srgbClr val="002060"/>
                </a:solidFill>
              </a:rPr>
              <a:t> </a:t>
            </a:r>
            <a:r>
              <a:rPr lang="es-CR" b="1" dirty="0" err="1">
                <a:solidFill>
                  <a:srgbClr val="002060"/>
                </a:solidFill>
              </a:rPr>
              <a:t>way</a:t>
            </a:r>
            <a:r>
              <a:rPr lang="es-CR" b="1" dirty="0">
                <a:solidFill>
                  <a:srgbClr val="002060"/>
                </a:solidFill>
              </a:rPr>
              <a:t> </a:t>
            </a:r>
            <a:r>
              <a:rPr lang="es-CR" b="1" dirty="0" err="1">
                <a:solidFill>
                  <a:srgbClr val="002060"/>
                </a:solidFill>
              </a:rPr>
              <a:t>or</a:t>
            </a:r>
            <a:r>
              <a:rPr lang="es-CR" b="1" dirty="0">
                <a:solidFill>
                  <a:srgbClr val="002060"/>
                </a:solidFill>
              </a:rPr>
              <a:t> </a:t>
            </a:r>
            <a:r>
              <a:rPr lang="es-CR" b="1" dirty="0" err="1">
                <a:solidFill>
                  <a:srgbClr val="002060"/>
                </a:solidFill>
              </a:rPr>
              <a:t>another</a:t>
            </a:r>
            <a:r>
              <a:rPr lang="es-CR" b="1" dirty="0">
                <a:solidFill>
                  <a:srgbClr val="002060"/>
                </a:solidFill>
              </a:rPr>
              <a:t> </a:t>
            </a:r>
            <a:r>
              <a:rPr lang="es-CR" b="1" dirty="0" err="1">
                <a:solidFill>
                  <a:srgbClr val="002060"/>
                </a:solidFill>
              </a:rPr>
              <a:t>the</a:t>
            </a:r>
            <a:r>
              <a:rPr lang="es-CR" b="1" dirty="0">
                <a:solidFill>
                  <a:srgbClr val="002060"/>
                </a:solidFill>
              </a:rPr>
              <a:t> </a:t>
            </a:r>
            <a:r>
              <a:rPr lang="es-CR" b="1" dirty="0" err="1">
                <a:solidFill>
                  <a:srgbClr val="002060"/>
                </a:solidFill>
              </a:rPr>
              <a:t>possession</a:t>
            </a:r>
            <a:r>
              <a:rPr lang="es-CR" b="1" dirty="0">
                <a:solidFill>
                  <a:srgbClr val="002060"/>
                </a:solidFill>
              </a:rPr>
              <a:t> </a:t>
            </a:r>
            <a:r>
              <a:rPr lang="es-CR" b="1" dirty="0" err="1">
                <a:solidFill>
                  <a:srgbClr val="002060"/>
                </a:solidFill>
              </a:rPr>
              <a:t>of</a:t>
            </a:r>
            <a:r>
              <a:rPr lang="es-CR" b="1" dirty="0">
                <a:solidFill>
                  <a:srgbClr val="002060"/>
                </a:solidFill>
              </a:rPr>
              <a:t> new nuclear </a:t>
            </a:r>
            <a:r>
              <a:rPr lang="es-CR" b="1" dirty="0" err="1">
                <a:solidFill>
                  <a:srgbClr val="002060"/>
                </a:solidFill>
              </a:rPr>
              <a:t>weapons</a:t>
            </a:r>
            <a:endParaRPr lang="es-CR" b="1" dirty="0">
              <a:solidFill>
                <a:srgbClr val="002060"/>
              </a:solidFill>
            </a:endParaRPr>
          </a:p>
          <a:p>
            <a:pPr marL="800100" lvl="1" indent="-342900">
              <a:buAutoNum type="alphaLcParenR"/>
            </a:pPr>
            <a:r>
              <a:rPr lang="es-CR" b="1" dirty="0">
                <a:solidFill>
                  <a:srgbClr val="002060"/>
                </a:solidFill>
              </a:rPr>
              <a:t>In </a:t>
            </a:r>
            <a:r>
              <a:rPr lang="es-CR" b="1" dirty="0" err="1">
                <a:solidFill>
                  <a:srgbClr val="002060"/>
                </a:solidFill>
              </a:rPr>
              <a:t>this</a:t>
            </a:r>
            <a:r>
              <a:rPr lang="es-CR" b="1" dirty="0">
                <a:solidFill>
                  <a:srgbClr val="002060"/>
                </a:solidFill>
              </a:rPr>
              <a:t> </a:t>
            </a:r>
            <a:r>
              <a:rPr lang="es-CR" b="1" dirty="0" err="1">
                <a:solidFill>
                  <a:srgbClr val="002060"/>
                </a:solidFill>
              </a:rPr>
              <a:t>sense</a:t>
            </a:r>
            <a:r>
              <a:rPr lang="es-CR" b="1" dirty="0">
                <a:solidFill>
                  <a:srgbClr val="002060"/>
                </a:solidFill>
              </a:rPr>
              <a:t>, </a:t>
            </a:r>
            <a:r>
              <a:rPr lang="es-CR" b="1" dirty="0" err="1">
                <a:solidFill>
                  <a:srgbClr val="002060"/>
                </a:solidFill>
              </a:rPr>
              <a:t>little</a:t>
            </a:r>
            <a:r>
              <a:rPr lang="es-CR" b="1" dirty="0">
                <a:solidFill>
                  <a:srgbClr val="002060"/>
                </a:solidFill>
              </a:rPr>
              <a:t> </a:t>
            </a:r>
            <a:r>
              <a:rPr lang="es-CR" b="1" dirty="0" err="1">
                <a:solidFill>
                  <a:srgbClr val="002060"/>
                </a:solidFill>
              </a:rPr>
              <a:t>is</a:t>
            </a:r>
            <a:r>
              <a:rPr lang="es-CR" b="1" dirty="0">
                <a:solidFill>
                  <a:srgbClr val="002060"/>
                </a:solidFill>
              </a:rPr>
              <a:t> </a:t>
            </a:r>
            <a:r>
              <a:rPr lang="es-CR" b="1" dirty="0" err="1">
                <a:solidFill>
                  <a:srgbClr val="002060"/>
                </a:solidFill>
              </a:rPr>
              <a:t>gained</a:t>
            </a:r>
            <a:r>
              <a:rPr lang="es-CR" b="1" dirty="0">
                <a:solidFill>
                  <a:srgbClr val="002060"/>
                </a:solidFill>
              </a:rPr>
              <a:t> </a:t>
            </a:r>
            <a:r>
              <a:rPr lang="es-CR" b="1" dirty="0" err="1">
                <a:solidFill>
                  <a:srgbClr val="002060"/>
                </a:solidFill>
              </a:rPr>
              <a:t>with</a:t>
            </a:r>
            <a:r>
              <a:rPr lang="es-CR" b="1" dirty="0">
                <a:solidFill>
                  <a:srgbClr val="002060"/>
                </a:solidFill>
              </a:rPr>
              <a:t> </a:t>
            </a:r>
            <a:r>
              <a:rPr lang="es-CR" b="1" dirty="0" err="1">
                <a:solidFill>
                  <a:srgbClr val="002060"/>
                </a:solidFill>
              </a:rPr>
              <a:t>these</a:t>
            </a:r>
            <a:r>
              <a:rPr lang="es-CR" b="1" dirty="0">
                <a:solidFill>
                  <a:srgbClr val="002060"/>
                </a:solidFill>
              </a:rPr>
              <a:t> </a:t>
            </a:r>
            <a:r>
              <a:rPr lang="es-CR" b="1" dirty="0" err="1">
                <a:solidFill>
                  <a:srgbClr val="002060"/>
                </a:solidFill>
              </a:rPr>
              <a:t>tests</a:t>
            </a:r>
            <a:r>
              <a:rPr lang="es-CR" b="1" dirty="0">
                <a:solidFill>
                  <a:srgbClr val="002060"/>
                </a:solidFill>
              </a:rPr>
              <a:t>, </a:t>
            </a:r>
            <a:r>
              <a:rPr lang="es-CR" b="1" dirty="0" err="1">
                <a:solidFill>
                  <a:srgbClr val="002060"/>
                </a:solidFill>
              </a:rPr>
              <a:t>if</a:t>
            </a:r>
            <a:r>
              <a:rPr lang="es-CR" b="1" dirty="0">
                <a:solidFill>
                  <a:srgbClr val="002060"/>
                </a:solidFill>
              </a:rPr>
              <a:t> </a:t>
            </a:r>
            <a:r>
              <a:rPr lang="es-CR" b="1" dirty="0" err="1">
                <a:solidFill>
                  <a:srgbClr val="002060"/>
                </a:solidFill>
              </a:rPr>
              <a:t>the</a:t>
            </a:r>
            <a:r>
              <a:rPr lang="es-CR" b="1" dirty="0">
                <a:solidFill>
                  <a:srgbClr val="002060"/>
                </a:solidFill>
              </a:rPr>
              <a:t> </a:t>
            </a:r>
            <a:r>
              <a:rPr lang="es-CR" b="1" dirty="0" err="1">
                <a:solidFill>
                  <a:srgbClr val="002060"/>
                </a:solidFill>
              </a:rPr>
              <a:t>state</a:t>
            </a:r>
            <a:r>
              <a:rPr lang="es-CR" b="1" dirty="0">
                <a:solidFill>
                  <a:srgbClr val="002060"/>
                </a:solidFill>
              </a:rPr>
              <a:t> </a:t>
            </a:r>
            <a:r>
              <a:rPr lang="es-CR" b="1" dirty="0" err="1">
                <a:solidFill>
                  <a:srgbClr val="002060"/>
                </a:solidFill>
              </a:rPr>
              <a:t>doesn´t</a:t>
            </a:r>
            <a:r>
              <a:rPr lang="es-CR" b="1" dirty="0">
                <a:solidFill>
                  <a:srgbClr val="002060"/>
                </a:solidFill>
              </a:rPr>
              <a:t> show </a:t>
            </a:r>
            <a:r>
              <a:rPr lang="es-CR" b="1" dirty="0" err="1">
                <a:solidFill>
                  <a:srgbClr val="002060"/>
                </a:solidFill>
              </a:rPr>
              <a:t>its</a:t>
            </a:r>
            <a:r>
              <a:rPr lang="es-CR" b="1" dirty="0">
                <a:solidFill>
                  <a:srgbClr val="002060"/>
                </a:solidFill>
              </a:rPr>
              <a:t> </a:t>
            </a:r>
            <a:r>
              <a:rPr lang="es-CR" b="1" dirty="0" err="1">
                <a:solidFill>
                  <a:srgbClr val="002060"/>
                </a:solidFill>
              </a:rPr>
              <a:t>results</a:t>
            </a:r>
            <a:endParaRPr lang="es-CR" b="1" dirty="0">
              <a:solidFill>
                <a:srgbClr val="002060"/>
              </a:solidFill>
            </a:endParaRPr>
          </a:p>
          <a:p>
            <a:pPr marL="800100" lvl="1" indent="-342900">
              <a:buAutoNum type="alphaLcParenR"/>
            </a:pPr>
            <a:endParaRPr lang="es-CR" b="1" dirty="0">
              <a:solidFill>
                <a:srgbClr val="002060"/>
              </a:solidFill>
            </a:endParaRPr>
          </a:p>
        </p:txBody>
      </p:sp>
      <p:pic>
        <p:nvPicPr>
          <p:cNvPr id="7" name="Marcador de contenido 6">
            <a:extLst>
              <a:ext uri="{FF2B5EF4-FFF2-40B4-BE49-F238E27FC236}">
                <a16:creationId xmlns:a16="http://schemas.microsoft.com/office/drawing/2014/main" id="{FD22CD5A-A201-46AC-9B26-8729C1F193F5}"/>
              </a:ext>
            </a:extLst>
          </p:cNvPr>
          <p:cNvPicPr>
            <a:picLocks noGrp="1" noChangeAspect="1"/>
          </p:cNvPicPr>
          <p:nvPr>
            <p:ph sz="half" idx="2"/>
          </p:nvPr>
        </p:nvPicPr>
        <p:blipFill>
          <a:blip r:embed="rId2"/>
          <a:stretch>
            <a:fillRect/>
          </a:stretch>
        </p:blipFill>
        <p:spPr>
          <a:xfrm>
            <a:off x="2694211" y="2067339"/>
            <a:ext cx="4027387" cy="3352800"/>
          </a:xfrm>
          <a:prstGeom prst="rect">
            <a:avLst/>
          </a:prstGeom>
        </p:spPr>
      </p:pic>
    </p:spTree>
    <p:extLst>
      <p:ext uri="{BB962C8B-B14F-4D97-AF65-F5344CB8AC3E}">
        <p14:creationId xmlns:p14="http://schemas.microsoft.com/office/powerpoint/2010/main" val="158645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9D30D-A775-4ED8-AF8B-DA1043981EDD}"/>
              </a:ext>
            </a:extLst>
          </p:cNvPr>
          <p:cNvSpPr>
            <a:spLocks noGrp="1"/>
          </p:cNvSpPr>
          <p:nvPr>
            <p:ph type="title"/>
          </p:nvPr>
        </p:nvSpPr>
        <p:spPr/>
        <p:txBody>
          <a:bodyPr>
            <a:normAutofit fontScale="90000"/>
          </a:bodyPr>
          <a:lstStyle/>
          <a:p>
            <a:r>
              <a:rPr lang="es-CR" b="1" dirty="0" err="1">
                <a:solidFill>
                  <a:srgbClr val="FF0000"/>
                </a:solidFill>
              </a:rPr>
              <a:t>Arguments</a:t>
            </a:r>
            <a:r>
              <a:rPr lang="es-CR" b="1" dirty="0">
                <a:solidFill>
                  <a:srgbClr val="FF0000"/>
                </a:solidFill>
              </a:rPr>
              <a:t> </a:t>
            </a:r>
            <a:r>
              <a:rPr lang="es-CR" b="1" dirty="0" err="1">
                <a:solidFill>
                  <a:srgbClr val="FF0000"/>
                </a:solidFill>
              </a:rPr>
              <a:t>against</a:t>
            </a:r>
            <a:r>
              <a:rPr lang="es-CR" b="1" dirty="0">
                <a:solidFill>
                  <a:srgbClr val="FF0000"/>
                </a:solidFill>
              </a:rPr>
              <a:t> </a:t>
            </a:r>
            <a:r>
              <a:rPr lang="es-CR" b="1" dirty="0" err="1">
                <a:solidFill>
                  <a:srgbClr val="FF0000"/>
                </a:solidFill>
              </a:rPr>
              <a:t>this</a:t>
            </a:r>
            <a:r>
              <a:rPr lang="es-CR" b="1" dirty="0">
                <a:solidFill>
                  <a:srgbClr val="FF0000"/>
                </a:solidFill>
              </a:rPr>
              <a:t> </a:t>
            </a:r>
            <a:r>
              <a:rPr lang="es-CR" b="1" dirty="0" err="1">
                <a:solidFill>
                  <a:srgbClr val="FF0000"/>
                </a:solidFill>
              </a:rPr>
              <a:t>deterrence</a:t>
            </a:r>
            <a:r>
              <a:rPr lang="es-CR" b="1" dirty="0">
                <a:solidFill>
                  <a:srgbClr val="FF0000"/>
                </a:solidFill>
              </a:rPr>
              <a:t> </a:t>
            </a:r>
            <a:r>
              <a:rPr lang="es-CR" b="1" dirty="0" err="1">
                <a:solidFill>
                  <a:srgbClr val="FF0000"/>
                </a:solidFill>
              </a:rPr>
              <a:t>perspective</a:t>
            </a:r>
            <a:br>
              <a:rPr lang="es-CR" dirty="0"/>
            </a:br>
            <a:endParaRPr lang="es-CR" dirty="0"/>
          </a:p>
        </p:txBody>
      </p:sp>
      <p:sp>
        <p:nvSpPr>
          <p:cNvPr id="6" name="Marcador de contenido 5">
            <a:extLst>
              <a:ext uri="{FF2B5EF4-FFF2-40B4-BE49-F238E27FC236}">
                <a16:creationId xmlns:a16="http://schemas.microsoft.com/office/drawing/2014/main" id="{9A4C9DED-F149-4B71-8FE8-7E33D9607851}"/>
              </a:ext>
            </a:extLst>
          </p:cNvPr>
          <p:cNvSpPr>
            <a:spLocks noGrp="1"/>
          </p:cNvSpPr>
          <p:nvPr>
            <p:ph sz="quarter" idx="4"/>
          </p:nvPr>
        </p:nvSpPr>
        <p:spPr>
          <a:xfrm>
            <a:off x="7166957" y="2067339"/>
            <a:ext cx="4338674" cy="3832459"/>
          </a:xfrm>
        </p:spPr>
        <p:txBody>
          <a:bodyPr>
            <a:normAutofit lnSpcReduction="10000"/>
          </a:bodyPr>
          <a:lstStyle/>
          <a:p>
            <a:r>
              <a:rPr lang="es-CR" b="1" dirty="0" err="1">
                <a:solidFill>
                  <a:srgbClr val="002060"/>
                </a:solidFill>
              </a:rPr>
              <a:t>Recent</a:t>
            </a:r>
            <a:r>
              <a:rPr lang="es-CR" b="1" dirty="0">
                <a:solidFill>
                  <a:srgbClr val="002060"/>
                </a:solidFill>
              </a:rPr>
              <a:t> </a:t>
            </a:r>
            <a:r>
              <a:rPr lang="es-CR" b="1" dirty="0" err="1">
                <a:solidFill>
                  <a:srgbClr val="002060"/>
                </a:solidFill>
              </a:rPr>
              <a:t>history</a:t>
            </a:r>
            <a:r>
              <a:rPr lang="es-CR" b="1" dirty="0">
                <a:solidFill>
                  <a:srgbClr val="002060"/>
                </a:solidFill>
              </a:rPr>
              <a:t> </a:t>
            </a:r>
            <a:r>
              <a:rPr lang="es-CR" b="1" dirty="0" err="1">
                <a:solidFill>
                  <a:srgbClr val="002060"/>
                </a:solidFill>
              </a:rPr>
              <a:t>showed</a:t>
            </a:r>
            <a:r>
              <a:rPr lang="es-CR" b="1" dirty="0">
                <a:solidFill>
                  <a:srgbClr val="002060"/>
                </a:solidFill>
              </a:rPr>
              <a:t> </a:t>
            </a:r>
            <a:r>
              <a:rPr lang="es-CR" b="1" dirty="0" err="1">
                <a:solidFill>
                  <a:srgbClr val="002060"/>
                </a:solidFill>
              </a:rPr>
              <a:t>that</a:t>
            </a:r>
            <a:r>
              <a:rPr lang="es-CR" b="1" dirty="0">
                <a:solidFill>
                  <a:srgbClr val="002060"/>
                </a:solidFill>
              </a:rPr>
              <a:t> </a:t>
            </a:r>
            <a:r>
              <a:rPr lang="es-CR" b="1" dirty="0" err="1">
                <a:solidFill>
                  <a:srgbClr val="002060"/>
                </a:solidFill>
              </a:rPr>
              <a:t>the</a:t>
            </a:r>
            <a:r>
              <a:rPr lang="es-CR" b="1" dirty="0">
                <a:solidFill>
                  <a:srgbClr val="002060"/>
                </a:solidFill>
              </a:rPr>
              <a:t> </a:t>
            </a:r>
            <a:r>
              <a:rPr lang="es-CR" b="1" dirty="0" err="1">
                <a:solidFill>
                  <a:srgbClr val="002060"/>
                </a:solidFill>
              </a:rPr>
              <a:t>production</a:t>
            </a:r>
            <a:r>
              <a:rPr lang="es-CR" b="1" dirty="0">
                <a:solidFill>
                  <a:srgbClr val="002060"/>
                </a:solidFill>
              </a:rPr>
              <a:t> </a:t>
            </a:r>
            <a:r>
              <a:rPr lang="es-CR" b="1" dirty="0" err="1">
                <a:solidFill>
                  <a:srgbClr val="002060"/>
                </a:solidFill>
              </a:rPr>
              <a:t>of</a:t>
            </a:r>
            <a:r>
              <a:rPr lang="es-CR" b="1" dirty="0">
                <a:solidFill>
                  <a:srgbClr val="002060"/>
                </a:solidFill>
              </a:rPr>
              <a:t> new nuclear </a:t>
            </a:r>
            <a:r>
              <a:rPr lang="es-CR" b="1" dirty="0" err="1">
                <a:solidFill>
                  <a:srgbClr val="002060"/>
                </a:solidFill>
              </a:rPr>
              <a:t>weapons</a:t>
            </a:r>
            <a:r>
              <a:rPr lang="es-CR" b="1" dirty="0">
                <a:solidFill>
                  <a:srgbClr val="002060"/>
                </a:solidFill>
              </a:rPr>
              <a:t> </a:t>
            </a:r>
            <a:r>
              <a:rPr lang="es-CR" b="1" dirty="0" err="1">
                <a:solidFill>
                  <a:srgbClr val="002060"/>
                </a:solidFill>
              </a:rPr>
              <a:t>conveys</a:t>
            </a:r>
            <a:r>
              <a:rPr lang="es-CR" b="1" dirty="0">
                <a:solidFill>
                  <a:srgbClr val="002060"/>
                </a:solidFill>
              </a:rPr>
              <a:t> a nuclear </a:t>
            </a:r>
            <a:r>
              <a:rPr lang="es-CR" b="1" dirty="0" err="1">
                <a:solidFill>
                  <a:srgbClr val="002060"/>
                </a:solidFill>
              </a:rPr>
              <a:t>weapon</a:t>
            </a:r>
            <a:r>
              <a:rPr lang="es-CR" b="1" dirty="0">
                <a:solidFill>
                  <a:srgbClr val="002060"/>
                </a:solidFill>
              </a:rPr>
              <a:t> </a:t>
            </a:r>
            <a:r>
              <a:rPr lang="es-CR" b="1" dirty="0" err="1">
                <a:solidFill>
                  <a:srgbClr val="002060"/>
                </a:solidFill>
              </a:rPr>
              <a:t>race</a:t>
            </a:r>
            <a:endParaRPr lang="es-CR" b="1" dirty="0">
              <a:solidFill>
                <a:srgbClr val="002060"/>
              </a:solidFill>
            </a:endParaRPr>
          </a:p>
          <a:p>
            <a:r>
              <a:rPr lang="es-CR" b="1" dirty="0" err="1">
                <a:solidFill>
                  <a:srgbClr val="002060"/>
                </a:solidFill>
              </a:rPr>
              <a:t>This</a:t>
            </a:r>
            <a:r>
              <a:rPr lang="es-CR" b="1" dirty="0">
                <a:solidFill>
                  <a:srgbClr val="002060"/>
                </a:solidFill>
              </a:rPr>
              <a:t> </a:t>
            </a:r>
            <a:r>
              <a:rPr lang="es-CR" b="1" dirty="0" err="1">
                <a:solidFill>
                  <a:srgbClr val="002060"/>
                </a:solidFill>
              </a:rPr>
              <a:t>way</a:t>
            </a:r>
            <a:r>
              <a:rPr lang="es-CR" b="1" dirty="0">
                <a:solidFill>
                  <a:srgbClr val="002060"/>
                </a:solidFill>
              </a:rPr>
              <a:t> </a:t>
            </a:r>
            <a:r>
              <a:rPr lang="es-CR" b="1" dirty="0" err="1">
                <a:solidFill>
                  <a:srgbClr val="002060"/>
                </a:solidFill>
              </a:rPr>
              <a:t>of</a:t>
            </a:r>
            <a:r>
              <a:rPr lang="es-CR" b="1" dirty="0">
                <a:solidFill>
                  <a:srgbClr val="002060"/>
                </a:solidFill>
              </a:rPr>
              <a:t> </a:t>
            </a:r>
            <a:r>
              <a:rPr lang="es-CR" b="1" dirty="0" err="1">
                <a:solidFill>
                  <a:srgbClr val="002060"/>
                </a:solidFill>
              </a:rPr>
              <a:t>production</a:t>
            </a:r>
            <a:r>
              <a:rPr lang="es-CR" b="1" dirty="0">
                <a:solidFill>
                  <a:srgbClr val="002060"/>
                </a:solidFill>
              </a:rPr>
              <a:t> </a:t>
            </a:r>
            <a:r>
              <a:rPr lang="es-CR" b="1" dirty="0" err="1">
                <a:solidFill>
                  <a:srgbClr val="002060"/>
                </a:solidFill>
              </a:rPr>
              <a:t>of</a:t>
            </a:r>
            <a:r>
              <a:rPr lang="es-CR" b="1" dirty="0">
                <a:solidFill>
                  <a:srgbClr val="002060"/>
                </a:solidFill>
              </a:rPr>
              <a:t> nuclear </a:t>
            </a:r>
            <a:r>
              <a:rPr lang="es-CR" b="1" dirty="0" err="1">
                <a:solidFill>
                  <a:srgbClr val="002060"/>
                </a:solidFill>
              </a:rPr>
              <a:t>weapons</a:t>
            </a:r>
            <a:r>
              <a:rPr lang="es-CR" b="1" dirty="0">
                <a:solidFill>
                  <a:srgbClr val="002060"/>
                </a:solidFill>
              </a:rPr>
              <a:t> </a:t>
            </a:r>
            <a:r>
              <a:rPr lang="es-CR" b="1" dirty="0" err="1">
                <a:solidFill>
                  <a:srgbClr val="002060"/>
                </a:solidFill>
              </a:rPr>
              <a:t>is</a:t>
            </a:r>
            <a:r>
              <a:rPr lang="es-CR" b="1" dirty="0">
                <a:solidFill>
                  <a:srgbClr val="002060"/>
                </a:solidFill>
              </a:rPr>
              <a:t> </a:t>
            </a:r>
            <a:r>
              <a:rPr lang="es-CR" b="1" dirty="0" err="1">
                <a:solidFill>
                  <a:srgbClr val="002060"/>
                </a:solidFill>
              </a:rPr>
              <a:t>against</a:t>
            </a:r>
            <a:r>
              <a:rPr lang="es-CR" b="1" dirty="0">
                <a:solidFill>
                  <a:srgbClr val="002060"/>
                </a:solidFill>
              </a:rPr>
              <a:t> </a:t>
            </a:r>
            <a:r>
              <a:rPr lang="es-CR" b="1" dirty="0" err="1">
                <a:solidFill>
                  <a:srgbClr val="002060"/>
                </a:solidFill>
              </a:rPr>
              <a:t>the</a:t>
            </a:r>
            <a:r>
              <a:rPr lang="es-CR" b="1" dirty="0">
                <a:solidFill>
                  <a:srgbClr val="002060"/>
                </a:solidFill>
              </a:rPr>
              <a:t> </a:t>
            </a:r>
            <a:r>
              <a:rPr lang="es-CR" b="1" dirty="0" err="1">
                <a:solidFill>
                  <a:srgbClr val="002060"/>
                </a:solidFill>
              </a:rPr>
              <a:t>international</a:t>
            </a:r>
            <a:r>
              <a:rPr lang="es-CR" b="1" dirty="0">
                <a:solidFill>
                  <a:srgbClr val="002060"/>
                </a:solidFill>
              </a:rPr>
              <a:t> </a:t>
            </a:r>
            <a:r>
              <a:rPr lang="es-CR" b="1" dirty="0" err="1">
                <a:solidFill>
                  <a:srgbClr val="002060"/>
                </a:solidFill>
              </a:rPr>
              <a:t>efforts</a:t>
            </a:r>
            <a:r>
              <a:rPr lang="es-CR" b="1" dirty="0">
                <a:solidFill>
                  <a:srgbClr val="002060"/>
                </a:solidFill>
              </a:rPr>
              <a:t> </a:t>
            </a:r>
            <a:r>
              <a:rPr lang="es-CR" b="1" dirty="0" err="1">
                <a:solidFill>
                  <a:srgbClr val="002060"/>
                </a:solidFill>
              </a:rPr>
              <a:t>of</a:t>
            </a:r>
            <a:r>
              <a:rPr lang="es-CR" b="1" dirty="0">
                <a:solidFill>
                  <a:srgbClr val="002060"/>
                </a:solidFill>
              </a:rPr>
              <a:t> nuclear </a:t>
            </a:r>
            <a:r>
              <a:rPr lang="es-CR" b="1" dirty="0" err="1">
                <a:solidFill>
                  <a:srgbClr val="002060"/>
                </a:solidFill>
              </a:rPr>
              <a:t>disarmament</a:t>
            </a:r>
            <a:r>
              <a:rPr lang="es-CR" b="1" dirty="0">
                <a:solidFill>
                  <a:srgbClr val="002060"/>
                </a:solidFill>
              </a:rPr>
              <a:t>, </a:t>
            </a:r>
            <a:r>
              <a:rPr lang="es-CR" b="1" dirty="0" err="1">
                <a:solidFill>
                  <a:srgbClr val="002060"/>
                </a:solidFill>
              </a:rPr>
              <a:t>within</a:t>
            </a:r>
            <a:r>
              <a:rPr lang="es-CR" b="1" dirty="0">
                <a:solidFill>
                  <a:srgbClr val="002060"/>
                </a:solidFill>
              </a:rPr>
              <a:t> NPT and TPNW</a:t>
            </a:r>
          </a:p>
          <a:p>
            <a:r>
              <a:rPr lang="es-CR" b="1" dirty="0" err="1">
                <a:solidFill>
                  <a:srgbClr val="002060"/>
                </a:solidFill>
              </a:rPr>
              <a:t>It</a:t>
            </a:r>
            <a:r>
              <a:rPr lang="es-CR" b="1" dirty="0">
                <a:solidFill>
                  <a:srgbClr val="002060"/>
                </a:solidFill>
              </a:rPr>
              <a:t> </a:t>
            </a:r>
            <a:r>
              <a:rPr lang="es-CR" b="1" dirty="0" err="1">
                <a:solidFill>
                  <a:srgbClr val="002060"/>
                </a:solidFill>
              </a:rPr>
              <a:t>reinforces</a:t>
            </a:r>
            <a:r>
              <a:rPr lang="es-CR" b="1" dirty="0">
                <a:solidFill>
                  <a:srgbClr val="002060"/>
                </a:solidFill>
              </a:rPr>
              <a:t> </a:t>
            </a:r>
            <a:r>
              <a:rPr lang="es-CR" b="1" dirty="0" err="1">
                <a:solidFill>
                  <a:srgbClr val="002060"/>
                </a:solidFill>
              </a:rPr>
              <a:t>the</a:t>
            </a:r>
            <a:r>
              <a:rPr lang="es-CR" b="1" dirty="0">
                <a:solidFill>
                  <a:srgbClr val="002060"/>
                </a:solidFill>
              </a:rPr>
              <a:t> </a:t>
            </a:r>
            <a:r>
              <a:rPr lang="es-CR" b="1" dirty="0" err="1">
                <a:solidFill>
                  <a:srgbClr val="002060"/>
                </a:solidFill>
              </a:rPr>
              <a:t>humanitarian</a:t>
            </a:r>
            <a:r>
              <a:rPr lang="es-CR" b="1" dirty="0">
                <a:solidFill>
                  <a:srgbClr val="002060"/>
                </a:solidFill>
              </a:rPr>
              <a:t> and </a:t>
            </a:r>
            <a:r>
              <a:rPr lang="es-CR" b="1" dirty="0" err="1">
                <a:solidFill>
                  <a:srgbClr val="002060"/>
                </a:solidFill>
              </a:rPr>
              <a:t>environmental</a:t>
            </a:r>
            <a:r>
              <a:rPr lang="es-CR" b="1" dirty="0">
                <a:solidFill>
                  <a:srgbClr val="002060"/>
                </a:solidFill>
              </a:rPr>
              <a:t> </a:t>
            </a:r>
            <a:r>
              <a:rPr lang="es-CR" b="1" dirty="0" err="1">
                <a:solidFill>
                  <a:srgbClr val="002060"/>
                </a:solidFill>
              </a:rPr>
              <a:t>threats</a:t>
            </a:r>
            <a:r>
              <a:rPr lang="es-CR" b="1" dirty="0">
                <a:solidFill>
                  <a:srgbClr val="002060"/>
                </a:solidFill>
              </a:rPr>
              <a:t> </a:t>
            </a:r>
            <a:r>
              <a:rPr lang="es-CR" b="1" dirty="0" err="1">
                <a:solidFill>
                  <a:srgbClr val="002060"/>
                </a:solidFill>
              </a:rPr>
              <a:t>denounced</a:t>
            </a:r>
            <a:r>
              <a:rPr lang="es-CR" b="1" dirty="0">
                <a:solidFill>
                  <a:srgbClr val="002060"/>
                </a:solidFill>
              </a:rPr>
              <a:t> </a:t>
            </a:r>
            <a:r>
              <a:rPr lang="es-CR" b="1" dirty="0" err="1">
                <a:solidFill>
                  <a:srgbClr val="002060"/>
                </a:solidFill>
              </a:rPr>
              <a:t>by</a:t>
            </a:r>
            <a:r>
              <a:rPr lang="es-CR" b="1" dirty="0">
                <a:solidFill>
                  <a:srgbClr val="002060"/>
                </a:solidFill>
              </a:rPr>
              <a:t> International Red Cross and Red </a:t>
            </a:r>
            <a:r>
              <a:rPr lang="es-CR" b="1" dirty="0" err="1">
                <a:solidFill>
                  <a:srgbClr val="002060"/>
                </a:solidFill>
              </a:rPr>
              <a:t>Crescent</a:t>
            </a:r>
            <a:endParaRPr lang="es-CR" b="1" dirty="0">
              <a:solidFill>
                <a:srgbClr val="002060"/>
              </a:solidFill>
            </a:endParaRPr>
          </a:p>
          <a:p>
            <a:endParaRPr lang="es-CR" b="1" dirty="0">
              <a:solidFill>
                <a:srgbClr val="002060"/>
              </a:solidFill>
            </a:endParaRPr>
          </a:p>
          <a:p>
            <a:endParaRPr lang="es-CR" b="1" dirty="0">
              <a:solidFill>
                <a:srgbClr val="002060"/>
              </a:solidFill>
            </a:endParaRPr>
          </a:p>
        </p:txBody>
      </p:sp>
      <p:pic>
        <p:nvPicPr>
          <p:cNvPr id="5" name="Marcador de contenido 4">
            <a:extLst>
              <a:ext uri="{FF2B5EF4-FFF2-40B4-BE49-F238E27FC236}">
                <a16:creationId xmlns:a16="http://schemas.microsoft.com/office/drawing/2014/main" id="{5B3CB105-BEF5-4BF8-899D-AC520AFFDCE5}"/>
              </a:ext>
            </a:extLst>
          </p:cNvPr>
          <p:cNvPicPr>
            <a:picLocks noGrp="1" noChangeAspect="1"/>
          </p:cNvPicPr>
          <p:nvPr>
            <p:ph sz="half" idx="2"/>
          </p:nvPr>
        </p:nvPicPr>
        <p:blipFill>
          <a:blip r:embed="rId2"/>
          <a:stretch>
            <a:fillRect/>
          </a:stretch>
        </p:blipFill>
        <p:spPr>
          <a:xfrm>
            <a:off x="2160105" y="2266122"/>
            <a:ext cx="4200938" cy="2928730"/>
          </a:xfrm>
          <a:prstGeom prst="rect">
            <a:avLst/>
          </a:prstGeom>
        </p:spPr>
      </p:pic>
    </p:spTree>
    <p:extLst>
      <p:ext uri="{BB962C8B-B14F-4D97-AF65-F5344CB8AC3E}">
        <p14:creationId xmlns:p14="http://schemas.microsoft.com/office/powerpoint/2010/main" val="288889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9D30D-A775-4ED8-AF8B-DA1043981EDD}"/>
              </a:ext>
            </a:extLst>
          </p:cNvPr>
          <p:cNvSpPr>
            <a:spLocks noGrp="1"/>
          </p:cNvSpPr>
          <p:nvPr>
            <p:ph type="title"/>
          </p:nvPr>
        </p:nvSpPr>
        <p:spPr/>
        <p:txBody>
          <a:bodyPr>
            <a:normAutofit fontScale="90000"/>
          </a:bodyPr>
          <a:lstStyle/>
          <a:p>
            <a:r>
              <a:rPr lang="es-CR" b="1" dirty="0" err="1">
                <a:solidFill>
                  <a:srgbClr val="FF0000"/>
                </a:solidFill>
              </a:rPr>
              <a:t>To</a:t>
            </a:r>
            <a:r>
              <a:rPr lang="es-CR" b="1" dirty="0">
                <a:solidFill>
                  <a:srgbClr val="FF0000"/>
                </a:solidFill>
              </a:rPr>
              <a:t> </a:t>
            </a:r>
            <a:r>
              <a:rPr lang="es-CR" b="1" dirty="0" err="1">
                <a:solidFill>
                  <a:srgbClr val="FF0000"/>
                </a:solidFill>
              </a:rPr>
              <a:t>convene</a:t>
            </a:r>
            <a:r>
              <a:rPr lang="es-CR" b="1" dirty="0">
                <a:solidFill>
                  <a:srgbClr val="FF0000"/>
                </a:solidFill>
              </a:rPr>
              <a:t> </a:t>
            </a:r>
            <a:r>
              <a:rPr lang="es-CR" b="1" dirty="0" err="1">
                <a:solidFill>
                  <a:srgbClr val="FF0000"/>
                </a:solidFill>
              </a:rPr>
              <a:t>the</a:t>
            </a:r>
            <a:r>
              <a:rPr lang="es-CR" b="1" dirty="0">
                <a:solidFill>
                  <a:srgbClr val="FF0000"/>
                </a:solidFill>
              </a:rPr>
              <a:t> </a:t>
            </a:r>
            <a:r>
              <a:rPr lang="es-CR" b="1" dirty="0" err="1">
                <a:solidFill>
                  <a:srgbClr val="FF0000"/>
                </a:solidFill>
              </a:rPr>
              <a:t>international</a:t>
            </a:r>
            <a:r>
              <a:rPr lang="es-CR" b="1" dirty="0">
                <a:solidFill>
                  <a:srgbClr val="FF0000"/>
                </a:solidFill>
              </a:rPr>
              <a:t> </a:t>
            </a:r>
            <a:r>
              <a:rPr lang="es-CR" b="1" dirty="0" err="1">
                <a:solidFill>
                  <a:srgbClr val="FF0000"/>
                </a:solidFill>
              </a:rPr>
              <a:t>community</a:t>
            </a:r>
            <a:r>
              <a:rPr lang="es-CR" b="1" dirty="0">
                <a:solidFill>
                  <a:srgbClr val="FF0000"/>
                </a:solidFill>
              </a:rPr>
              <a:t> </a:t>
            </a:r>
            <a:r>
              <a:rPr lang="es-CR" b="1" dirty="0" err="1">
                <a:solidFill>
                  <a:srgbClr val="FF0000"/>
                </a:solidFill>
              </a:rPr>
              <a:t>to</a:t>
            </a:r>
            <a:r>
              <a:rPr lang="es-CR" b="1" dirty="0">
                <a:solidFill>
                  <a:srgbClr val="FF0000"/>
                </a:solidFill>
              </a:rPr>
              <a:t> </a:t>
            </a:r>
            <a:r>
              <a:rPr lang="es-CR" b="1" dirty="0" err="1">
                <a:solidFill>
                  <a:srgbClr val="FF0000"/>
                </a:solidFill>
              </a:rPr>
              <a:t>join</a:t>
            </a:r>
            <a:r>
              <a:rPr lang="es-CR" b="1" dirty="0">
                <a:solidFill>
                  <a:srgbClr val="FF0000"/>
                </a:solidFill>
              </a:rPr>
              <a:t> </a:t>
            </a:r>
            <a:r>
              <a:rPr lang="es-CR" b="1" dirty="0" err="1">
                <a:solidFill>
                  <a:srgbClr val="FF0000"/>
                </a:solidFill>
              </a:rPr>
              <a:t>on</a:t>
            </a:r>
            <a:r>
              <a:rPr lang="es-CR" b="1" dirty="0">
                <a:solidFill>
                  <a:srgbClr val="FF0000"/>
                </a:solidFill>
              </a:rPr>
              <a:t> </a:t>
            </a:r>
            <a:r>
              <a:rPr lang="en-GB" b="1" dirty="0">
                <a:solidFill>
                  <a:srgbClr val="FF0000"/>
                </a:solidFill>
              </a:rPr>
              <a:t>common</a:t>
            </a:r>
            <a:r>
              <a:rPr lang="es-CR" b="1" dirty="0">
                <a:solidFill>
                  <a:srgbClr val="FF0000"/>
                </a:solidFill>
              </a:rPr>
              <a:t> </a:t>
            </a:r>
            <a:r>
              <a:rPr lang="es-CR" b="1" dirty="0" err="1">
                <a:solidFill>
                  <a:srgbClr val="FF0000"/>
                </a:solidFill>
              </a:rPr>
              <a:t>objectives</a:t>
            </a:r>
            <a:br>
              <a:rPr lang="es-CR" dirty="0"/>
            </a:br>
            <a:endParaRPr lang="es-CR" dirty="0"/>
          </a:p>
        </p:txBody>
      </p:sp>
      <p:sp>
        <p:nvSpPr>
          <p:cNvPr id="6" name="Marcador de contenido 5">
            <a:extLst>
              <a:ext uri="{FF2B5EF4-FFF2-40B4-BE49-F238E27FC236}">
                <a16:creationId xmlns:a16="http://schemas.microsoft.com/office/drawing/2014/main" id="{9A4C9DED-F149-4B71-8FE8-7E33D9607851}"/>
              </a:ext>
            </a:extLst>
          </p:cNvPr>
          <p:cNvSpPr>
            <a:spLocks noGrp="1"/>
          </p:cNvSpPr>
          <p:nvPr>
            <p:ph sz="quarter" idx="4"/>
          </p:nvPr>
        </p:nvSpPr>
        <p:spPr>
          <a:xfrm>
            <a:off x="7166957" y="2067339"/>
            <a:ext cx="4338674" cy="3832459"/>
          </a:xfrm>
        </p:spPr>
        <p:txBody>
          <a:bodyPr>
            <a:normAutofit/>
          </a:bodyPr>
          <a:lstStyle/>
          <a:p>
            <a:r>
              <a:rPr lang="es-CR" b="1" dirty="0" err="1">
                <a:solidFill>
                  <a:srgbClr val="002060"/>
                </a:solidFill>
              </a:rPr>
              <a:t>It</a:t>
            </a:r>
            <a:r>
              <a:rPr lang="es-CR" b="1" dirty="0">
                <a:solidFill>
                  <a:srgbClr val="002060"/>
                </a:solidFill>
              </a:rPr>
              <a:t> </a:t>
            </a:r>
            <a:r>
              <a:rPr lang="es-CR" b="1" dirty="0" err="1">
                <a:solidFill>
                  <a:srgbClr val="002060"/>
                </a:solidFill>
              </a:rPr>
              <a:t>is</a:t>
            </a:r>
            <a:r>
              <a:rPr lang="es-CR" b="1" dirty="0">
                <a:solidFill>
                  <a:srgbClr val="002060"/>
                </a:solidFill>
              </a:rPr>
              <a:t> </a:t>
            </a:r>
            <a:r>
              <a:rPr lang="es-CR" b="1" dirty="0" err="1">
                <a:solidFill>
                  <a:srgbClr val="002060"/>
                </a:solidFill>
              </a:rPr>
              <a:t>important</a:t>
            </a:r>
            <a:r>
              <a:rPr lang="es-CR" b="1" dirty="0">
                <a:solidFill>
                  <a:srgbClr val="002060"/>
                </a:solidFill>
              </a:rPr>
              <a:t> </a:t>
            </a:r>
            <a:r>
              <a:rPr lang="es-CR" b="1" dirty="0" err="1">
                <a:solidFill>
                  <a:srgbClr val="002060"/>
                </a:solidFill>
              </a:rPr>
              <a:t>to</a:t>
            </a:r>
            <a:r>
              <a:rPr lang="es-CR" b="1" dirty="0">
                <a:solidFill>
                  <a:srgbClr val="002060"/>
                </a:solidFill>
              </a:rPr>
              <a:t> </a:t>
            </a:r>
            <a:r>
              <a:rPr lang="es-CR" b="1" dirty="0" err="1">
                <a:solidFill>
                  <a:srgbClr val="002060"/>
                </a:solidFill>
              </a:rPr>
              <a:t>create</a:t>
            </a:r>
            <a:r>
              <a:rPr lang="es-CR" b="1" dirty="0">
                <a:solidFill>
                  <a:srgbClr val="002060"/>
                </a:solidFill>
              </a:rPr>
              <a:t> </a:t>
            </a:r>
            <a:r>
              <a:rPr lang="es-CR" b="1" dirty="0" err="1">
                <a:solidFill>
                  <a:srgbClr val="002060"/>
                </a:solidFill>
              </a:rPr>
              <a:t>momentum</a:t>
            </a:r>
            <a:endParaRPr lang="es-CR" b="1" dirty="0">
              <a:solidFill>
                <a:srgbClr val="002060"/>
              </a:solidFill>
            </a:endParaRPr>
          </a:p>
          <a:p>
            <a:r>
              <a:rPr lang="es-CR" b="1" dirty="0" err="1">
                <a:solidFill>
                  <a:srgbClr val="002060"/>
                </a:solidFill>
              </a:rPr>
              <a:t>Current</a:t>
            </a:r>
            <a:r>
              <a:rPr lang="es-CR" b="1" dirty="0">
                <a:solidFill>
                  <a:srgbClr val="002060"/>
                </a:solidFill>
              </a:rPr>
              <a:t> International Nuclear Security </a:t>
            </a:r>
            <a:r>
              <a:rPr lang="es-CR" b="1" dirty="0" err="1">
                <a:solidFill>
                  <a:srgbClr val="002060"/>
                </a:solidFill>
              </a:rPr>
              <a:t>System</a:t>
            </a:r>
            <a:r>
              <a:rPr lang="es-CR" b="1" dirty="0">
                <a:solidFill>
                  <a:srgbClr val="002060"/>
                </a:solidFill>
              </a:rPr>
              <a:t> </a:t>
            </a:r>
            <a:r>
              <a:rPr lang="es-CR" b="1" dirty="0" err="1">
                <a:solidFill>
                  <a:srgbClr val="002060"/>
                </a:solidFill>
              </a:rPr>
              <a:t>is</a:t>
            </a:r>
            <a:r>
              <a:rPr lang="es-CR" b="1" dirty="0">
                <a:solidFill>
                  <a:srgbClr val="002060"/>
                </a:solidFill>
              </a:rPr>
              <a:t> </a:t>
            </a:r>
            <a:r>
              <a:rPr lang="es-CR" b="1" dirty="0" err="1">
                <a:solidFill>
                  <a:srgbClr val="002060"/>
                </a:solidFill>
              </a:rPr>
              <a:t>robust</a:t>
            </a:r>
            <a:endParaRPr lang="es-CR" b="1" dirty="0">
              <a:solidFill>
                <a:srgbClr val="002060"/>
              </a:solidFill>
            </a:endParaRPr>
          </a:p>
          <a:p>
            <a:r>
              <a:rPr lang="es-CR" b="1" dirty="0" err="1">
                <a:solidFill>
                  <a:srgbClr val="002060"/>
                </a:solidFill>
              </a:rPr>
              <a:t>There</a:t>
            </a:r>
            <a:r>
              <a:rPr lang="es-CR" b="1" dirty="0">
                <a:solidFill>
                  <a:srgbClr val="002060"/>
                </a:solidFill>
              </a:rPr>
              <a:t> are International agendas </a:t>
            </a:r>
            <a:r>
              <a:rPr lang="es-CR" b="1" dirty="0" err="1">
                <a:solidFill>
                  <a:srgbClr val="002060"/>
                </a:solidFill>
              </a:rPr>
              <a:t>such</a:t>
            </a:r>
            <a:r>
              <a:rPr lang="es-CR" b="1" dirty="0">
                <a:solidFill>
                  <a:srgbClr val="002060"/>
                </a:solidFill>
              </a:rPr>
              <a:t> as International Red Cross and Red </a:t>
            </a:r>
            <a:r>
              <a:rPr lang="es-CR" b="1" dirty="0" err="1">
                <a:solidFill>
                  <a:srgbClr val="002060"/>
                </a:solidFill>
              </a:rPr>
              <a:t>Crescent</a:t>
            </a:r>
            <a:endParaRPr lang="es-CR" b="1" dirty="0">
              <a:solidFill>
                <a:srgbClr val="002060"/>
              </a:solidFill>
            </a:endParaRPr>
          </a:p>
          <a:p>
            <a:r>
              <a:rPr lang="es-CR" b="1" dirty="0" err="1">
                <a:solidFill>
                  <a:srgbClr val="002060"/>
                </a:solidFill>
              </a:rPr>
              <a:t>There</a:t>
            </a:r>
            <a:r>
              <a:rPr lang="es-CR" b="1" dirty="0">
                <a:solidFill>
                  <a:srgbClr val="002060"/>
                </a:solidFill>
              </a:rPr>
              <a:t> are </a:t>
            </a:r>
            <a:r>
              <a:rPr lang="es-CR" b="1" dirty="0" err="1">
                <a:solidFill>
                  <a:srgbClr val="002060"/>
                </a:solidFill>
              </a:rPr>
              <a:t>many</a:t>
            </a:r>
            <a:r>
              <a:rPr lang="es-CR" b="1" dirty="0">
                <a:solidFill>
                  <a:srgbClr val="002060"/>
                </a:solidFill>
              </a:rPr>
              <a:t> </a:t>
            </a:r>
            <a:r>
              <a:rPr lang="es-CR" b="1" dirty="0" err="1">
                <a:solidFill>
                  <a:srgbClr val="002060"/>
                </a:solidFill>
              </a:rPr>
              <a:t>NGOs</a:t>
            </a:r>
            <a:r>
              <a:rPr lang="es-CR" b="1" dirty="0">
                <a:solidFill>
                  <a:srgbClr val="002060"/>
                </a:solidFill>
              </a:rPr>
              <a:t>, </a:t>
            </a:r>
            <a:r>
              <a:rPr lang="es-CR" b="1" dirty="0" err="1">
                <a:solidFill>
                  <a:srgbClr val="002060"/>
                </a:solidFill>
              </a:rPr>
              <a:t>faculties</a:t>
            </a:r>
            <a:r>
              <a:rPr lang="es-CR" b="1" dirty="0">
                <a:solidFill>
                  <a:srgbClr val="002060"/>
                </a:solidFill>
              </a:rPr>
              <a:t> and civil </a:t>
            </a:r>
            <a:r>
              <a:rPr lang="es-CR" b="1" dirty="0" err="1">
                <a:solidFill>
                  <a:srgbClr val="002060"/>
                </a:solidFill>
              </a:rPr>
              <a:t>organisations</a:t>
            </a:r>
            <a:r>
              <a:rPr lang="es-CR" b="1" dirty="0">
                <a:solidFill>
                  <a:srgbClr val="002060"/>
                </a:solidFill>
              </a:rPr>
              <a:t> </a:t>
            </a:r>
            <a:r>
              <a:rPr lang="es-CR" b="1" dirty="0" err="1">
                <a:solidFill>
                  <a:srgbClr val="002060"/>
                </a:solidFill>
              </a:rPr>
              <a:t>that</a:t>
            </a:r>
            <a:r>
              <a:rPr lang="es-CR" b="1" dirty="0">
                <a:solidFill>
                  <a:srgbClr val="002060"/>
                </a:solidFill>
              </a:rPr>
              <a:t> </a:t>
            </a:r>
            <a:r>
              <a:rPr lang="es-CR" b="1" dirty="0" err="1">
                <a:solidFill>
                  <a:srgbClr val="002060"/>
                </a:solidFill>
              </a:rPr>
              <a:t>could</a:t>
            </a:r>
            <a:r>
              <a:rPr lang="es-CR" b="1" dirty="0">
                <a:solidFill>
                  <a:srgbClr val="002060"/>
                </a:solidFill>
              </a:rPr>
              <a:t> </a:t>
            </a:r>
            <a:r>
              <a:rPr lang="es-CR" b="1" dirty="0" err="1">
                <a:solidFill>
                  <a:srgbClr val="002060"/>
                </a:solidFill>
              </a:rPr>
              <a:t>join</a:t>
            </a:r>
            <a:r>
              <a:rPr lang="es-CR" b="1" dirty="0">
                <a:solidFill>
                  <a:srgbClr val="002060"/>
                </a:solidFill>
              </a:rPr>
              <a:t> </a:t>
            </a:r>
            <a:r>
              <a:rPr lang="es-CR" b="1" dirty="0" err="1">
                <a:solidFill>
                  <a:srgbClr val="002060"/>
                </a:solidFill>
              </a:rPr>
              <a:t>to</a:t>
            </a:r>
            <a:r>
              <a:rPr lang="es-CR" b="1" dirty="0">
                <a:solidFill>
                  <a:srgbClr val="002060"/>
                </a:solidFill>
              </a:rPr>
              <a:t> </a:t>
            </a:r>
            <a:r>
              <a:rPr lang="es-CR" b="1" dirty="0" err="1">
                <a:solidFill>
                  <a:srgbClr val="002060"/>
                </a:solidFill>
              </a:rPr>
              <a:t>create</a:t>
            </a:r>
            <a:r>
              <a:rPr lang="es-CR" b="1" dirty="0">
                <a:solidFill>
                  <a:srgbClr val="002060"/>
                </a:solidFill>
              </a:rPr>
              <a:t> </a:t>
            </a:r>
            <a:r>
              <a:rPr lang="es-CR" b="1" dirty="0" err="1">
                <a:solidFill>
                  <a:srgbClr val="002060"/>
                </a:solidFill>
              </a:rPr>
              <a:t>momentum</a:t>
            </a:r>
            <a:r>
              <a:rPr lang="es-CR" b="1" dirty="0">
                <a:solidFill>
                  <a:srgbClr val="002060"/>
                </a:solidFill>
              </a:rPr>
              <a:t> </a:t>
            </a:r>
          </a:p>
        </p:txBody>
      </p:sp>
      <p:pic>
        <p:nvPicPr>
          <p:cNvPr id="7" name="Marcador de contenido 6">
            <a:extLst>
              <a:ext uri="{FF2B5EF4-FFF2-40B4-BE49-F238E27FC236}">
                <a16:creationId xmlns:a16="http://schemas.microsoft.com/office/drawing/2014/main" id="{F245F66C-D9B8-40B4-BABE-FA51B482E8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73357" y="2221472"/>
            <a:ext cx="4666491" cy="2731529"/>
          </a:xfrm>
        </p:spPr>
      </p:pic>
    </p:spTree>
    <p:extLst>
      <p:ext uri="{BB962C8B-B14F-4D97-AF65-F5344CB8AC3E}">
        <p14:creationId xmlns:p14="http://schemas.microsoft.com/office/powerpoint/2010/main" val="4902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C9D30D-A775-4ED8-AF8B-DA1043981EDD}"/>
              </a:ext>
            </a:extLst>
          </p:cNvPr>
          <p:cNvSpPr>
            <a:spLocks noGrp="1"/>
          </p:cNvSpPr>
          <p:nvPr>
            <p:ph type="title"/>
          </p:nvPr>
        </p:nvSpPr>
        <p:spPr/>
        <p:txBody>
          <a:bodyPr>
            <a:normAutofit/>
          </a:bodyPr>
          <a:lstStyle/>
          <a:p>
            <a:r>
              <a:rPr lang="es-CR" b="1" dirty="0" err="1">
                <a:solidFill>
                  <a:srgbClr val="002060"/>
                </a:solidFill>
              </a:rPr>
              <a:t>The</a:t>
            </a:r>
            <a:r>
              <a:rPr lang="es-CR" b="1" dirty="0">
                <a:solidFill>
                  <a:srgbClr val="002060"/>
                </a:solidFill>
              </a:rPr>
              <a:t> </a:t>
            </a:r>
            <a:r>
              <a:rPr lang="es-CR" b="1" dirty="0" err="1">
                <a:solidFill>
                  <a:srgbClr val="002060"/>
                </a:solidFill>
              </a:rPr>
              <a:t>need</a:t>
            </a:r>
            <a:r>
              <a:rPr lang="es-CR" b="1" dirty="0">
                <a:solidFill>
                  <a:srgbClr val="002060"/>
                </a:solidFill>
              </a:rPr>
              <a:t> </a:t>
            </a:r>
            <a:r>
              <a:rPr lang="es-CR" b="1" dirty="0" err="1">
                <a:solidFill>
                  <a:srgbClr val="002060"/>
                </a:solidFill>
              </a:rPr>
              <a:t>for</a:t>
            </a:r>
            <a:r>
              <a:rPr lang="es-CR" b="1" dirty="0">
                <a:solidFill>
                  <a:srgbClr val="002060"/>
                </a:solidFill>
              </a:rPr>
              <a:t> </a:t>
            </a:r>
            <a:r>
              <a:rPr lang="es-CR" b="1" dirty="0" err="1">
                <a:solidFill>
                  <a:srgbClr val="002060"/>
                </a:solidFill>
              </a:rPr>
              <a:t>Diplomacy</a:t>
            </a:r>
            <a:br>
              <a:rPr lang="es-CR" dirty="0"/>
            </a:br>
            <a:endParaRPr lang="es-CR" dirty="0"/>
          </a:p>
        </p:txBody>
      </p:sp>
      <p:sp>
        <p:nvSpPr>
          <p:cNvPr id="6" name="Marcador de contenido 5">
            <a:extLst>
              <a:ext uri="{FF2B5EF4-FFF2-40B4-BE49-F238E27FC236}">
                <a16:creationId xmlns:a16="http://schemas.microsoft.com/office/drawing/2014/main" id="{9A4C9DED-F149-4B71-8FE8-7E33D9607851}"/>
              </a:ext>
            </a:extLst>
          </p:cNvPr>
          <p:cNvSpPr>
            <a:spLocks noGrp="1"/>
          </p:cNvSpPr>
          <p:nvPr>
            <p:ph sz="quarter" idx="4"/>
          </p:nvPr>
        </p:nvSpPr>
        <p:spPr>
          <a:xfrm>
            <a:off x="7166957" y="2067339"/>
            <a:ext cx="4338674" cy="3832459"/>
          </a:xfrm>
        </p:spPr>
        <p:txBody>
          <a:bodyPr>
            <a:normAutofit/>
          </a:bodyPr>
          <a:lstStyle/>
          <a:p>
            <a:r>
              <a:rPr lang="en-GB" b="1" dirty="0"/>
              <a:t>During the cold war, diplomacy played a very relevant role in preventing conflict scalation, and in arriving at agreements for the reduction of nuclear weapons</a:t>
            </a:r>
          </a:p>
          <a:p>
            <a:r>
              <a:rPr lang="en-GB" b="1" dirty="0">
                <a:solidFill>
                  <a:srgbClr val="002060"/>
                </a:solidFill>
              </a:rPr>
              <a:t>With sadness, we observe a radicalisation of positions</a:t>
            </a:r>
          </a:p>
          <a:p>
            <a:r>
              <a:rPr lang="en-GB" b="1" dirty="0"/>
              <a:t>Obstacles to reaching  agreements on international agendas</a:t>
            </a:r>
          </a:p>
          <a:p>
            <a:r>
              <a:rPr lang="es-CR" b="1" dirty="0" err="1">
                <a:solidFill>
                  <a:srgbClr val="002060"/>
                </a:solidFill>
              </a:rPr>
              <a:t>To</a:t>
            </a:r>
            <a:r>
              <a:rPr lang="es-CR" b="1" dirty="0">
                <a:solidFill>
                  <a:srgbClr val="002060"/>
                </a:solidFill>
              </a:rPr>
              <a:t> </a:t>
            </a:r>
            <a:r>
              <a:rPr lang="es-CR" b="1" dirty="0" err="1">
                <a:solidFill>
                  <a:srgbClr val="002060"/>
                </a:solidFill>
              </a:rPr>
              <a:t>claim</a:t>
            </a:r>
            <a:r>
              <a:rPr lang="es-CR" b="1" dirty="0">
                <a:solidFill>
                  <a:srgbClr val="002060"/>
                </a:solidFill>
              </a:rPr>
              <a:t> </a:t>
            </a:r>
            <a:r>
              <a:rPr lang="es-CR" b="1" dirty="0" err="1">
                <a:solidFill>
                  <a:srgbClr val="002060"/>
                </a:solidFill>
              </a:rPr>
              <a:t>for</a:t>
            </a:r>
            <a:r>
              <a:rPr lang="es-CR" b="1" dirty="0">
                <a:solidFill>
                  <a:srgbClr val="002060"/>
                </a:solidFill>
              </a:rPr>
              <a:t> </a:t>
            </a:r>
            <a:r>
              <a:rPr lang="es-CR" b="1" dirty="0" err="1">
                <a:solidFill>
                  <a:srgbClr val="002060"/>
                </a:solidFill>
              </a:rPr>
              <a:t>diplomacy</a:t>
            </a:r>
            <a:r>
              <a:rPr lang="es-CR" b="1" dirty="0">
                <a:solidFill>
                  <a:srgbClr val="002060"/>
                </a:solidFill>
              </a:rPr>
              <a:t> </a:t>
            </a:r>
            <a:r>
              <a:rPr lang="es-CR" b="1" dirty="0" err="1">
                <a:solidFill>
                  <a:srgbClr val="002060"/>
                </a:solidFill>
              </a:rPr>
              <a:t>is</a:t>
            </a:r>
            <a:r>
              <a:rPr lang="es-CR" b="1" dirty="0">
                <a:solidFill>
                  <a:srgbClr val="002060"/>
                </a:solidFill>
              </a:rPr>
              <a:t> </a:t>
            </a:r>
            <a:r>
              <a:rPr lang="es-CR" b="1" dirty="0" err="1">
                <a:solidFill>
                  <a:srgbClr val="002060"/>
                </a:solidFill>
              </a:rPr>
              <a:t>needed</a:t>
            </a:r>
            <a:endParaRPr lang="es-CR" b="1" dirty="0">
              <a:solidFill>
                <a:srgbClr val="002060"/>
              </a:solidFill>
            </a:endParaRPr>
          </a:p>
          <a:p>
            <a:pPr marL="0" indent="0">
              <a:buNone/>
            </a:pPr>
            <a:endParaRPr lang="es-CR" b="1" dirty="0">
              <a:solidFill>
                <a:srgbClr val="002060"/>
              </a:solidFill>
            </a:endParaRPr>
          </a:p>
        </p:txBody>
      </p:sp>
      <p:pic>
        <p:nvPicPr>
          <p:cNvPr id="7" name="Marcador de contenido 6">
            <a:extLst>
              <a:ext uri="{FF2B5EF4-FFF2-40B4-BE49-F238E27FC236}">
                <a16:creationId xmlns:a16="http://schemas.microsoft.com/office/drawing/2014/main" id="{83F958DD-117F-4CCF-82A5-2214887A368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92924" y="1905000"/>
            <a:ext cx="3595841" cy="3392488"/>
          </a:xfrm>
        </p:spPr>
      </p:pic>
    </p:spTree>
    <p:extLst>
      <p:ext uri="{BB962C8B-B14F-4D97-AF65-F5344CB8AC3E}">
        <p14:creationId xmlns:p14="http://schemas.microsoft.com/office/powerpoint/2010/main" val="252300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5789F-D782-40D6-85DF-A47D2796D224}"/>
              </a:ext>
            </a:extLst>
          </p:cNvPr>
          <p:cNvSpPr>
            <a:spLocks noGrp="1"/>
          </p:cNvSpPr>
          <p:nvPr>
            <p:ph type="title"/>
          </p:nvPr>
        </p:nvSpPr>
        <p:spPr>
          <a:xfrm>
            <a:off x="677334" y="609600"/>
            <a:ext cx="8596668" cy="781878"/>
          </a:xfrm>
        </p:spPr>
        <p:txBody>
          <a:bodyPr/>
          <a:lstStyle/>
          <a:p>
            <a:r>
              <a:rPr lang="es-CR" dirty="0"/>
              <a:t>             </a:t>
            </a:r>
            <a:r>
              <a:rPr lang="es-CR" b="1" dirty="0" err="1">
                <a:solidFill>
                  <a:schemeClr val="bg1">
                    <a:lumMod val="50000"/>
                  </a:schemeClr>
                </a:solidFill>
              </a:rPr>
              <a:t>Three</a:t>
            </a:r>
            <a:r>
              <a:rPr lang="es-CR" b="1" dirty="0">
                <a:solidFill>
                  <a:schemeClr val="bg1">
                    <a:lumMod val="50000"/>
                  </a:schemeClr>
                </a:solidFill>
              </a:rPr>
              <a:t> </a:t>
            </a:r>
            <a:r>
              <a:rPr lang="es-CR" b="1" dirty="0" err="1">
                <a:solidFill>
                  <a:schemeClr val="bg1">
                    <a:lumMod val="50000"/>
                  </a:schemeClr>
                </a:solidFill>
              </a:rPr>
              <a:t>Proposals</a:t>
            </a:r>
            <a:endParaRPr lang="es-CR" b="1" dirty="0">
              <a:solidFill>
                <a:schemeClr val="bg1">
                  <a:lumMod val="50000"/>
                </a:schemeClr>
              </a:solidFill>
            </a:endParaRPr>
          </a:p>
        </p:txBody>
      </p:sp>
      <p:sp>
        <p:nvSpPr>
          <p:cNvPr id="7" name="Marcador de contenido 6">
            <a:extLst>
              <a:ext uri="{FF2B5EF4-FFF2-40B4-BE49-F238E27FC236}">
                <a16:creationId xmlns:a16="http://schemas.microsoft.com/office/drawing/2014/main" id="{DE2AAC13-AF53-4263-8F85-9CE828A25ABF}"/>
              </a:ext>
            </a:extLst>
          </p:cNvPr>
          <p:cNvSpPr>
            <a:spLocks noGrp="1"/>
          </p:cNvSpPr>
          <p:nvPr>
            <p:ph sz="quarter" idx="4"/>
          </p:nvPr>
        </p:nvSpPr>
        <p:spPr>
          <a:xfrm>
            <a:off x="5724938" y="1801631"/>
            <a:ext cx="5367131" cy="4239730"/>
          </a:xfrm>
        </p:spPr>
        <p:txBody>
          <a:bodyPr>
            <a:normAutofit/>
          </a:bodyPr>
          <a:lstStyle/>
          <a:p>
            <a:r>
              <a:rPr lang="en-US" b="1" dirty="0">
                <a:solidFill>
                  <a:srgbClr val="FF0000"/>
                </a:solidFill>
              </a:rPr>
              <a:t>To call for a Science and Technology Conference in which the challenges that the use of supercomputer simulation models poses to achieve CTBT and NPT goals and to propose technical recommendations if any</a:t>
            </a:r>
            <a:endParaRPr lang="es-CR" b="1" dirty="0">
              <a:solidFill>
                <a:srgbClr val="FF0000"/>
              </a:solidFill>
            </a:endParaRPr>
          </a:p>
        </p:txBody>
      </p:sp>
      <p:pic>
        <p:nvPicPr>
          <p:cNvPr id="10" name="Marcador de contenido 9">
            <a:extLst>
              <a:ext uri="{FF2B5EF4-FFF2-40B4-BE49-F238E27FC236}">
                <a16:creationId xmlns:a16="http://schemas.microsoft.com/office/drawing/2014/main" id="{ACF78A48-E768-4F82-8ABD-EF43362071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92696" y="1801632"/>
            <a:ext cx="3962400" cy="4239729"/>
          </a:xfrm>
        </p:spPr>
      </p:pic>
    </p:spTree>
    <p:extLst>
      <p:ext uri="{BB962C8B-B14F-4D97-AF65-F5344CB8AC3E}">
        <p14:creationId xmlns:p14="http://schemas.microsoft.com/office/powerpoint/2010/main" val="2924844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66F06-A192-4C28-BF9F-101DE7ADCE99}"/>
              </a:ext>
            </a:extLst>
          </p:cNvPr>
          <p:cNvSpPr>
            <a:spLocks noGrp="1"/>
          </p:cNvSpPr>
          <p:nvPr>
            <p:ph type="title"/>
          </p:nvPr>
        </p:nvSpPr>
        <p:spPr/>
        <p:txBody>
          <a:bodyPr>
            <a:normAutofit fontScale="90000"/>
          </a:bodyPr>
          <a:lstStyle/>
          <a:p>
            <a:pPr algn="ctr"/>
            <a:br>
              <a:rPr lang="es-CR" b="1" dirty="0">
                <a:solidFill>
                  <a:srgbClr val="FF0000"/>
                </a:solidFill>
              </a:rPr>
            </a:br>
            <a:br>
              <a:rPr lang="es-CR" b="1" dirty="0">
                <a:solidFill>
                  <a:srgbClr val="FF0000"/>
                </a:solidFill>
              </a:rPr>
            </a:br>
            <a:br>
              <a:rPr lang="es-CR" b="1" dirty="0">
                <a:solidFill>
                  <a:srgbClr val="FF0000"/>
                </a:solidFill>
              </a:rPr>
            </a:br>
            <a:br>
              <a:rPr lang="es-CR" b="1" dirty="0">
                <a:solidFill>
                  <a:srgbClr val="FF0000"/>
                </a:solidFill>
              </a:rPr>
            </a:br>
            <a:br>
              <a:rPr lang="es-CR" b="1" dirty="0">
                <a:solidFill>
                  <a:srgbClr val="FF0000"/>
                </a:solidFill>
              </a:rPr>
            </a:br>
            <a:br>
              <a:rPr lang="es-CR" b="1" dirty="0">
                <a:solidFill>
                  <a:srgbClr val="FF0000"/>
                </a:solidFill>
              </a:rPr>
            </a:br>
            <a:br>
              <a:rPr lang="es-CR" b="1" dirty="0">
                <a:solidFill>
                  <a:srgbClr val="FF0000"/>
                </a:solidFill>
              </a:rPr>
            </a:br>
            <a:br>
              <a:rPr lang="es-CR" b="1" dirty="0">
                <a:solidFill>
                  <a:srgbClr val="FF0000"/>
                </a:solidFill>
              </a:rPr>
            </a:br>
            <a:br>
              <a:rPr lang="es-CR" b="1" dirty="0">
                <a:solidFill>
                  <a:srgbClr val="FF0000"/>
                </a:solidFill>
              </a:rPr>
            </a:br>
            <a:r>
              <a:rPr lang="es-CR" sz="4400" b="1" dirty="0" err="1">
                <a:solidFill>
                  <a:srgbClr val="FF0000"/>
                </a:solidFill>
              </a:rPr>
              <a:t>Peace</a:t>
            </a:r>
            <a:r>
              <a:rPr lang="es-CR" sz="4400" b="1" dirty="0">
                <a:solidFill>
                  <a:srgbClr val="FF0000"/>
                </a:solidFill>
              </a:rPr>
              <a:t> </a:t>
            </a:r>
            <a:r>
              <a:rPr lang="es-CR" sz="4400" b="1" dirty="0" err="1">
                <a:solidFill>
                  <a:srgbClr val="FF0000"/>
                </a:solidFill>
              </a:rPr>
              <a:t>is</a:t>
            </a:r>
            <a:r>
              <a:rPr lang="es-CR" sz="4400" b="1" dirty="0">
                <a:solidFill>
                  <a:srgbClr val="FF0000"/>
                </a:solidFill>
              </a:rPr>
              <a:t> posible     </a:t>
            </a:r>
          </a:p>
        </p:txBody>
      </p:sp>
      <p:pic>
        <p:nvPicPr>
          <p:cNvPr id="6" name="Imagen 5">
            <a:extLst>
              <a:ext uri="{FF2B5EF4-FFF2-40B4-BE49-F238E27FC236}">
                <a16:creationId xmlns:a16="http://schemas.microsoft.com/office/drawing/2014/main" id="{4DE8E6E3-B28E-4393-BA73-34CEEA978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565" y="778566"/>
            <a:ext cx="5910470" cy="4174435"/>
          </a:xfrm>
          <a:prstGeom prst="rect">
            <a:avLst/>
          </a:prstGeom>
        </p:spPr>
      </p:pic>
    </p:spTree>
    <p:extLst>
      <p:ext uri="{BB962C8B-B14F-4D97-AF65-F5344CB8AC3E}">
        <p14:creationId xmlns:p14="http://schemas.microsoft.com/office/powerpoint/2010/main" val="354748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5789F-D782-40D6-85DF-A47D2796D224}"/>
              </a:ext>
            </a:extLst>
          </p:cNvPr>
          <p:cNvSpPr>
            <a:spLocks noGrp="1"/>
          </p:cNvSpPr>
          <p:nvPr>
            <p:ph type="title"/>
          </p:nvPr>
        </p:nvSpPr>
        <p:spPr>
          <a:xfrm>
            <a:off x="677334" y="609600"/>
            <a:ext cx="8596668" cy="781878"/>
          </a:xfrm>
        </p:spPr>
        <p:txBody>
          <a:bodyPr/>
          <a:lstStyle/>
          <a:p>
            <a:r>
              <a:rPr lang="es-CR" dirty="0"/>
              <a:t>             </a:t>
            </a:r>
            <a:r>
              <a:rPr lang="es-CR" b="1" dirty="0" err="1">
                <a:solidFill>
                  <a:schemeClr val="bg1">
                    <a:lumMod val="50000"/>
                  </a:schemeClr>
                </a:solidFill>
              </a:rPr>
              <a:t>Three</a:t>
            </a:r>
            <a:r>
              <a:rPr lang="es-CR" b="1" dirty="0">
                <a:solidFill>
                  <a:schemeClr val="bg1">
                    <a:lumMod val="50000"/>
                  </a:schemeClr>
                </a:solidFill>
              </a:rPr>
              <a:t> </a:t>
            </a:r>
            <a:r>
              <a:rPr lang="es-CR" b="1" dirty="0" err="1">
                <a:solidFill>
                  <a:schemeClr val="bg1">
                    <a:lumMod val="50000"/>
                  </a:schemeClr>
                </a:solidFill>
              </a:rPr>
              <a:t>Proposals</a:t>
            </a:r>
            <a:endParaRPr lang="es-CR" b="1" dirty="0">
              <a:solidFill>
                <a:schemeClr val="bg1">
                  <a:lumMod val="50000"/>
                </a:schemeClr>
              </a:solidFill>
            </a:endParaRPr>
          </a:p>
        </p:txBody>
      </p:sp>
      <p:sp>
        <p:nvSpPr>
          <p:cNvPr id="7" name="Marcador de contenido 6">
            <a:extLst>
              <a:ext uri="{FF2B5EF4-FFF2-40B4-BE49-F238E27FC236}">
                <a16:creationId xmlns:a16="http://schemas.microsoft.com/office/drawing/2014/main" id="{DE2AAC13-AF53-4263-8F85-9CE828A25ABF}"/>
              </a:ext>
            </a:extLst>
          </p:cNvPr>
          <p:cNvSpPr>
            <a:spLocks noGrp="1"/>
          </p:cNvSpPr>
          <p:nvPr>
            <p:ph sz="quarter" idx="4"/>
          </p:nvPr>
        </p:nvSpPr>
        <p:spPr>
          <a:xfrm>
            <a:off x="5738190" y="1880480"/>
            <a:ext cx="5367131" cy="4239730"/>
          </a:xfrm>
        </p:spPr>
        <p:txBody>
          <a:bodyPr>
            <a:normAutofit/>
          </a:bodyPr>
          <a:lstStyle/>
          <a:p>
            <a:r>
              <a:rPr lang="en-US" sz="1400" dirty="0">
                <a:solidFill>
                  <a:schemeClr val="bg1">
                    <a:lumMod val="50000"/>
                  </a:schemeClr>
                </a:solidFill>
              </a:rPr>
              <a:t>To call for a Science and Technology Conference in which the challenges that the use of supercomputer simulation models poses to achieve CTBT and NPT goals and to propose technical recommendations if any</a:t>
            </a:r>
          </a:p>
          <a:p>
            <a:r>
              <a:rPr lang="en-US" b="1" dirty="0">
                <a:solidFill>
                  <a:srgbClr val="FF0000"/>
                </a:solidFill>
              </a:rPr>
              <a:t>To propose a plan, together with actors of the international architecture for nuclear security, in which civil society can be involved in specific actions aimed at resuming the road of nuclear weapon reduction and eventually elimination from our world; including the entering into force of the CTBT</a:t>
            </a:r>
            <a:endParaRPr lang="es-CR" b="1" dirty="0">
              <a:solidFill>
                <a:srgbClr val="FF0000"/>
              </a:solidFill>
            </a:endParaRPr>
          </a:p>
          <a:p>
            <a:endParaRPr lang="es-CR" sz="1400" b="1" dirty="0">
              <a:solidFill>
                <a:schemeClr val="tx1"/>
              </a:solidFill>
            </a:endParaRPr>
          </a:p>
        </p:txBody>
      </p:sp>
      <p:pic>
        <p:nvPicPr>
          <p:cNvPr id="10" name="Marcador de contenido 9">
            <a:extLst>
              <a:ext uri="{FF2B5EF4-FFF2-40B4-BE49-F238E27FC236}">
                <a16:creationId xmlns:a16="http://schemas.microsoft.com/office/drawing/2014/main" id="{ACF78A48-E768-4F82-8ABD-EF43362071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92696" y="1801632"/>
            <a:ext cx="3962400" cy="4239729"/>
          </a:xfrm>
        </p:spPr>
      </p:pic>
    </p:spTree>
    <p:extLst>
      <p:ext uri="{BB962C8B-B14F-4D97-AF65-F5344CB8AC3E}">
        <p14:creationId xmlns:p14="http://schemas.microsoft.com/office/powerpoint/2010/main" val="197886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85789F-D782-40D6-85DF-A47D2796D224}"/>
              </a:ext>
            </a:extLst>
          </p:cNvPr>
          <p:cNvSpPr>
            <a:spLocks noGrp="1"/>
          </p:cNvSpPr>
          <p:nvPr>
            <p:ph type="title"/>
          </p:nvPr>
        </p:nvSpPr>
        <p:spPr>
          <a:xfrm>
            <a:off x="677334" y="609600"/>
            <a:ext cx="8596668" cy="781878"/>
          </a:xfrm>
        </p:spPr>
        <p:txBody>
          <a:bodyPr/>
          <a:lstStyle/>
          <a:p>
            <a:r>
              <a:rPr lang="es-CR" dirty="0"/>
              <a:t>             </a:t>
            </a:r>
            <a:r>
              <a:rPr lang="es-CR" b="1" dirty="0" err="1">
                <a:solidFill>
                  <a:schemeClr val="bg1">
                    <a:lumMod val="50000"/>
                  </a:schemeClr>
                </a:solidFill>
              </a:rPr>
              <a:t>Three</a:t>
            </a:r>
            <a:r>
              <a:rPr lang="es-CR" b="1" dirty="0">
                <a:solidFill>
                  <a:schemeClr val="bg1">
                    <a:lumMod val="50000"/>
                  </a:schemeClr>
                </a:solidFill>
              </a:rPr>
              <a:t> </a:t>
            </a:r>
            <a:r>
              <a:rPr lang="es-CR" b="1" dirty="0" err="1">
                <a:solidFill>
                  <a:schemeClr val="bg1">
                    <a:lumMod val="50000"/>
                  </a:schemeClr>
                </a:solidFill>
              </a:rPr>
              <a:t>Proposals</a:t>
            </a:r>
            <a:endParaRPr lang="es-CR" b="1" dirty="0">
              <a:solidFill>
                <a:schemeClr val="bg1">
                  <a:lumMod val="50000"/>
                </a:schemeClr>
              </a:solidFill>
            </a:endParaRPr>
          </a:p>
        </p:txBody>
      </p:sp>
      <p:sp>
        <p:nvSpPr>
          <p:cNvPr id="7" name="Marcador de contenido 6">
            <a:extLst>
              <a:ext uri="{FF2B5EF4-FFF2-40B4-BE49-F238E27FC236}">
                <a16:creationId xmlns:a16="http://schemas.microsoft.com/office/drawing/2014/main" id="{DE2AAC13-AF53-4263-8F85-9CE828A25ABF}"/>
              </a:ext>
            </a:extLst>
          </p:cNvPr>
          <p:cNvSpPr>
            <a:spLocks noGrp="1"/>
          </p:cNvSpPr>
          <p:nvPr>
            <p:ph sz="quarter" idx="4"/>
          </p:nvPr>
        </p:nvSpPr>
        <p:spPr>
          <a:xfrm>
            <a:off x="5724938" y="1801631"/>
            <a:ext cx="5367131" cy="4239730"/>
          </a:xfrm>
        </p:spPr>
        <p:txBody>
          <a:bodyPr>
            <a:normAutofit fontScale="92500" lnSpcReduction="10000"/>
          </a:bodyPr>
          <a:lstStyle/>
          <a:p>
            <a:r>
              <a:rPr lang="en-US" sz="1400" dirty="0">
                <a:solidFill>
                  <a:schemeClr val="bg1">
                    <a:lumMod val="50000"/>
                  </a:schemeClr>
                </a:solidFill>
              </a:rPr>
              <a:t>To call for a Science and Technology Conference in which the challenges that the use of supercomputer simulation models poses to achieve CTBT and NPT goals and to propose technical recommendations if any</a:t>
            </a:r>
          </a:p>
          <a:p>
            <a:r>
              <a:rPr lang="en-US" sz="1400" dirty="0">
                <a:solidFill>
                  <a:schemeClr val="bg1">
                    <a:lumMod val="50000"/>
                  </a:schemeClr>
                </a:solidFill>
              </a:rPr>
              <a:t>To propose a plan, together with actors of the international architecture for nuclear security, in which civil society can be involved in specific actions aimed at resuming the road of nuclear weapon reduction and eventually elimination from our world, including the entering into force of the CTBT</a:t>
            </a:r>
          </a:p>
          <a:p>
            <a:r>
              <a:rPr lang="en-US" b="1" dirty="0">
                <a:solidFill>
                  <a:srgbClr val="FF0000"/>
                </a:solidFill>
              </a:rPr>
              <a:t>To make a call on the urgency of opening a door to diplomacy, the recovery of trust and strengthening our international system in a context of insecurity, of threat, war and hopelessness.</a:t>
            </a:r>
            <a:r>
              <a:rPr lang="en-US" b="1" dirty="0">
                <a:solidFill>
                  <a:schemeClr val="tx1"/>
                </a:solidFill>
              </a:rPr>
              <a:t> </a:t>
            </a:r>
            <a:r>
              <a:rPr lang="en-US" sz="1500" b="1" dirty="0">
                <a:solidFill>
                  <a:schemeClr val="tx1"/>
                </a:solidFill>
              </a:rPr>
              <a:t>(We have to learn from the past 70 years in which enormous signs of progress were achieved, diplomacy played a crucial role in establishing bridges and understanding people.  We want to live in a trusty and more predictable world with security and peace).</a:t>
            </a:r>
            <a:endParaRPr lang="es-CR" sz="1500" b="1" dirty="0">
              <a:solidFill>
                <a:schemeClr val="tx1"/>
              </a:solidFill>
            </a:endParaRPr>
          </a:p>
          <a:p>
            <a:endParaRPr lang="es-CR" sz="1400" dirty="0">
              <a:solidFill>
                <a:schemeClr val="tx1"/>
              </a:solidFill>
            </a:endParaRPr>
          </a:p>
          <a:p>
            <a:endParaRPr lang="es-CR" sz="1400" b="1" dirty="0">
              <a:solidFill>
                <a:schemeClr val="tx1"/>
              </a:solidFill>
            </a:endParaRPr>
          </a:p>
        </p:txBody>
      </p:sp>
      <p:pic>
        <p:nvPicPr>
          <p:cNvPr id="10" name="Marcador de contenido 9">
            <a:extLst>
              <a:ext uri="{FF2B5EF4-FFF2-40B4-BE49-F238E27FC236}">
                <a16:creationId xmlns:a16="http://schemas.microsoft.com/office/drawing/2014/main" id="{ACF78A48-E768-4F82-8ABD-EF43362071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92696" y="1801632"/>
            <a:ext cx="3962400" cy="4239729"/>
          </a:xfrm>
        </p:spPr>
      </p:pic>
    </p:spTree>
    <p:extLst>
      <p:ext uri="{BB962C8B-B14F-4D97-AF65-F5344CB8AC3E}">
        <p14:creationId xmlns:p14="http://schemas.microsoft.com/office/powerpoint/2010/main" val="333997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8E69D-C02B-47B5-826A-2BCEC0FFFD89}"/>
              </a:ext>
            </a:extLst>
          </p:cNvPr>
          <p:cNvSpPr>
            <a:spLocks noGrp="1"/>
          </p:cNvSpPr>
          <p:nvPr>
            <p:ph type="title"/>
          </p:nvPr>
        </p:nvSpPr>
        <p:spPr/>
        <p:txBody>
          <a:bodyPr/>
          <a:lstStyle/>
          <a:p>
            <a:r>
              <a:rPr lang="es-CR" b="1" dirty="0" err="1">
                <a:solidFill>
                  <a:srgbClr val="FF0000"/>
                </a:solidFill>
              </a:rPr>
              <a:t>Rationales</a:t>
            </a:r>
            <a:r>
              <a:rPr lang="es-CR" b="1" dirty="0">
                <a:solidFill>
                  <a:srgbClr val="FF0000"/>
                </a:solidFill>
              </a:rPr>
              <a:t> </a:t>
            </a:r>
            <a:r>
              <a:rPr lang="es-CR" b="1" dirty="0" err="1">
                <a:solidFill>
                  <a:srgbClr val="FF0000"/>
                </a:solidFill>
              </a:rPr>
              <a:t>for</a:t>
            </a:r>
            <a:r>
              <a:rPr lang="es-CR" b="1" dirty="0">
                <a:solidFill>
                  <a:srgbClr val="FF0000"/>
                </a:solidFill>
              </a:rPr>
              <a:t> </a:t>
            </a:r>
            <a:r>
              <a:rPr lang="es-CR" b="1" dirty="0" err="1">
                <a:solidFill>
                  <a:srgbClr val="FF0000"/>
                </a:solidFill>
              </a:rPr>
              <a:t>these</a:t>
            </a:r>
            <a:r>
              <a:rPr lang="es-CR" b="1" dirty="0">
                <a:solidFill>
                  <a:srgbClr val="FF0000"/>
                </a:solidFill>
              </a:rPr>
              <a:t> </a:t>
            </a:r>
            <a:r>
              <a:rPr lang="es-CR" b="1" dirty="0" err="1">
                <a:solidFill>
                  <a:srgbClr val="FF0000"/>
                </a:solidFill>
              </a:rPr>
              <a:t>proposals</a:t>
            </a:r>
            <a:endParaRPr lang="es-CR" b="1" dirty="0">
              <a:solidFill>
                <a:srgbClr val="FF0000"/>
              </a:solidFill>
            </a:endParaRPr>
          </a:p>
        </p:txBody>
      </p:sp>
      <p:sp>
        <p:nvSpPr>
          <p:cNvPr id="6" name="Marcador de contenido 5">
            <a:extLst>
              <a:ext uri="{FF2B5EF4-FFF2-40B4-BE49-F238E27FC236}">
                <a16:creationId xmlns:a16="http://schemas.microsoft.com/office/drawing/2014/main" id="{50086977-0F20-4AB0-8125-2EC1B6A38521}"/>
              </a:ext>
            </a:extLst>
          </p:cNvPr>
          <p:cNvSpPr>
            <a:spLocks noGrp="1"/>
          </p:cNvSpPr>
          <p:nvPr>
            <p:ph sz="quarter" idx="4"/>
          </p:nvPr>
        </p:nvSpPr>
        <p:spPr>
          <a:xfrm>
            <a:off x="6014364" y="1932169"/>
            <a:ext cx="4185617" cy="3921013"/>
          </a:xfrm>
        </p:spPr>
        <p:txBody>
          <a:bodyPr/>
          <a:lstStyle/>
          <a:p>
            <a:pPr marL="457200" indent="-457200">
              <a:buAutoNum type="arabicPeriod"/>
            </a:pPr>
            <a:r>
              <a:rPr lang="es-CR" sz="2400" b="1" dirty="0"/>
              <a:t>International nuclear </a:t>
            </a:r>
            <a:r>
              <a:rPr lang="es-CR" sz="2400" b="1" dirty="0" err="1"/>
              <a:t>security</a:t>
            </a:r>
            <a:r>
              <a:rPr lang="es-CR" sz="2400" b="1" dirty="0"/>
              <a:t> </a:t>
            </a:r>
            <a:r>
              <a:rPr lang="es-CR" sz="2400" b="1" dirty="0" err="1"/>
              <a:t>system</a:t>
            </a:r>
            <a:r>
              <a:rPr lang="es-CR" sz="2400" b="1" dirty="0"/>
              <a:t> and CTBT </a:t>
            </a:r>
            <a:r>
              <a:rPr lang="es-CR" sz="2400" b="1" dirty="0" err="1"/>
              <a:t>provisions</a:t>
            </a:r>
            <a:endParaRPr lang="es-CR" sz="2400" b="1" dirty="0"/>
          </a:p>
          <a:p>
            <a:pPr marL="457200" indent="-457200">
              <a:buAutoNum type="arabicPeriod"/>
            </a:pPr>
            <a:endParaRPr lang="es-CR" sz="2400" b="1" dirty="0"/>
          </a:p>
          <a:p>
            <a:pPr>
              <a:buAutoNum type="arabicPeriod"/>
            </a:pPr>
            <a:r>
              <a:rPr lang="es-CR" sz="2400" b="1" dirty="0"/>
              <a:t> </a:t>
            </a:r>
            <a:r>
              <a:rPr lang="es-CR" sz="2400" b="1" dirty="0" err="1"/>
              <a:t>Proposal´s</a:t>
            </a:r>
            <a:r>
              <a:rPr lang="es-CR" sz="2400" b="1" dirty="0"/>
              <a:t> </a:t>
            </a:r>
            <a:r>
              <a:rPr lang="es-CR" sz="2400" b="1" dirty="0" err="1"/>
              <a:t>supporting</a:t>
            </a:r>
            <a:r>
              <a:rPr lang="es-CR" sz="2400" b="1" dirty="0"/>
              <a:t>   	</a:t>
            </a:r>
            <a:r>
              <a:rPr lang="es-CR" sz="2400" b="1" dirty="0" err="1"/>
              <a:t>facts</a:t>
            </a:r>
            <a:endParaRPr lang="es-CR" dirty="0"/>
          </a:p>
        </p:txBody>
      </p:sp>
      <p:sp>
        <p:nvSpPr>
          <p:cNvPr id="13" name="Marcador de contenido 6">
            <a:extLst>
              <a:ext uri="{FF2B5EF4-FFF2-40B4-BE49-F238E27FC236}">
                <a16:creationId xmlns:a16="http://schemas.microsoft.com/office/drawing/2014/main" id="{038C5F0C-A674-4B9A-8DF7-4840F6ADD7ED}"/>
              </a:ext>
            </a:extLst>
          </p:cNvPr>
          <p:cNvSpPr txBox="1">
            <a:spLocks/>
          </p:cNvSpPr>
          <p:nvPr/>
        </p:nvSpPr>
        <p:spPr>
          <a:xfrm>
            <a:off x="6137480" y="1613451"/>
            <a:ext cx="5367131" cy="4266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s-CR" sz="1400" b="1" dirty="0">
              <a:solidFill>
                <a:schemeClr val="tx1"/>
              </a:solidFill>
            </a:endParaRPr>
          </a:p>
        </p:txBody>
      </p:sp>
      <p:pic>
        <p:nvPicPr>
          <p:cNvPr id="28" name="Marcador de contenido 27">
            <a:extLst>
              <a:ext uri="{FF2B5EF4-FFF2-40B4-BE49-F238E27FC236}">
                <a16:creationId xmlns:a16="http://schemas.microsoft.com/office/drawing/2014/main" id="{7E961E1C-D51B-44BB-95CB-C198E9F5AC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84244" y="2439906"/>
            <a:ext cx="3935896" cy="2905539"/>
          </a:xfrm>
        </p:spPr>
      </p:pic>
    </p:spTree>
    <p:extLst>
      <p:ext uri="{BB962C8B-B14F-4D97-AF65-F5344CB8AC3E}">
        <p14:creationId xmlns:p14="http://schemas.microsoft.com/office/powerpoint/2010/main" val="122318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8E69D-C02B-47B5-826A-2BCEC0FFFD89}"/>
              </a:ext>
            </a:extLst>
          </p:cNvPr>
          <p:cNvSpPr>
            <a:spLocks noGrp="1"/>
          </p:cNvSpPr>
          <p:nvPr>
            <p:ph type="title"/>
          </p:nvPr>
        </p:nvSpPr>
        <p:spPr/>
        <p:txBody>
          <a:bodyPr/>
          <a:lstStyle/>
          <a:p>
            <a:r>
              <a:rPr lang="es-CR" b="1" dirty="0">
                <a:solidFill>
                  <a:srgbClr val="FF0000"/>
                </a:solidFill>
              </a:rPr>
              <a:t>International nuclear </a:t>
            </a:r>
            <a:r>
              <a:rPr lang="es-CR" b="1" dirty="0" err="1">
                <a:solidFill>
                  <a:srgbClr val="FF0000"/>
                </a:solidFill>
              </a:rPr>
              <a:t>security</a:t>
            </a:r>
            <a:r>
              <a:rPr lang="es-CR" b="1" dirty="0">
                <a:solidFill>
                  <a:srgbClr val="FF0000"/>
                </a:solidFill>
              </a:rPr>
              <a:t> </a:t>
            </a:r>
            <a:r>
              <a:rPr lang="es-CR" b="1" dirty="0" err="1">
                <a:solidFill>
                  <a:srgbClr val="FF0000"/>
                </a:solidFill>
              </a:rPr>
              <a:t>system</a:t>
            </a:r>
            <a:endParaRPr lang="es-CR" b="1" dirty="0">
              <a:solidFill>
                <a:srgbClr val="FF0000"/>
              </a:solidFill>
            </a:endParaRPr>
          </a:p>
        </p:txBody>
      </p:sp>
      <p:sp>
        <p:nvSpPr>
          <p:cNvPr id="6" name="Marcador de contenido 5">
            <a:extLst>
              <a:ext uri="{FF2B5EF4-FFF2-40B4-BE49-F238E27FC236}">
                <a16:creationId xmlns:a16="http://schemas.microsoft.com/office/drawing/2014/main" id="{50086977-0F20-4AB0-8125-2EC1B6A38521}"/>
              </a:ext>
            </a:extLst>
          </p:cNvPr>
          <p:cNvSpPr>
            <a:spLocks noGrp="1"/>
          </p:cNvSpPr>
          <p:nvPr>
            <p:ph sz="quarter" idx="4"/>
          </p:nvPr>
        </p:nvSpPr>
        <p:spPr>
          <a:xfrm>
            <a:off x="6014364" y="1932169"/>
            <a:ext cx="4185617" cy="3921013"/>
          </a:xfrm>
        </p:spPr>
        <p:txBody>
          <a:bodyPr>
            <a:noAutofit/>
          </a:bodyPr>
          <a:lstStyle/>
          <a:p>
            <a:pPr marL="457200" indent="-457200">
              <a:buAutoNum type="arabicPeriod"/>
            </a:pPr>
            <a:r>
              <a:rPr lang="es-CR" sz="2000" b="1" dirty="0">
                <a:solidFill>
                  <a:srgbClr val="002060"/>
                </a:solidFill>
              </a:rPr>
              <a:t>International and multilateral </a:t>
            </a:r>
            <a:r>
              <a:rPr lang="es-CR" sz="2000" b="1" dirty="0" err="1">
                <a:solidFill>
                  <a:srgbClr val="002060"/>
                </a:solidFill>
              </a:rPr>
              <a:t>treaties</a:t>
            </a:r>
            <a:r>
              <a:rPr lang="es-CR" sz="2000" b="1" dirty="0">
                <a:solidFill>
                  <a:srgbClr val="002060"/>
                </a:solidFill>
              </a:rPr>
              <a:t> and </a:t>
            </a:r>
            <a:r>
              <a:rPr lang="es-CR" sz="2000" b="1" dirty="0" err="1">
                <a:solidFill>
                  <a:srgbClr val="002060"/>
                </a:solidFill>
              </a:rPr>
              <a:t>agreements</a:t>
            </a:r>
            <a:endParaRPr lang="es-CR" sz="2000" b="1" dirty="0">
              <a:solidFill>
                <a:srgbClr val="002060"/>
              </a:solidFill>
            </a:endParaRPr>
          </a:p>
          <a:p>
            <a:pPr marL="0" indent="0">
              <a:buNone/>
            </a:pPr>
            <a:endParaRPr lang="es-CR" sz="2000" b="1" dirty="0">
              <a:solidFill>
                <a:srgbClr val="002060"/>
              </a:solidFill>
            </a:endParaRPr>
          </a:p>
          <a:p>
            <a:pPr marL="457200" indent="-457200">
              <a:buAutoNum type="arabicPeriod"/>
            </a:pPr>
            <a:r>
              <a:rPr lang="es-CR" sz="2000" b="1" dirty="0">
                <a:solidFill>
                  <a:srgbClr val="002060"/>
                </a:solidFill>
              </a:rPr>
              <a:t>Regional </a:t>
            </a:r>
            <a:r>
              <a:rPr lang="es-CR" sz="2000" b="1" dirty="0" err="1">
                <a:solidFill>
                  <a:srgbClr val="002060"/>
                </a:solidFill>
              </a:rPr>
              <a:t>Treaties</a:t>
            </a:r>
            <a:endParaRPr lang="es-CR" sz="2000" b="1" dirty="0">
              <a:solidFill>
                <a:srgbClr val="002060"/>
              </a:solidFill>
            </a:endParaRPr>
          </a:p>
          <a:p>
            <a:pPr marL="457200" indent="-457200">
              <a:buAutoNum type="arabicPeriod"/>
            </a:pPr>
            <a:endParaRPr lang="es-CR" sz="2000" b="1" dirty="0">
              <a:solidFill>
                <a:srgbClr val="002060"/>
              </a:solidFill>
            </a:endParaRPr>
          </a:p>
          <a:p>
            <a:pPr marL="457200" indent="-457200">
              <a:buAutoNum type="arabicPeriod"/>
            </a:pPr>
            <a:r>
              <a:rPr lang="es-CR" sz="2000" b="1" dirty="0">
                <a:solidFill>
                  <a:srgbClr val="002060"/>
                </a:solidFill>
              </a:rPr>
              <a:t>(Tri)Bilateral </a:t>
            </a:r>
            <a:r>
              <a:rPr lang="es-CR" sz="2000" b="1" dirty="0" err="1">
                <a:solidFill>
                  <a:srgbClr val="002060"/>
                </a:solidFill>
              </a:rPr>
              <a:t>Agreements</a:t>
            </a:r>
            <a:r>
              <a:rPr lang="es-CR" sz="2000" b="1" dirty="0">
                <a:solidFill>
                  <a:srgbClr val="002060"/>
                </a:solidFill>
              </a:rPr>
              <a:t> and </a:t>
            </a:r>
            <a:r>
              <a:rPr lang="es-CR" sz="2000" b="1" dirty="0" err="1">
                <a:solidFill>
                  <a:srgbClr val="002060"/>
                </a:solidFill>
              </a:rPr>
              <a:t>Treaties</a:t>
            </a:r>
            <a:endParaRPr lang="es-CR" sz="2000" b="1" dirty="0">
              <a:solidFill>
                <a:srgbClr val="002060"/>
              </a:solidFill>
            </a:endParaRPr>
          </a:p>
          <a:p>
            <a:pPr marL="457200" indent="-457200">
              <a:buAutoNum type="arabicPeriod"/>
            </a:pPr>
            <a:endParaRPr lang="es-CR" sz="2000" b="1" dirty="0">
              <a:solidFill>
                <a:srgbClr val="002060"/>
              </a:solidFill>
            </a:endParaRPr>
          </a:p>
          <a:p>
            <a:pPr marL="457200" indent="-457200">
              <a:buAutoNum type="arabicPeriod"/>
            </a:pPr>
            <a:r>
              <a:rPr lang="es-CR" sz="2000" b="1" dirty="0" err="1">
                <a:solidFill>
                  <a:srgbClr val="002060"/>
                </a:solidFill>
              </a:rPr>
              <a:t>Civilian</a:t>
            </a:r>
            <a:r>
              <a:rPr lang="es-CR" sz="2000" b="1" dirty="0">
                <a:solidFill>
                  <a:srgbClr val="002060"/>
                </a:solidFill>
              </a:rPr>
              <a:t> </a:t>
            </a:r>
            <a:r>
              <a:rPr lang="es-CR" sz="2000" b="1" dirty="0" err="1">
                <a:solidFill>
                  <a:srgbClr val="002060"/>
                </a:solidFill>
              </a:rPr>
              <a:t>organisations</a:t>
            </a:r>
            <a:r>
              <a:rPr lang="es-CR" sz="2000" b="1" dirty="0">
                <a:solidFill>
                  <a:srgbClr val="002060"/>
                </a:solidFill>
              </a:rPr>
              <a:t> and </a:t>
            </a:r>
            <a:r>
              <a:rPr lang="es-CR" sz="2000" b="1" dirty="0" err="1">
                <a:solidFill>
                  <a:srgbClr val="002060"/>
                </a:solidFill>
              </a:rPr>
              <a:t>citizenships</a:t>
            </a:r>
            <a:r>
              <a:rPr lang="es-CR" sz="2000" b="1" dirty="0">
                <a:solidFill>
                  <a:srgbClr val="002060"/>
                </a:solidFill>
              </a:rPr>
              <a:t>  </a:t>
            </a:r>
            <a:r>
              <a:rPr lang="es-CR" sz="2000" b="1" dirty="0" err="1">
                <a:solidFill>
                  <a:srgbClr val="002060"/>
                </a:solidFill>
              </a:rPr>
              <a:t>engagement</a:t>
            </a:r>
            <a:endParaRPr lang="es-CR" sz="2000" b="1" dirty="0">
              <a:solidFill>
                <a:srgbClr val="002060"/>
              </a:solidFill>
            </a:endParaRPr>
          </a:p>
        </p:txBody>
      </p:sp>
      <p:sp>
        <p:nvSpPr>
          <p:cNvPr id="13" name="Marcador de contenido 6">
            <a:extLst>
              <a:ext uri="{FF2B5EF4-FFF2-40B4-BE49-F238E27FC236}">
                <a16:creationId xmlns:a16="http://schemas.microsoft.com/office/drawing/2014/main" id="{038C5F0C-A674-4B9A-8DF7-4840F6ADD7ED}"/>
              </a:ext>
            </a:extLst>
          </p:cNvPr>
          <p:cNvSpPr txBox="1">
            <a:spLocks/>
          </p:cNvSpPr>
          <p:nvPr/>
        </p:nvSpPr>
        <p:spPr>
          <a:xfrm>
            <a:off x="6137480" y="1613451"/>
            <a:ext cx="5367131" cy="4266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s-CR" sz="1400" b="1" dirty="0">
              <a:solidFill>
                <a:schemeClr val="tx1"/>
              </a:solidFill>
            </a:endParaRPr>
          </a:p>
        </p:txBody>
      </p:sp>
      <p:pic>
        <p:nvPicPr>
          <p:cNvPr id="7" name="Marcador de contenido 6">
            <a:extLst>
              <a:ext uri="{FF2B5EF4-FFF2-40B4-BE49-F238E27FC236}">
                <a16:creationId xmlns:a16="http://schemas.microsoft.com/office/drawing/2014/main" id="{07FC8A89-9270-4600-BD6E-EB037C4FE8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86678" y="2103631"/>
            <a:ext cx="4412974" cy="3286540"/>
          </a:xfrm>
        </p:spPr>
      </p:pic>
    </p:spTree>
    <p:extLst>
      <p:ext uri="{BB962C8B-B14F-4D97-AF65-F5344CB8AC3E}">
        <p14:creationId xmlns:p14="http://schemas.microsoft.com/office/powerpoint/2010/main" val="214080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8E69D-C02B-47B5-826A-2BCEC0FFFD89}"/>
              </a:ext>
            </a:extLst>
          </p:cNvPr>
          <p:cNvSpPr>
            <a:spLocks noGrp="1"/>
          </p:cNvSpPr>
          <p:nvPr>
            <p:ph type="title"/>
          </p:nvPr>
        </p:nvSpPr>
        <p:spPr/>
        <p:txBody>
          <a:bodyPr/>
          <a:lstStyle/>
          <a:p>
            <a:r>
              <a:rPr lang="es-CR" b="1" dirty="0">
                <a:solidFill>
                  <a:srgbClr val="002060"/>
                </a:solidFill>
              </a:rPr>
              <a:t>International and multilateral </a:t>
            </a:r>
            <a:r>
              <a:rPr lang="es-CR" b="1" dirty="0" err="1">
                <a:solidFill>
                  <a:srgbClr val="002060"/>
                </a:solidFill>
              </a:rPr>
              <a:t>treaties</a:t>
            </a:r>
            <a:r>
              <a:rPr lang="es-CR" b="1" dirty="0">
                <a:solidFill>
                  <a:srgbClr val="002060"/>
                </a:solidFill>
              </a:rPr>
              <a:t> and </a:t>
            </a:r>
            <a:r>
              <a:rPr lang="es-CR" b="1" dirty="0" err="1">
                <a:solidFill>
                  <a:srgbClr val="002060"/>
                </a:solidFill>
              </a:rPr>
              <a:t>agreements</a:t>
            </a:r>
            <a:endParaRPr lang="es-CR" b="1" dirty="0">
              <a:solidFill>
                <a:srgbClr val="002060"/>
              </a:solidFill>
            </a:endParaRPr>
          </a:p>
        </p:txBody>
      </p:sp>
      <p:sp>
        <p:nvSpPr>
          <p:cNvPr id="6" name="Marcador de contenido 5">
            <a:extLst>
              <a:ext uri="{FF2B5EF4-FFF2-40B4-BE49-F238E27FC236}">
                <a16:creationId xmlns:a16="http://schemas.microsoft.com/office/drawing/2014/main" id="{50086977-0F20-4AB0-8125-2EC1B6A38521}"/>
              </a:ext>
            </a:extLst>
          </p:cNvPr>
          <p:cNvSpPr>
            <a:spLocks noGrp="1"/>
          </p:cNvSpPr>
          <p:nvPr>
            <p:ph sz="quarter" idx="4"/>
          </p:nvPr>
        </p:nvSpPr>
        <p:spPr>
          <a:xfrm>
            <a:off x="6014364" y="1932169"/>
            <a:ext cx="4185617" cy="4150579"/>
          </a:xfrm>
        </p:spPr>
        <p:txBody>
          <a:bodyPr>
            <a:normAutofit lnSpcReduction="10000"/>
          </a:bodyPr>
          <a:lstStyle/>
          <a:p>
            <a:pPr marL="457200" indent="-457200">
              <a:buAutoNum type="arabicPeriod"/>
            </a:pPr>
            <a:r>
              <a:rPr lang="es-CR" b="1" dirty="0" err="1">
                <a:solidFill>
                  <a:srgbClr val="FF0000"/>
                </a:solidFill>
              </a:rPr>
              <a:t>The</a:t>
            </a:r>
            <a:r>
              <a:rPr lang="es-CR" b="1" dirty="0">
                <a:solidFill>
                  <a:srgbClr val="FF0000"/>
                </a:solidFill>
              </a:rPr>
              <a:t> NPT (</a:t>
            </a:r>
            <a:r>
              <a:rPr lang="es-CR" b="1" dirty="0" err="1">
                <a:solidFill>
                  <a:srgbClr val="FF0000"/>
                </a:solidFill>
              </a:rPr>
              <a:t>The</a:t>
            </a:r>
            <a:r>
              <a:rPr lang="es-CR" b="1" dirty="0">
                <a:solidFill>
                  <a:srgbClr val="FF0000"/>
                </a:solidFill>
              </a:rPr>
              <a:t> </a:t>
            </a:r>
            <a:r>
              <a:rPr lang="es-CR" b="1" dirty="0" err="1">
                <a:solidFill>
                  <a:srgbClr val="FF0000"/>
                </a:solidFill>
              </a:rPr>
              <a:t>Treaty</a:t>
            </a:r>
            <a:r>
              <a:rPr lang="es-CR" b="1" dirty="0">
                <a:solidFill>
                  <a:srgbClr val="FF0000"/>
                </a:solidFill>
              </a:rPr>
              <a:t> </a:t>
            </a:r>
            <a:r>
              <a:rPr lang="es-CR" b="1" dirty="0" err="1">
                <a:solidFill>
                  <a:srgbClr val="FF0000"/>
                </a:solidFill>
              </a:rPr>
              <a:t>of</a:t>
            </a:r>
            <a:r>
              <a:rPr lang="es-CR" b="1" dirty="0">
                <a:solidFill>
                  <a:srgbClr val="FF0000"/>
                </a:solidFill>
              </a:rPr>
              <a:t> Non </a:t>
            </a:r>
            <a:r>
              <a:rPr lang="es-CR" b="1" dirty="0" err="1">
                <a:solidFill>
                  <a:srgbClr val="FF0000"/>
                </a:solidFill>
              </a:rPr>
              <a:t>Proliferation</a:t>
            </a:r>
            <a:r>
              <a:rPr lang="es-CR" b="1" dirty="0">
                <a:solidFill>
                  <a:srgbClr val="FF0000"/>
                </a:solidFill>
              </a:rPr>
              <a:t> </a:t>
            </a:r>
            <a:r>
              <a:rPr lang="es-CR" b="1" dirty="0" err="1">
                <a:solidFill>
                  <a:srgbClr val="FF0000"/>
                </a:solidFill>
              </a:rPr>
              <a:t>of</a:t>
            </a:r>
            <a:r>
              <a:rPr lang="es-CR" b="1" dirty="0">
                <a:solidFill>
                  <a:srgbClr val="FF0000"/>
                </a:solidFill>
              </a:rPr>
              <a:t> Nuclear </a:t>
            </a:r>
            <a:r>
              <a:rPr lang="es-CR" b="1" dirty="0" err="1">
                <a:solidFill>
                  <a:srgbClr val="FF0000"/>
                </a:solidFill>
              </a:rPr>
              <a:t>Weapons</a:t>
            </a:r>
            <a:r>
              <a:rPr lang="es-CR" b="1" dirty="0">
                <a:solidFill>
                  <a:srgbClr val="FF0000"/>
                </a:solidFill>
              </a:rPr>
              <a:t> (1970))</a:t>
            </a:r>
          </a:p>
          <a:p>
            <a:pPr marL="457200" indent="-457200">
              <a:buAutoNum type="arabicPeriod"/>
            </a:pPr>
            <a:r>
              <a:rPr lang="es-CR" b="1" dirty="0">
                <a:solidFill>
                  <a:srgbClr val="FF0000"/>
                </a:solidFill>
              </a:rPr>
              <a:t>International </a:t>
            </a:r>
            <a:r>
              <a:rPr lang="es-CR" b="1" dirty="0" err="1">
                <a:solidFill>
                  <a:srgbClr val="FF0000"/>
                </a:solidFill>
              </a:rPr>
              <a:t>Safeguard</a:t>
            </a:r>
            <a:r>
              <a:rPr lang="es-CR" b="1" dirty="0">
                <a:solidFill>
                  <a:srgbClr val="FF0000"/>
                </a:solidFill>
              </a:rPr>
              <a:t> </a:t>
            </a:r>
            <a:r>
              <a:rPr lang="es-CR" b="1" dirty="0" err="1">
                <a:solidFill>
                  <a:srgbClr val="FF0000"/>
                </a:solidFill>
              </a:rPr>
              <a:t>System</a:t>
            </a:r>
            <a:r>
              <a:rPr lang="es-CR" b="1" dirty="0">
                <a:solidFill>
                  <a:srgbClr val="FF0000"/>
                </a:solidFill>
              </a:rPr>
              <a:t> (IAEA)</a:t>
            </a:r>
          </a:p>
          <a:p>
            <a:pPr marL="457200" indent="-457200">
              <a:buAutoNum type="arabicPeriod"/>
            </a:pPr>
            <a:r>
              <a:rPr lang="es-CR" b="1" dirty="0">
                <a:solidFill>
                  <a:srgbClr val="FF0000"/>
                </a:solidFill>
              </a:rPr>
              <a:t>CTBT (</a:t>
            </a:r>
            <a:r>
              <a:rPr lang="en-US" b="1" dirty="0">
                <a:solidFill>
                  <a:srgbClr val="FF0000"/>
                </a:solidFill>
              </a:rPr>
              <a:t>Comprehensive Test-Ban Treaty(1996))</a:t>
            </a:r>
          </a:p>
          <a:p>
            <a:pPr marL="457200" indent="-457200">
              <a:buAutoNum type="arabicPeriod"/>
            </a:pPr>
            <a:r>
              <a:rPr lang="en-US" b="1" dirty="0">
                <a:solidFill>
                  <a:srgbClr val="FF0000"/>
                </a:solidFill>
              </a:rPr>
              <a:t>ICSANT (International Convention for the Suppression of Acts of Nuclear Terrorism (2005) </a:t>
            </a:r>
          </a:p>
          <a:p>
            <a:pPr marL="457200" indent="-457200">
              <a:buAutoNum type="arabicPeriod"/>
            </a:pPr>
            <a:r>
              <a:rPr lang="en-US" b="1" dirty="0">
                <a:solidFill>
                  <a:srgbClr val="FF0000"/>
                </a:solidFill>
              </a:rPr>
              <a:t>TPNW (Treaty on the Prohibition of Nuclear Weapons  (2017))</a:t>
            </a:r>
            <a:endParaRPr lang="es-CR" b="1" dirty="0">
              <a:solidFill>
                <a:srgbClr val="FF0000"/>
              </a:solidFill>
            </a:endParaRPr>
          </a:p>
        </p:txBody>
      </p:sp>
      <p:sp>
        <p:nvSpPr>
          <p:cNvPr id="13" name="Marcador de contenido 6">
            <a:extLst>
              <a:ext uri="{FF2B5EF4-FFF2-40B4-BE49-F238E27FC236}">
                <a16:creationId xmlns:a16="http://schemas.microsoft.com/office/drawing/2014/main" id="{038C5F0C-A674-4B9A-8DF7-4840F6ADD7ED}"/>
              </a:ext>
            </a:extLst>
          </p:cNvPr>
          <p:cNvSpPr txBox="1">
            <a:spLocks/>
          </p:cNvSpPr>
          <p:nvPr/>
        </p:nvSpPr>
        <p:spPr>
          <a:xfrm>
            <a:off x="6137480" y="1613451"/>
            <a:ext cx="5367131" cy="4266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s-CR" sz="1400" b="1" dirty="0">
              <a:solidFill>
                <a:schemeClr val="tx1"/>
              </a:solidFill>
            </a:endParaRPr>
          </a:p>
        </p:txBody>
      </p:sp>
      <p:pic>
        <p:nvPicPr>
          <p:cNvPr id="5" name="Marcador de contenido 4">
            <a:extLst>
              <a:ext uri="{FF2B5EF4-FFF2-40B4-BE49-F238E27FC236}">
                <a16:creationId xmlns:a16="http://schemas.microsoft.com/office/drawing/2014/main" id="{FC15CB51-8578-4207-AD2E-EC275919761A}"/>
              </a:ext>
            </a:extLst>
          </p:cNvPr>
          <p:cNvPicPr>
            <a:picLocks noGrp="1" noChangeAspect="1"/>
          </p:cNvPicPr>
          <p:nvPr>
            <p:ph sz="half" idx="2"/>
          </p:nvPr>
        </p:nvPicPr>
        <p:blipFill>
          <a:blip r:embed="rId2"/>
          <a:stretch>
            <a:fillRect/>
          </a:stretch>
        </p:blipFill>
        <p:spPr>
          <a:xfrm>
            <a:off x="1431236" y="2173357"/>
            <a:ext cx="3950252" cy="2941981"/>
          </a:xfrm>
          <a:prstGeom prst="rect">
            <a:avLst/>
          </a:prstGeom>
        </p:spPr>
      </p:pic>
    </p:spTree>
    <p:extLst>
      <p:ext uri="{BB962C8B-B14F-4D97-AF65-F5344CB8AC3E}">
        <p14:creationId xmlns:p14="http://schemas.microsoft.com/office/powerpoint/2010/main" val="101904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8E69D-C02B-47B5-826A-2BCEC0FFFD89}"/>
              </a:ext>
            </a:extLst>
          </p:cNvPr>
          <p:cNvSpPr>
            <a:spLocks noGrp="1"/>
          </p:cNvSpPr>
          <p:nvPr>
            <p:ph type="title"/>
          </p:nvPr>
        </p:nvSpPr>
        <p:spPr/>
        <p:txBody>
          <a:bodyPr/>
          <a:lstStyle/>
          <a:p>
            <a:r>
              <a:rPr lang="es-CR" b="1" dirty="0">
                <a:solidFill>
                  <a:srgbClr val="002060"/>
                </a:solidFill>
              </a:rPr>
              <a:t>Regional </a:t>
            </a:r>
            <a:r>
              <a:rPr lang="es-CR" b="1" dirty="0" err="1">
                <a:solidFill>
                  <a:srgbClr val="002060"/>
                </a:solidFill>
              </a:rPr>
              <a:t>Treaties</a:t>
            </a:r>
            <a:r>
              <a:rPr lang="es-CR" b="1" dirty="0">
                <a:solidFill>
                  <a:srgbClr val="002060"/>
                </a:solidFill>
              </a:rPr>
              <a:t> and Bilateral </a:t>
            </a:r>
            <a:r>
              <a:rPr lang="es-CR" b="1" dirty="0" err="1">
                <a:solidFill>
                  <a:srgbClr val="002060"/>
                </a:solidFill>
              </a:rPr>
              <a:t>agreements</a:t>
            </a:r>
            <a:endParaRPr lang="es-CR" b="1" dirty="0">
              <a:solidFill>
                <a:srgbClr val="002060"/>
              </a:solidFill>
            </a:endParaRPr>
          </a:p>
        </p:txBody>
      </p:sp>
      <p:sp>
        <p:nvSpPr>
          <p:cNvPr id="6" name="Marcador de contenido 5">
            <a:extLst>
              <a:ext uri="{FF2B5EF4-FFF2-40B4-BE49-F238E27FC236}">
                <a16:creationId xmlns:a16="http://schemas.microsoft.com/office/drawing/2014/main" id="{50086977-0F20-4AB0-8125-2EC1B6A38521}"/>
              </a:ext>
            </a:extLst>
          </p:cNvPr>
          <p:cNvSpPr>
            <a:spLocks noGrp="1"/>
          </p:cNvSpPr>
          <p:nvPr>
            <p:ph sz="quarter" idx="4"/>
          </p:nvPr>
        </p:nvSpPr>
        <p:spPr>
          <a:xfrm>
            <a:off x="6014364" y="1932169"/>
            <a:ext cx="4185617" cy="4150579"/>
          </a:xfrm>
        </p:spPr>
        <p:txBody>
          <a:bodyPr>
            <a:normAutofit/>
          </a:bodyPr>
          <a:lstStyle/>
          <a:p>
            <a:pPr marL="457200" indent="-457200">
              <a:buAutoNum type="arabicPeriod"/>
            </a:pPr>
            <a:r>
              <a:rPr lang="es-CR" b="1" dirty="0" err="1">
                <a:solidFill>
                  <a:srgbClr val="FF0000"/>
                </a:solidFill>
              </a:rPr>
              <a:t>There</a:t>
            </a:r>
            <a:r>
              <a:rPr lang="es-CR" b="1" dirty="0">
                <a:solidFill>
                  <a:srgbClr val="FF0000"/>
                </a:solidFill>
              </a:rPr>
              <a:t> are 6 regional </a:t>
            </a:r>
            <a:r>
              <a:rPr lang="es-CR" b="1" dirty="0" err="1">
                <a:solidFill>
                  <a:srgbClr val="FF0000"/>
                </a:solidFill>
              </a:rPr>
              <a:t>Treaties</a:t>
            </a:r>
            <a:r>
              <a:rPr lang="es-CR" b="1" dirty="0">
                <a:solidFill>
                  <a:srgbClr val="FF0000"/>
                </a:solidFill>
              </a:rPr>
              <a:t> and </a:t>
            </a:r>
            <a:r>
              <a:rPr lang="en-US" b="1" dirty="0">
                <a:solidFill>
                  <a:srgbClr val="FF0000"/>
                </a:solidFill>
              </a:rPr>
              <a:t>Mongolia´s nuclear-weapon-free status </a:t>
            </a:r>
          </a:p>
          <a:p>
            <a:pPr marL="457200" indent="-457200">
              <a:buAutoNum type="arabicPeriod"/>
            </a:pPr>
            <a:r>
              <a:rPr lang="en-US" b="1" dirty="0">
                <a:solidFill>
                  <a:srgbClr val="FF0000"/>
                </a:solidFill>
              </a:rPr>
              <a:t>Hot Line Agreement</a:t>
            </a:r>
            <a:r>
              <a:rPr lang="en-US" dirty="0">
                <a:solidFill>
                  <a:srgbClr val="FF0000"/>
                </a:solidFill>
              </a:rPr>
              <a:t> and </a:t>
            </a:r>
            <a:r>
              <a:rPr lang="en-US" b="1" dirty="0">
                <a:solidFill>
                  <a:srgbClr val="FF0000"/>
                </a:solidFill>
              </a:rPr>
              <a:t>the Limited Test-Ban Treaty</a:t>
            </a:r>
            <a:r>
              <a:rPr lang="en-US" dirty="0">
                <a:solidFill>
                  <a:srgbClr val="FF0000"/>
                </a:solidFill>
              </a:rPr>
              <a:t> (1963 and became a global treaty), </a:t>
            </a:r>
            <a:r>
              <a:rPr lang="en-US" b="1" dirty="0">
                <a:solidFill>
                  <a:srgbClr val="FF0000"/>
                </a:solidFill>
              </a:rPr>
              <a:t>Outer Space Treaty</a:t>
            </a:r>
            <a:r>
              <a:rPr lang="en-US" dirty="0">
                <a:solidFill>
                  <a:srgbClr val="FF0000"/>
                </a:solidFill>
              </a:rPr>
              <a:t> (1967), </a:t>
            </a:r>
            <a:r>
              <a:rPr lang="en-US" b="1" dirty="0">
                <a:solidFill>
                  <a:srgbClr val="FF0000"/>
                </a:solidFill>
              </a:rPr>
              <a:t>Seabed Treaty</a:t>
            </a:r>
            <a:r>
              <a:rPr lang="en-US" dirty="0">
                <a:solidFill>
                  <a:srgbClr val="FF0000"/>
                </a:solidFill>
              </a:rPr>
              <a:t> (1971 and became a global treaty), </a:t>
            </a:r>
            <a:r>
              <a:rPr lang="en-US" b="1" dirty="0">
                <a:solidFill>
                  <a:srgbClr val="FF0000"/>
                </a:solidFill>
              </a:rPr>
              <a:t>the Strategic Arms Limitation Treaty I</a:t>
            </a:r>
            <a:r>
              <a:rPr lang="en-US" dirty="0">
                <a:solidFill>
                  <a:srgbClr val="FF0000"/>
                </a:solidFill>
              </a:rPr>
              <a:t> (SALT I) and the </a:t>
            </a:r>
            <a:r>
              <a:rPr lang="en-US" b="1" dirty="0">
                <a:solidFill>
                  <a:srgbClr val="FF0000"/>
                </a:solidFill>
              </a:rPr>
              <a:t>Anti-ballistic Missile Treaty</a:t>
            </a:r>
            <a:r>
              <a:rPr lang="en-US" dirty="0">
                <a:solidFill>
                  <a:srgbClr val="FF0000"/>
                </a:solidFill>
              </a:rPr>
              <a:t> (1972)…</a:t>
            </a:r>
            <a:endParaRPr lang="es-CR" b="1" dirty="0">
              <a:solidFill>
                <a:srgbClr val="FF0000"/>
              </a:solidFill>
            </a:endParaRPr>
          </a:p>
        </p:txBody>
      </p:sp>
      <p:sp>
        <p:nvSpPr>
          <p:cNvPr id="13" name="Marcador de contenido 6">
            <a:extLst>
              <a:ext uri="{FF2B5EF4-FFF2-40B4-BE49-F238E27FC236}">
                <a16:creationId xmlns:a16="http://schemas.microsoft.com/office/drawing/2014/main" id="{038C5F0C-A674-4B9A-8DF7-4840F6ADD7ED}"/>
              </a:ext>
            </a:extLst>
          </p:cNvPr>
          <p:cNvSpPr txBox="1">
            <a:spLocks/>
          </p:cNvSpPr>
          <p:nvPr/>
        </p:nvSpPr>
        <p:spPr>
          <a:xfrm>
            <a:off x="6137480" y="1613451"/>
            <a:ext cx="5367131" cy="4266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s-CR" sz="1400" b="1" dirty="0">
              <a:solidFill>
                <a:schemeClr val="tx1"/>
              </a:solidFill>
            </a:endParaRPr>
          </a:p>
        </p:txBody>
      </p:sp>
      <p:pic>
        <p:nvPicPr>
          <p:cNvPr id="7" name="Marcador de contenido 6">
            <a:extLst>
              <a:ext uri="{FF2B5EF4-FFF2-40B4-BE49-F238E27FC236}">
                <a16:creationId xmlns:a16="http://schemas.microsoft.com/office/drawing/2014/main" id="{803B7F9B-9F80-4E53-B147-D9FBE5A389A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03514" y="2199861"/>
            <a:ext cx="3909390" cy="3273287"/>
          </a:xfrm>
        </p:spPr>
      </p:pic>
    </p:spTree>
    <p:extLst>
      <p:ext uri="{BB962C8B-B14F-4D97-AF65-F5344CB8AC3E}">
        <p14:creationId xmlns:p14="http://schemas.microsoft.com/office/powerpoint/2010/main" val="320901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8E69D-C02B-47B5-826A-2BCEC0FFFD89}"/>
              </a:ext>
            </a:extLst>
          </p:cNvPr>
          <p:cNvSpPr>
            <a:spLocks noGrp="1"/>
          </p:cNvSpPr>
          <p:nvPr>
            <p:ph type="title"/>
          </p:nvPr>
        </p:nvSpPr>
        <p:spPr/>
        <p:txBody>
          <a:bodyPr/>
          <a:lstStyle/>
          <a:p>
            <a:r>
              <a:rPr lang="es-CR" b="1" dirty="0">
                <a:solidFill>
                  <a:srgbClr val="002060"/>
                </a:solidFill>
              </a:rPr>
              <a:t>Regional </a:t>
            </a:r>
            <a:r>
              <a:rPr lang="es-CR" b="1" dirty="0" err="1">
                <a:solidFill>
                  <a:srgbClr val="002060"/>
                </a:solidFill>
              </a:rPr>
              <a:t>Treaties</a:t>
            </a:r>
            <a:r>
              <a:rPr lang="es-CR" b="1" dirty="0">
                <a:solidFill>
                  <a:srgbClr val="002060"/>
                </a:solidFill>
              </a:rPr>
              <a:t> and Bilateral </a:t>
            </a:r>
            <a:r>
              <a:rPr lang="es-CR" b="1" dirty="0" err="1">
                <a:solidFill>
                  <a:srgbClr val="002060"/>
                </a:solidFill>
              </a:rPr>
              <a:t>agreements</a:t>
            </a:r>
            <a:endParaRPr lang="es-CR" b="1" dirty="0">
              <a:solidFill>
                <a:srgbClr val="002060"/>
              </a:solidFill>
            </a:endParaRPr>
          </a:p>
        </p:txBody>
      </p:sp>
      <p:sp>
        <p:nvSpPr>
          <p:cNvPr id="6" name="Marcador de contenido 5">
            <a:extLst>
              <a:ext uri="{FF2B5EF4-FFF2-40B4-BE49-F238E27FC236}">
                <a16:creationId xmlns:a16="http://schemas.microsoft.com/office/drawing/2014/main" id="{50086977-0F20-4AB0-8125-2EC1B6A38521}"/>
              </a:ext>
            </a:extLst>
          </p:cNvPr>
          <p:cNvSpPr>
            <a:spLocks noGrp="1"/>
          </p:cNvSpPr>
          <p:nvPr>
            <p:ph sz="quarter" idx="4"/>
          </p:nvPr>
        </p:nvSpPr>
        <p:spPr>
          <a:xfrm>
            <a:off x="6014364" y="1932169"/>
            <a:ext cx="4185617" cy="4150579"/>
          </a:xfrm>
        </p:spPr>
        <p:txBody>
          <a:bodyPr>
            <a:normAutofit/>
          </a:bodyPr>
          <a:lstStyle/>
          <a:p>
            <a:pPr marL="457200" indent="-457200">
              <a:buAutoNum type="arabicPeriod"/>
            </a:pPr>
            <a:r>
              <a:rPr lang="es-CR" b="1" dirty="0">
                <a:solidFill>
                  <a:srgbClr val="002060"/>
                </a:solidFill>
              </a:rPr>
              <a:t>… </a:t>
            </a:r>
            <a:r>
              <a:rPr lang="en-US" dirty="0"/>
              <a:t>The </a:t>
            </a:r>
            <a:r>
              <a:rPr lang="en-US" b="1" dirty="0"/>
              <a:t>Threshold Test Ban Treaty</a:t>
            </a:r>
            <a:r>
              <a:rPr lang="en-US" dirty="0"/>
              <a:t> and </a:t>
            </a:r>
            <a:r>
              <a:rPr lang="en-US" b="1" dirty="0"/>
              <a:t>Vladivostok Agreement</a:t>
            </a:r>
            <a:r>
              <a:rPr lang="en-US" dirty="0"/>
              <a:t> (1974), the </a:t>
            </a:r>
            <a:r>
              <a:rPr lang="en-US" b="1" dirty="0">
                <a:hlinkClick r:id="rId2"/>
              </a:rPr>
              <a:t>Peaceful Nuclear Explosions Treaty</a:t>
            </a:r>
            <a:r>
              <a:rPr lang="en-US" dirty="0"/>
              <a:t> (1976), </a:t>
            </a:r>
            <a:r>
              <a:rPr lang="en-US" b="1" dirty="0"/>
              <a:t>Strategic Arms Limitation Treaty II</a:t>
            </a:r>
            <a:r>
              <a:rPr lang="en-US" dirty="0"/>
              <a:t> (SALT II) (1979),  The </a:t>
            </a:r>
            <a:r>
              <a:rPr lang="en-US" b="1" dirty="0"/>
              <a:t>Intermediate-Range Nuclear Forces Treaty</a:t>
            </a:r>
            <a:r>
              <a:rPr lang="en-US" dirty="0"/>
              <a:t> (1985), </a:t>
            </a:r>
            <a:r>
              <a:rPr lang="en-US" b="1" dirty="0"/>
              <a:t>Strategic Arms Reduction Treaty</a:t>
            </a:r>
            <a:r>
              <a:rPr lang="en-US" dirty="0"/>
              <a:t> (START) (1991), START II (1993), </a:t>
            </a:r>
            <a:r>
              <a:rPr lang="en-US" b="1" dirty="0">
                <a:hlinkClick r:id="rId3"/>
              </a:rPr>
              <a:t>The Strategic Offensive Reductions Treaty</a:t>
            </a:r>
            <a:r>
              <a:rPr lang="en-US" dirty="0"/>
              <a:t> (2002) and the </a:t>
            </a:r>
            <a:r>
              <a:rPr lang="en-US" b="1" dirty="0"/>
              <a:t>New START</a:t>
            </a:r>
            <a:r>
              <a:rPr lang="en-US" dirty="0"/>
              <a:t> (2012). </a:t>
            </a:r>
          </a:p>
          <a:p>
            <a:pPr marL="457200" indent="-457200">
              <a:buAutoNum type="arabicPeriod"/>
            </a:pPr>
            <a:endParaRPr lang="es-CR" b="1" dirty="0">
              <a:solidFill>
                <a:srgbClr val="002060"/>
              </a:solidFill>
            </a:endParaRPr>
          </a:p>
        </p:txBody>
      </p:sp>
      <p:sp>
        <p:nvSpPr>
          <p:cNvPr id="13" name="Marcador de contenido 6">
            <a:extLst>
              <a:ext uri="{FF2B5EF4-FFF2-40B4-BE49-F238E27FC236}">
                <a16:creationId xmlns:a16="http://schemas.microsoft.com/office/drawing/2014/main" id="{038C5F0C-A674-4B9A-8DF7-4840F6ADD7ED}"/>
              </a:ext>
            </a:extLst>
          </p:cNvPr>
          <p:cNvSpPr txBox="1">
            <a:spLocks/>
          </p:cNvSpPr>
          <p:nvPr/>
        </p:nvSpPr>
        <p:spPr>
          <a:xfrm>
            <a:off x="6137480" y="1613451"/>
            <a:ext cx="5367131" cy="42669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s-CR" sz="1400" b="1" dirty="0">
              <a:solidFill>
                <a:schemeClr val="tx1"/>
              </a:solidFill>
            </a:endParaRPr>
          </a:p>
        </p:txBody>
      </p:sp>
      <p:pic>
        <p:nvPicPr>
          <p:cNvPr id="10" name="Imagen 9">
            <a:extLst>
              <a:ext uri="{FF2B5EF4-FFF2-40B4-BE49-F238E27FC236}">
                <a16:creationId xmlns:a16="http://schemas.microsoft.com/office/drawing/2014/main" id="{C1C4D6A7-862C-483C-9B06-F03A6761F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804" y="2233151"/>
            <a:ext cx="4185617" cy="3027500"/>
          </a:xfrm>
          <a:prstGeom prst="rect">
            <a:avLst/>
          </a:prstGeom>
        </p:spPr>
      </p:pic>
    </p:spTree>
    <p:extLst>
      <p:ext uri="{BB962C8B-B14F-4D97-AF65-F5344CB8AC3E}">
        <p14:creationId xmlns:p14="http://schemas.microsoft.com/office/powerpoint/2010/main" val="219047984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5374</TotalTime>
  <Words>1162</Words>
  <Application>Microsoft Office PowerPoint</Application>
  <PresentationFormat>Panorámica</PresentationFormat>
  <Paragraphs>76</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Century Gothic</vt:lpstr>
      <vt:lpstr>Wingdings 3</vt:lpstr>
      <vt:lpstr>Espiral</vt:lpstr>
      <vt:lpstr>The relevant role of the CTBT in the nuclear security architecture: calling for action</vt:lpstr>
      <vt:lpstr>             Three Proposals</vt:lpstr>
      <vt:lpstr>             Three Proposals</vt:lpstr>
      <vt:lpstr>             Three Proposals</vt:lpstr>
      <vt:lpstr>Rationales for these proposals</vt:lpstr>
      <vt:lpstr>International nuclear security system</vt:lpstr>
      <vt:lpstr>International and multilateral treaties and agreements</vt:lpstr>
      <vt:lpstr>Regional Treaties and Bilateral agreements</vt:lpstr>
      <vt:lpstr>Regional Treaties and Bilateral agreements</vt:lpstr>
      <vt:lpstr>The bottom of the System</vt:lpstr>
      <vt:lpstr>Presentación de PowerPoint</vt:lpstr>
      <vt:lpstr>Presentación de PowerPoint</vt:lpstr>
      <vt:lpstr>Presentación de PowerPoint</vt:lpstr>
      <vt:lpstr>Presentación de PowerPoint</vt:lpstr>
      <vt:lpstr>Supercomputer for nuclear test simulations </vt:lpstr>
      <vt:lpstr>Supercomputer  and deterrence Theory </vt:lpstr>
      <vt:lpstr>Arguments against this deterrence perspective </vt:lpstr>
      <vt:lpstr>To convene the international community to join on common objectives </vt:lpstr>
      <vt:lpstr>The need for Diplomacy </vt:lpstr>
      <vt:lpstr>         Peace is posible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Leibniz: Discusión con Bayle sobre los animales no humanos</dc:title>
  <dc:creator>Celso Vargas Elizondo</dc:creator>
  <cp:lastModifiedBy>Celso Vargas Elizondo</cp:lastModifiedBy>
  <cp:revision>158</cp:revision>
  <dcterms:created xsi:type="dcterms:W3CDTF">2022-11-24T10:13:44Z</dcterms:created>
  <dcterms:modified xsi:type="dcterms:W3CDTF">2023-06-01T01:30:20Z</dcterms:modified>
</cp:coreProperties>
</file>