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23"/>
  </p:notes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0"/>
    <p:restoredTop sz="94694"/>
  </p:normalViewPr>
  <p:slideViewPr>
    <p:cSldViewPr snapToGrid="0">
      <p:cViewPr varScale="1">
        <p:scale>
          <a:sx n="108" d="100"/>
          <a:sy n="108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45509-6B0D-4045-9C84-D28A9F1ECB4B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727E-877A-45FF-8A91-1B7D524B9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2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June 2023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E00E7D3-E038-3A18-BBEE-F5C98F90E0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0804A14-8B8F-2B69-0D26-035064AD15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DA3ACE5-BDF3-20C1-0825-7B65E0019C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7BFFDF-CF43-F6AC-F414-A1F23A6E0089}"/>
              </a:ext>
            </a:extLst>
          </p:cNvPr>
          <p:cNvSpPr txBox="1"/>
          <p:nvPr userDrawn="1"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in this presentation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C576-9703-F4B2-96FC-D9C9D524FA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5700" y="771526"/>
            <a:ext cx="1005968" cy="271463"/>
            <a:chOff x="6862" y="486"/>
            <a:chExt cx="717" cy="17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C4E8B06-B548-7368-26B7-2CD111927E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3CD8CE-3331-27A3-B65D-D1284411CA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890F-D354-0B5D-AE0D-0FEFD2900E29}"/>
              </a:ext>
            </a:extLst>
          </p:cNvPr>
          <p:cNvSpPr txBox="1"/>
          <p:nvPr/>
        </p:nvSpPr>
        <p:spPr>
          <a:xfrm>
            <a:off x="617033" y="2199479"/>
            <a:ext cx="5270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Auxiliary Seismic Network of the International Monitoring System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Opportunities: an IMS perspective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PEREIRA, Irene BIANCHI, Stefka STEFANOVA, Hideaki KOMIYAMA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CTBTO/IMS/MFS/M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96740-4C66-D3FC-3636-4E3B7D0A8784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659C5B-409F-35F3-FB55-03075E8B0831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Experiment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235674"/>
            <a:ext cx="837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Data Availability for AS Stations Below 80% DA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(24/109, 22%) 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10</a:t>
            </a:fld>
            <a:endParaRPr lang="en-AT" sz="11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8098E23-2211-4207-AC58-4BFE7395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656000"/>
            <a:ext cx="8072371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Experiment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112104"/>
            <a:ext cx="69471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Data Availability for AS Stations Below 80% UDA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(Jul 2015 – Jun 2023) 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11</a:t>
            </a:fld>
            <a:endParaRPr lang="en-AT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9401A-3DD5-5BD1-53E5-62761B4E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344" y="1877845"/>
            <a:ext cx="718448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1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Analysis of 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12</a:t>
            </a:fld>
            <a:endParaRPr lang="en-AT" sz="11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EC91749-057A-460A-8D6D-4CA3299E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68" y="1487702"/>
            <a:ext cx="1074578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1: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Data Availability for the AS sub-network is consistently below the other technologies and shows a moderate downtrend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2: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subset of 85 Auxiliary Seismic stations, or 78% of the AS group, have consistently shown more than 80 % average Data Availability and 60 % of AS stations have a DA above 90 % over the last 9 years producing a stable performance.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3: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subset of 24 Auxiliary Seismic stations or </a:t>
            </a:r>
            <a:r>
              <a:rPr lang="en-US" altLang="en-US" sz="2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22 % of the AS group 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consistently shown less than 80 % average Data Availability over the last 9 years. (Problem)</a:t>
            </a:r>
          </a:p>
        </p:txBody>
      </p:sp>
    </p:spTree>
    <p:extLst>
      <p:ext uri="{BB962C8B-B14F-4D97-AF65-F5344CB8AC3E}">
        <p14:creationId xmlns:p14="http://schemas.microsoft.com/office/powerpoint/2010/main" val="308611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Hypothesis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13</a:t>
            </a:fld>
            <a:endParaRPr lang="en-AT" sz="11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C5B4772-EC41-4A3E-86DC-8F7795598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163" y="1637065"/>
            <a:ext cx="908501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why is this happening?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H1. After certification, AS stations are maintained by the host country and do not benefit from continued financial support from the PTS.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financial support is limited to data authentication and data transport. This limitation may result in decreased maintenance levels and a slower response.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H2. Increasing age and number of stations leads to a heavier workload. This may result in a slower response.</a:t>
            </a:r>
          </a:p>
        </p:txBody>
      </p:sp>
    </p:spTree>
    <p:extLst>
      <p:ext uri="{BB962C8B-B14F-4D97-AF65-F5344CB8AC3E}">
        <p14:creationId xmlns:p14="http://schemas.microsoft.com/office/powerpoint/2010/main" val="118178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Verification of Hypothesis: H1 – Limited Support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14</a:t>
            </a:fld>
            <a:endParaRPr lang="en-AT" sz="11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6AA9F19-6CBE-4F4D-A5BC-FC384C45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29169"/>
            <a:ext cx="105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Stations targeted for support under Voluntary Contribution scheme: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39B10AA-7B2E-4EBF-80AF-35953A983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49" y="2349500"/>
            <a:ext cx="970513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stations received financial and technical support from the European Union between 2018 and 2023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 are located in countries facing financial difficulties to support their stations.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PTS or Contractor technical visits took place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more stations are scheduled to receive financial support until end of 2023 under EU, Italy and Germany voluntary contributions.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5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Verification of Hypothesis: H1 – Limited Support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15</a:t>
            </a:fld>
            <a:endParaRPr lang="en-AT" sz="1100" dirty="0"/>
          </a:p>
        </p:txBody>
      </p:sp>
      <p:pic>
        <p:nvPicPr>
          <p:cNvPr id="12" name="Picture 2" descr="Solar panels on poles&#10;&#10;Description automatically generated with medium confidence">
            <a:extLst>
              <a:ext uri="{FF2B5EF4-FFF2-40B4-BE49-F238E27FC236}">
                <a16:creationId xmlns:a16="http://schemas.microsoft.com/office/drawing/2014/main" id="{E661EA0D-1478-4234-B189-DB1374798A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10" y="2019692"/>
            <a:ext cx="34559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233F80C-DDA8-4D97-A4E0-DA2C4B92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35" y="2019692"/>
            <a:ext cx="34559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68EA81DE-036E-4C1F-8878-B089E48A9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829" y="1226500"/>
            <a:ext cx="80835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119, Zambia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a new hybrid power system and security</a:t>
            </a:r>
            <a:endParaRPr lang="en-GB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6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Verification of Hypothesis: H1 – Limited Support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16</a:t>
            </a:fld>
            <a:endParaRPr lang="en-AT" sz="11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744AA08-1C6B-48EA-8ACD-0A272356E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27075"/>
            <a:ext cx="6032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DA for AS Stations targeted for EU support </a:t>
            </a:r>
            <a:endParaRPr lang="en-GB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CFA8A70-9BA5-4FFA-82D7-2C1E0204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656000"/>
            <a:ext cx="8127600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9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Verification of Hypothesis: H2 –Workload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17</a:t>
            </a:fld>
            <a:endParaRPr lang="en-AT" sz="11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D64A352-94BE-4925-BFE3-385959AF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83" y="1161143"/>
            <a:ext cx="4739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Reports created for AS Stations</a:t>
            </a:r>
            <a:endParaRPr lang="en-GB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02867-EBA3-B499-E137-6D539C08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73" y="1823161"/>
            <a:ext cx="718965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Conclusions and Recommendations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18</a:t>
            </a:fld>
            <a:endParaRPr lang="en-AT" sz="1100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C42E591-0301-445F-A209-B99AC3316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" y="1807900"/>
            <a:ext cx="106695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C1. </a:t>
            </a:r>
            <a:r>
              <a:rPr lang="en-US" altLang="en-U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financial support in AS stations is impacting performance in a sizeable subset of stations.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R1a. Continuation and possible increase in volume of VC support is recommended (this is the case for the next cycle of  the EU VC).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R1b. Sustained support on selected stations may lead to performance improvements.</a:t>
            </a:r>
            <a:endParaRPr lang="en-GB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7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Conclusions and Recommendations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19</a:t>
            </a:fld>
            <a:endParaRPr lang="en-AT" sz="1100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C42E591-0301-445F-A209-B99AC3316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26" y="1079931"/>
            <a:ext cx="106695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C2. </a:t>
            </a:r>
            <a:r>
              <a:rPr lang="en-US" altLang="en-U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workload may have an impact on speed of response leading to possible station performance degradation.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R2a. Stabilization of performance through R1a and R1b may lead to better supportability by reduction of workload.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R2b. Improved efficiency of operation and maintenance through training and support of station operators.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1.Observation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51AD9AA-DDDA-42EF-AA4D-D6557732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09" y="1652626"/>
            <a:ext cx="8063099" cy="505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235674"/>
            <a:ext cx="69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Number of Certified SHI Facilities (2000-2022)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2</a:t>
            </a:fld>
            <a:endParaRPr lang="en-AT" sz="11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44745-0D6B-4909-A7F7-7941675F1EDC}"/>
              </a:ext>
            </a:extLst>
          </p:cNvPr>
          <p:cNvSpPr txBox="1"/>
          <p:nvPr/>
        </p:nvSpPr>
        <p:spPr>
          <a:xfrm>
            <a:off x="825189" y="2891078"/>
            <a:ext cx="527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AT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130B27-EAB2-4A95-A2A4-0728EF8BCEFE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1.Observation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235674"/>
            <a:ext cx="69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Certified SHI Facilities per Station Group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3</a:t>
            </a:fld>
            <a:endParaRPr lang="en-AT" sz="1100" dirty="0"/>
          </a:p>
        </p:txBody>
      </p:sp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2250124D-5176-4012-B082-6F03FEE1D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57997"/>
              </p:ext>
            </p:extLst>
          </p:nvPr>
        </p:nvGraphicFramePr>
        <p:xfrm>
          <a:off x="10404496" y="2608215"/>
          <a:ext cx="1495169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3216">
                  <a:extLst>
                    <a:ext uri="{9D8B030D-6E8A-4147-A177-3AD203B41FA5}">
                      <a16:colId xmlns:a16="http://schemas.microsoft.com/office/drawing/2014/main" val="3516382132"/>
                    </a:ext>
                  </a:extLst>
                </a:gridCol>
                <a:gridCol w="791953">
                  <a:extLst>
                    <a:ext uri="{9D8B030D-6E8A-4147-A177-3AD203B41FA5}">
                      <a16:colId xmlns:a16="http://schemas.microsoft.com/office/drawing/2014/main" val="36366126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24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109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94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798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9075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691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218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71312"/>
                  </a:ext>
                </a:extLst>
              </a:tr>
            </a:tbl>
          </a:graphicData>
        </a:graphic>
      </p:graphicFrame>
      <p:pic>
        <p:nvPicPr>
          <p:cNvPr id="16" name="Picture 3">
            <a:extLst>
              <a:ext uri="{FF2B5EF4-FFF2-40B4-BE49-F238E27FC236}">
                <a16:creationId xmlns:a16="http://schemas.microsoft.com/office/drawing/2014/main" id="{960D3DC8-DEBB-4D9F-90AF-31C8EFB3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08" y="1654668"/>
            <a:ext cx="8063099" cy="505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7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1.Observation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235674"/>
            <a:ext cx="69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Age of Certified SHI Facilities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4</a:t>
            </a:fld>
            <a:endParaRPr lang="en-AT" sz="1100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05EC168C-528A-4089-83BC-755FF630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654667"/>
            <a:ext cx="8075221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82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1.Observation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235674"/>
            <a:ext cx="69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SHI Facilities Grouped by Age Percentage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5</a:t>
            </a:fld>
            <a:endParaRPr lang="en-AT" sz="11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8B58E0E-DA32-42B2-A03D-3B5D5163C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656000"/>
            <a:ext cx="8062886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D2BDD860-77DB-4473-BD85-88FBFFE9C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20077"/>
              </p:ext>
            </p:extLst>
          </p:nvPr>
        </p:nvGraphicFramePr>
        <p:xfrm>
          <a:off x="10255286" y="2603500"/>
          <a:ext cx="1936714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36714">
                  <a:extLst>
                    <a:ext uri="{9D8B030D-6E8A-4147-A177-3AD203B41FA5}">
                      <a16:colId xmlns:a16="http://schemas.microsoft.com/office/drawing/2014/main" val="3516382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 </a:t>
                      </a:r>
                      <a:r>
                        <a:rPr lang="en-US" b="0" dirty="0"/>
                        <a:t>of SHI </a:t>
                      </a:r>
                    </a:p>
                    <a:p>
                      <a:pPr algn="ctr"/>
                      <a:r>
                        <a:rPr lang="en-US" b="0" dirty="0"/>
                        <a:t>are </a:t>
                      </a:r>
                    </a:p>
                    <a:p>
                      <a:pPr algn="ctr"/>
                      <a:r>
                        <a:rPr lang="en-US" b="1" dirty="0"/>
                        <a:t>10</a:t>
                      </a:r>
                      <a:r>
                        <a:rPr lang="en-US" b="0" dirty="0"/>
                        <a:t> Years or More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94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75% </a:t>
                      </a:r>
                      <a:r>
                        <a:rPr lang="en-US" b="0" dirty="0"/>
                        <a:t>of SHI </a:t>
                      </a:r>
                    </a:p>
                    <a:p>
                      <a:pPr algn="ctr"/>
                      <a:r>
                        <a:rPr lang="en-US" b="0" dirty="0"/>
                        <a:t>are </a:t>
                      </a:r>
                    </a:p>
                    <a:p>
                      <a:pPr algn="ctr"/>
                      <a:r>
                        <a:rPr lang="en-US" b="1" dirty="0"/>
                        <a:t>15</a:t>
                      </a:r>
                      <a:r>
                        <a:rPr lang="en-US" b="0" dirty="0"/>
                        <a:t> Years or More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798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96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1.Observation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235674"/>
            <a:ext cx="69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 Unauthenticated Data Availability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6</a:t>
            </a:fld>
            <a:endParaRPr lang="en-AT" sz="11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A94719D-965D-4B52-B71B-533C9572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656000"/>
            <a:ext cx="7912029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46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1.Observation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235674"/>
            <a:ext cx="69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 Unauthenticated Mission Capability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7</a:t>
            </a:fld>
            <a:endParaRPr lang="en-AT" sz="11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760DB05C-1241-4720-AFFF-ECF8C962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656000"/>
            <a:ext cx="7920936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57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Experiment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2622432" y="1235674"/>
            <a:ext cx="69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Data Availability for All Certified AS Facilities (109) 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8</a:t>
            </a:fld>
            <a:endParaRPr lang="en-AT" sz="11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7EEDAD3-49E3-4FA2-825F-F8F39EB3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656000"/>
            <a:ext cx="8063463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5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Experiment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A066-5D04-4590-90B3-C26886865AC0}"/>
              </a:ext>
            </a:extLst>
          </p:cNvPr>
          <p:cNvSpPr txBox="1"/>
          <p:nvPr/>
        </p:nvSpPr>
        <p:spPr>
          <a:xfrm>
            <a:off x="1340528" y="1235674"/>
            <a:ext cx="89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Data Availability for AS Stations Above 80% DA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(85/109 stations, 78%) 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FD9324-EF43-4D6B-B028-E6E8218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28204"/>
            <a:ext cx="2743200" cy="365125"/>
          </a:xfrm>
        </p:spPr>
        <p:txBody>
          <a:bodyPr/>
          <a:lstStyle/>
          <a:p>
            <a:r>
              <a:rPr lang="en-US" sz="1100" dirty="0"/>
              <a:t>20 June 2023</a:t>
            </a:r>
            <a:endParaRPr lang="en-AT" sz="11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F152D-E403-45BC-ACD5-BE4D642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5847"/>
            <a:ext cx="2743200" cy="365125"/>
          </a:xfrm>
        </p:spPr>
        <p:txBody>
          <a:bodyPr/>
          <a:lstStyle/>
          <a:p>
            <a:pPr algn="r"/>
            <a:r>
              <a:rPr lang="en-US" sz="1100" dirty="0"/>
              <a:t> Page </a:t>
            </a:r>
            <a:fld id="{FE3D9494-3D73-6B4D-A6B9-58EFB44A3F8D}" type="slidenum">
              <a:rPr lang="en-AT" sz="1100" smtClean="0"/>
              <a:pPr algn="r"/>
              <a:t>9</a:t>
            </a:fld>
            <a:endParaRPr lang="en-AT" sz="11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56D8EE3-DBCF-427B-BFA8-8DBA78157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0" y="1656000"/>
            <a:ext cx="8063465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375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779</Words>
  <Application>Microsoft Office PowerPoint</Application>
  <PresentationFormat>Widescreen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PEREIRA Jose</cp:lastModifiedBy>
  <cp:revision>56</cp:revision>
  <dcterms:created xsi:type="dcterms:W3CDTF">2023-04-18T13:25:54Z</dcterms:created>
  <dcterms:modified xsi:type="dcterms:W3CDTF">2023-06-15T12:18:15Z</dcterms:modified>
</cp:coreProperties>
</file>