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4"/>
  </p:notesMasterIdLst>
  <p:sldIdLst>
    <p:sldId id="261" r:id="rId3"/>
    <p:sldId id="256" r:id="rId4"/>
    <p:sldId id="608" r:id="rId5"/>
    <p:sldId id="262" r:id="rId6"/>
    <p:sldId id="263" r:id="rId7"/>
    <p:sldId id="270" r:id="rId8"/>
    <p:sldId id="265" r:id="rId9"/>
    <p:sldId id="271" r:id="rId10"/>
    <p:sldId id="272" r:id="rId11"/>
    <p:sldId id="264" r:id="rId12"/>
    <p:sldId id="607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608"/>
            <p14:sldId id="262"/>
            <p14:sldId id="263"/>
            <p14:sldId id="270"/>
            <p14:sldId id="265"/>
            <p14:sldId id="271"/>
            <p14:sldId id="272"/>
            <p14:sldId id="264"/>
            <p14:sldId id="6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 varScale="1">
        <p:scale>
          <a:sx n="150" d="100"/>
          <a:sy n="150" d="100"/>
        </p:scale>
        <p:origin x="10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46BC0-F137-45FD-A1EC-0C0A5AE9BB4F}" type="datetimeFigureOut">
              <a:rPr lang="nb-NO" smtClean="0"/>
              <a:t>15.06.2023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463B3-EC55-4C88-9A6A-16490438E6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71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413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</a:t>
            </a:r>
            <a:r>
              <a:rPr lang="nb-N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Sustainment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 Magnus Christensen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nb-N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 National Data Centre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nb-N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8">
            <a:extLst>
              <a:ext uri="{FF2B5EF4-FFF2-40B4-BE49-F238E27FC236}">
                <a16:creationId xmlns:a16="http://schemas.microsoft.com/office/drawing/2014/main" id="{1730C4BE-6592-14A8-EC98-1F417A811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10922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investment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8B099-22EB-C776-6DF8-B74D51B42AAE}"/>
              </a:ext>
            </a:extLst>
          </p:cNvPr>
          <p:cNvSpPr txBox="1"/>
          <p:nvPr/>
        </p:nvSpPr>
        <p:spPr>
          <a:xfrm>
            <a:off x="4460874" y="1635919"/>
            <a:ext cx="71659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462915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to asses infrastructure value, state of health and replacement/refurbishment costs </a:t>
            </a:r>
          </a:p>
          <a:p>
            <a:pPr marL="298450" marR="462915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462915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prioritization</a:t>
            </a:r>
          </a:p>
          <a:p>
            <a:pPr marL="755650" marR="462915" lvl="1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effectiveness (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life cycle management)</a:t>
            </a:r>
          </a:p>
          <a:p>
            <a:pPr marL="755650" marR="462915" lvl="1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capability of the IMS</a:t>
            </a:r>
          </a:p>
          <a:p>
            <a:pPr marL="12700" marR="462915">
              <a:tabLst>
                <a:tab pos="355600" algn="l"/>
              </a:tabLst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462915" indent="-285750"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process with involvement from PTS, State Signatories and Station Operators needed in order to create sound technical decision basis</a:t>
            </a:r>
          </a:p>
        </p:txBody>
      </p:sp>
    </p:spTree>
    <p:extLst>
      <p:ext uri="{BB962C8B-B14F-4D97-AF65-F5344CB8AC3E}">
        <p14:creationId xmlns:p14="http://schemas.microsoft.com/office/powerpoint/2010/main" val="97199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44EF1-14C4-6E75-AFC2-65621E551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7"/>
          <a:stretch/>
        </p:blipFill>
        <p:spPr>
          <a:xfrm>
            <a:off x="0" y="1060449"/>
            <a:ext cx="12192000" cy="58167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0487AB-5043-6054-3476-C5D41C85FA0F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5FEEA353-EB2D-3DAC-2842-26F33C0E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1DE9B1-38CF-809D-4725-81CCEBD3EA3F}"/>
              </a:ext>
            </a:extLst>
          </p:cNvPr>
          <p:cNvSpPr txBox="1"/>
          <p:nvPr/>
        </p:nvSpPr>
        <p:spPr>
          <a:xfrm>
            <a:off x="4093849" y="2875002"/>
            <a:ext cx="4004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 err="1">
                <a:solidFill>
                  <a:schemeClr val="bg1"/>
                </a:solidFill>
              </a:rPr>
              <a:t>Thank</a:t>
            </a:r>
            <a:r>
              <a:rPr lang="nb-NO" sz="6600" dirty="0">
                <a:solidFill>
                  <a:schemeClr val="bg1"/>
                </a:solidFill>
              </a:rPr>
              <a:t> </a:t>
            </a:r>
            <a:r>
              <a:rPr lang="nb-NO" sz="6600" dirty="0" err="1">
                <a:solidFill>
                  <a:schemeClr val="bg1"/>
                </a:solidFill>
              </a:rPr>
              <a:t>you</a:t>
            </a:r>
            <a:r>
              <a:rPr lang="nb-NO" sz="6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13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3054350" y="2677636"/>
            <a:ext cx="6489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Modernizing: Saved expenditure + increased uptime and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F7F7F"/>
                </a:solidFill>
              </a:rPr>
              <a:t>Capitalizing: Establishment, Sustainment, Operation, Re-establishment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 through new work processes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2022475" y="1530350"/>
            <a:ext cx="81470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</a:rPr>
              <a:t>Generational shift at NORSAR facilitated a modernization of the operational department through establishment of new work processes and use of new support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</a:rPr>
              <a:t>New support technology enabled increased State-of-Health monitoring and remote control of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</a:rPr>
              <a:t>Renewed co-operation agreements with local caretakers meant a smaller and more agile combined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</a:rPr>
              <a:t>Able to increase data availability, mission capability and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</a:rPr>
              <a:t>Documentation, planning, risk mitigation and HSE-focus results in better uptime and less quality issues overall </a:t>
            </a:r>
          </a:p>
          <a:p>
            <a:r>
              <a:rPr lang="en-US" kern="0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8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 through State-of-Health monitoring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628650" y="1612900"/>
            <a:ext cx="3594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Legacy system only showed half the picture – snapshots of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All State-of-Health data now stored in a time series data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Alarm thresholds tuned for individual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Visualization through Grafana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7FFE5-A4D2-DA3A-AAA9-205FA14A7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2750" y="1612900"/>
            <a:ext cx="7658496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 through root cause analysis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6B48B8C-1B75-5B48-4119-A7ED3031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78" y="1204672"/>
            <a:ext cx="9330271" cy="5043728"/>
          </a:xfrm>
          <a:prstGeom prst="rect">
            <a:avLst/>
          </a:prstGeom>
        </p:spPr>
      </p:pic>
      <p:sp>
        <p:nvSpPr>
          <p:cNvPr id="6" name="TekstSylinder 1">
            <a:extLst>
              <a:ext uri="{FF2B5EF4-FFF2-40B4-BE49-F238E27FC236}">
                <a16:creationId xmlns:a16="http://schemas.microsoft.com/office/drawing/2014/main" id="{66E42844-D6E3-0D7D-3539-95006EB332E3}"/>
              </a:ext>
            </a:extLst>
          </p:cNvPr>
          <p:cNvSpPr txBox="1"/>
          <p:nvPr/>
        </p:nvSpPr>
        <p:spPr>
          <a:xfrm>
            <a:off x="7346087" y="1812773"/>
            <a:ext cx="3461613" cy="4204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/>
              <a:t>Power </a:t>
            </a:r>
            <a:r>
              <a:rPr lang="nb-NO" dirty="0" err="1"/>
              <a:t>supply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Power </a:t>
            </a:r>
            <a:r>
              <a:rPr lang="nb-NO" dirty="0" err="1"/>
              <a:t>protection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Cable </a:t>
            </a:r>
            <a:r>
              <a:rPr lang="nb-NO" dirty="0" err="1"/>
              <a:t>damage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 err="1"/>
              <a:t>Internal</a:t>
            </a:r>
            <a:r>
              <a:rPr lang="nb-NO" dirty="0"/>
              <a:t> </a:t>
            </a:r>
            <a:r>
              <a:rPr lang="nb-NO" dirty="0" err="1"/>
              <a:t>comm</a:t>
            </a:r>
            <a:r>
              <a:rPr lang="nb-NO" dirty="0"/>
              <a:t>.</a:t>
            </a:r>
          </a:p>
          <a:p>
            <a:pPr>
              <a:lnSpc>
                <a:spcPct val="150000"/>
              </a:lnSpc>
            </a:pP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comm</a:t>
            </a:r>
            <a:r>
              <a:rPr lang="nb-NO" dirty="0"/>
              <a:t>.</a:t>
            </a:r>
          </a:p>
          <a:p>
            <a:pPr>
              <a:lnSpc>
                <a:spcPct val="150000"/>
              </a:lnSpc>
            </a:pPr>
            <a:r>
              <a:rPr lang="nb-NO" dirty="0" err="1"/>
              <a:t>Digitizer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Computer</a:t>
            </a:r>
          </a:p>
          <a:p>
            <a:pPr>
              <a:lnSpc>
                <a:spcPct val="150000"/>
              </a:lnSpc>
            </a:pPr>
            <a:r>
              <a:rPr lang="nb-NO" dirty="0" err="1"/>
              <a:t>Other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Sensor</a:t>
            </a:r>
          </a:p>
          <a:p>
            <a:pPr>
              <a:lnSpc>
                <a:spcPct val="150000"/>
              </a:lnSpc>
            </a:pPr>
            <a:r>
              <a:rPr lang="nb-NO" dirty="0"/>
              <a:t>GPS</a:t>
            </a:r>
          </a:p>
        </p:txBody>
      </p:sp>
      <p:sp>
        <p:nvSpPr>
          <p:cNvPr id="8" name="Rektangel 5">
            <a:extLst>
              <a:ext uri="{FF2B5EF4-FFF2-40B4-BE49-F238E27FC236}">
                <a16:creationId xmlns:a16="http://schemas.microsoft.com/office/drawing/2014/main" id="{299141C5-0AA4-EA8B-ADB9-AF0BA6188C61}"/>
              </a:ext>
            </a:extLst>
          </p:cNvPr>
          <p:cNvSpPr/>
          <p:nvPr/>
        </p:nvSpPr>
        <p:spPr>
          <a:xfrm>
            <a:off x="7380216" y="3618319"/>
            <a:ext cx="1696677" cy="269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6">
            <a:extLst>
              <a:ext uri="{FF2B5EF4-FFF2-40B4-BE49-F238E27FC236}">
                <a16:creationId xmlns:a16="http://schemas.microsoft.com/office/drawing/2014/main" id="{1175D436-6E08-3D8A-31E3-F94DA307B6C4}"/>
              </a:ext>
            </a:extLst>
          </p:cNvPr>
          <p:cNvSpPr/>
          <p:nvPr/>
        </p:nvSpPr>
        <p:spPr>
          <a:xfrm>
            <a:off x="7380216" y="2773218"/>
            <a:ext cx="1696677" cy="269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51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</a:t>
            </a:r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management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628650" y="1612900"/>
            <a:ext cx="35941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What can go wrong?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What is the probability?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What are the consequences?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Is this risk acceptable?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How to mitigate?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Is the mitigated risk acceptable?</a:t>
            </a:r>
          </a:p>
          <a:p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08F95-2E84-D6FF-B38D-907C6E5BE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6" r="62000"/>
          <a:stretch/>
        </p:blipFill>
        <p:spPr>
          <a:xfrm>
            <a:off x="5836703" y="1612900"/>
            <a:ext cx="4890770" cy="41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– NORSAR PS27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1060450" y="1583541"/>
            <a:ext cx="96670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NORSAR PS27 established in 1968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adjusted numbers show an investment equivalent of 70 million USD in 2022 – contributed in kind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out 22 subarrays of initial deployment still in operation and today known as PS27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Capitalization costs not reflected in CTBTO books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costs minimal (106 </a:t>
            </a:r>
            <a:r>
              <a:rPr lang="en-US" kern="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kUSD</a:t>
            </a: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Sustainment costs for instrument replacement 2011 included (~1.2 MUSD)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 cabling design life extended through verification by third-party as an alternative to replacement (estimated costs exceeding ~5 MUSD)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Re-establishment of station represent a substantial investment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reflected in any plans or books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kern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Booked installation and sustainment costs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628650" y="1612900"/>
            <a:ext cx="3911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Installation costs not reflected in the books + several stations not reflected at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Infrastructure costs can exceed instrumentation costs by a 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Real costs need to be accounted for in a long-term sustainment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Lessons learned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Detailed overview of design lifetime of per equipment group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Alternative strategies per group in order to not replace usable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FD57C-9331-4BC2-26B0-D9C1A842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92" y="1835451"/>
            <a:ext cx="6039758" cy="36411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A937C-CF11-E0B4-51DE-514545E0D2B3}"/>
              </a:ext>
            </a:extLst>
          </p:cNvPr>
          <p:cNvSpPr/>
          <p:nvPr/>
        </p:nvSpPr>
        <p:spPr>
          <a:xfrm>
            <a:off x="7416799" y="3683000"/>
            <a:ext cx="826613" cy="1106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729E4F28-2465-1C8F-47B8-D8FAC9215717}"/>
              </a:ext>
            </a:extLst>
          </p:cNvPr>
          <p:cNvSpPr txBox="1">
            <a:spLocks/>
          </p:cNvSpPr>
          <p:nvPr/>
        </p:nvSpPr>
        <p:spPr>
          <a:xfrm>
            <a:off x="5138564" y="5525475"/>
            <a:ext cx="6380335" cy="2730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0" dirty="0"/>
              <a:t>Installation costs (blue) Sustainment costs (orange)</a:t>
            </a:r>
          </a:p>
          <a:p>
            <a:r>
              <a:rPr lang="en-US" sz="1400" i="1" kern="0" dirty="0">
                <a:solidFill>
                  <a:srgbClr val="7F7F7F"/>
                </a:solidFill>
              </a:rPr>
              <a:t>From: </a:t>
            </a:r>
            <a:r>
              <a:rPr lang="en-US" sz="1400" i="1" dirty="0" err="1">
                <a:solidFill>
                  <a:srgbClr val="7F7F7F"/>
                </a:solidFill>
              </a:rPr>
              <a:t>Programme</a:t>
            </a:r>
            <a:r>
              <a:rPr lang="en-US" sz="1400" i="1" dirty="0">
                <a:solidFill>
                  <a:srgbClr val="7F7F7F"/>
                </a:solidFill>
              </a:rPr>
              <a:t> and Budget Performance Report</a:t>
            </a:r>
            <a:r>
              <a:rPr lang="en-US" sz="1400" i="1" kern="0" dirty="0">
                <a:solidFill>
                  <a:srgbClr val="7F7F7F"/>
                </a:solidFill>
              </a:rPr>
              <a:t>s (CTBT-PTS-INF.1619-VOLUME-2)</a:t>
            </a:r>
          </a:p>
          <a:p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42361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costs primary seismic network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O4.4-742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t bilde som inneholder tekst, clip art&#10;&#10;Automatisk generert beskrivelse">
            <a:extLst>
              <a:ext uri="{FF2B5EF4-FFF2-40B4-BE49-F238E27FC236}">
                <a16:creationId xmlns:a16="http://schemas.microsoft.com/office/drawing/2014/main" id="{2B9B6A5C-87FB-1EAD-85BE-00FC54E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6" y="251130"/>
            <a:ext cx="1843088" cy="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3216-FA37-E075-FAD6-7529A5AA3C71}"/>
              </a:ext>
            </a:extLst>
          </p:cNvPr>
          <p:cNvSpPr txBox="1"/>
          <p:nvPr/>
        </p:nvSpPr>
        <p:spPr>
          <a:xfrm>
            <a:off x="628650" y="1612900"/>
            <a:ext cx="3911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Erratic sustainment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Overall PCA costs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Who should own the currency exposure?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Big variations in sustainment costs – (size, geography,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Hard to define and establish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</a:rPr>
              <a:t>Contributions in kind – not mapped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E5634-C57A-7B8C-98E2-C4FB0C61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74" y="1725379"/>
            <a:ext cx="5912926" cy="371770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84EB80-23BB-BC90-FD88-FF322FE04A9A}"/>
              </a:ext>
            </a:extLst>
          </p:cNvPr>
          <p:cNvSpPr txBox="1">
            <a:spLocks/>
          </p:cNvSpPr>
          <p:nvPr/>
        </p:nvSpPr>
        <p:spPr>
          <a:xfrm>
            <a:off x="5342968" y="5480232"/>
            <a:ext cx="521073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kern="0" dirty="0"/>
              <a:t>PCA (green), maintenance (yellow) and sustainment costs (blue) for the entire primary seismic network, on an annual basis. </a:t>
            </a:r>
            <a:endParaRPr lang="en-US" sz="1400" kern="0" dirty="0">
              <a:solidFill>
                <a:srgbClr val="FF0000"/>
              </a:solidFill>
            </a:endParaRPr>
          </a:p>
          <a:p>
            <a:r>
              <a:rPr lang="en-US" sz="1400" i="1" kern="0" dirty="0">
                <a:solidFill>
                  <a:srgbClr val="7F7F7F"/>
                </a:solidFill>
              </a:rPr>
              <a:t>From: </a:t>
            </a:r>
            <a:r>
              <a:rPr lang="en-US" sz="1400" i="1" dirty="0" err="1">
                <a:solidFill>
                  <a:srgbClr val="7F7F7F"/>
                </a:solidFill>
              </a:rPr>
              <a:t>Programme</a:t>
            </a:r>
            <a:r>
              <a:rPr lang="en-US" sz="1400" i="1" dirty="0">
                <a:solidFill>
                  <a:srgbClr val="7F7F7F"/>
                </a:solidFill>
              </a:rPr>
              <a:t> and Budget Performance Report</a:t>
            </a:r>
            <a:r>
              <a:rPr lang="en-US" sz="1400" i="1" kern="0" dirty="0">
                <a:solidFill>
                  <a:srgbClr val="7F7F7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362783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548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Jon Magnus Christensen</cp:lastModifiedBy>
  <cp:revision>26</cp:revision>
  <dcterms:created xsi:type="dcterms:W3CDTF">2023-04-18T13:25:54Z</dcterms:created>
  <dcterms:modified xsi:type="dcterms:W3CDTF">2023-06-15T13:48:10Z</dcterms:modified>
</cp:coreProperties>
</file>