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4"/>
  </p:notesMasterIdLst>
  <p:sldIdLst>
    <p:sldId id="261" r:id="rId3"/>
    <p:sldId id="256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8" autoAdjust="0"/>
  </p:normalViewPr>
  <p:slideViewPr>
    <p:cSldViewPr snapToGrid="0">
      <p:cViewPr varScale="1">
        <p:scale>
          <a:sx n="95" d="100"/>
          <a:sy n="95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, Emily" userId="99daee4a-647f-4ee4-860f-4cf97fc33a74" providerId="ADAL" clId="{74ECE055-B355-4687-827C-7C3803F7BBD9}"/>
    <pc:docChg chg="modSld">
      <pc:chgData name="Gordon, Emily" userId="99daee4a-647f-4ee4-860f-4cf97fc33a74" providerId="ADAL" clId="{74ECE055-B355-4687-827C-7C3803F7BBD9}" dt="2023-06-14T12:55:50.711" v="7" actId="20577"/>
      <pc:docMkLst>
        <pc:docMk/>
      </pc:docMkLst>
      <pc:sldChg chg="modSp mod">
        <pc:chgData name="Gordon, Emily" userId="99daee4a-647f-4ee4-860f-4cf97fc33a74" providerId="ADAL" clId="{74ECE055-B355-4687-827C-7C3803F7BBD9}" dt="2023-06-14T12:55:50.711" v="7" actId="20577"/>
        <pc:sldMkLst>
          <pc:docMk/>
          <pc:sldMk cId="2536716417" sldId="261"/>
        </pc:sldMkLst>
        <pc:spChg chg="mod">
          <ac:chgData name="Gordon, Emily" userId="99daee4a-647f-4ee4-860f-4cf97fc33a74" providerId="ADAL" clId="{74ECE055-B355-4687-827C-7C3803F7BBD9}" dt="2023-06-14T12:55:50.711" v="7" actId="20577"/>
          <ac:spMkLst>
            <pc:docMk/>
            <pc:sldMk cId="2536716417" sldId="261"/>
            <ac:spMk id="4" creationId="{1F0ECAE0-79BD-21CF-C96D-4DD448C066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9D3B-D35E-420F-A46B-9BC27B6CD76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C32E-8861-47F7-8865-4970CCCE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6 samples from RN38 are selected representing all seasons and with both isotopes present above MDC.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ATM data from corresponding dates are used to find transport time from test site to RN38 in Takasaki.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Values for nuclear test releases are decay corrected for transport time, reduced according to dilution factor and added to those of the samples.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Resulting ratios compared to each screening 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6 samples from RN38 are selected representing all seasons and with both isotopes present above MDC.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ATM data from corresponding dates are used to find transport time from test site to RN38 in Takasaki.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Values for nuclear test releases are decay corrected for transport time, reduced according to dilution factor and added to those of the samples.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Resulting ratios compared to each screening 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samples from RN38 are selected representing all seasons and with both isotopes present above MDC.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ATM data from corresponding dates are used to find transport time from test site to RN38 in Takasaki.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Values for nuclear test releases are decay corrected for transport time, reduced according to dilution factor and added to those of the samples.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Resulting ratios compared to each screening 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6 samples from RN38 are selected representing all seasons and with both isotopes present above MDC.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ATM data from corresponding dates are used to find transport time from test site to RN38 in Takasaki.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Values for nuclear test releases are decay corrected for transport time, reduced according to dilution factor and added to those of the samples.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Resulting ratios compared to each screening 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6 samples from RN38 are selected representing all seasons and with both isotopes present above MDC.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ATM data from corresponding dates are used to find transport time from test site to RN38 in Takasaki.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Values for nuclear test releases are decay corrected for transport time, reduced according to dilution factor and added to those of the samples.</a:t>
            </a:r>
          </a:p>
          <a:p>
            <a:pPr lvl="1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Resulting ratios compared to each screening 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C32E-8861-47F7-8865-4970CCCE4A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750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E3D9494-3D73-6B4D-A6B9-58EFB44A3F8D}" type="slidenum">
              <a:rPr lang="en-AT" smtClean="0"/>
              <a:pPr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521784" y="2211920"/>
            <a:ext cx="55742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Evaluations of Radioxenon Isotopic Ratio Flags and Possible Optimizations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Gordon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Abdelhakim Gheddou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Jolanta Kusmierczyk-Michulec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Boxue Liu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Schoeppner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Martin Kalinowski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 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 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performed while at CTBTO</a:t>
            </a:r>
            <a:endParaRPr lang="en-AT" sz="1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June 2023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8330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CAC6-49F9-DB08-E638-2CA7F58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10</a:t>
            </a:fld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73D2CC-E2C4-56E9-E1B7-210F161CC2FA}"/>
                  </a:ext>
                </a:extLst>
              </p:cNvPr>
              <p:cNvSpPr txBox="1"/>
              <p:nvPr/>
            </p:nvSpPr>
            <p:spPr>
              <a:xfrm>
                <a:off x="584843" y="2168123"/>
                <a:ext cx="5251180" cy="4070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screening flag threshold values were determined for four radioxenon ratios, one more than in IDC operations.</a:t>
                </a:r>
              </a:p>
              <a:p>
                <a:pPr marL="742950" lvl="1" indent="-28575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methods for interpreting ratio confidence regions (Bayesian Method vs Geometric/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Fieller’s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Theorem) were compared over three uncertainty intervals (0-, 1-, 2-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three false positive rates (1, 5, 10%).</a:t>
                </a:r>
              </a:p>
              <a:p>
                <a:pPr marL="742950" lvl="1" indent="-28575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No combination of calculation method and uncertainty interval was universally found to be superior. The optimal calculation method varied between radioxenon ratios and false positive rates.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73D2CC-E2C4-56E9-E1B7-210F161C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3" y="2168123"/>
                <a:ext cx="5251180" cy="4070410"/>
              </a:xfrm>
              <a:prstGeom prst="rect">
                <a:avLst/>
              </a:prstGeom>
              <a:blipFill>
                <a:blip r:embed="rId4"/>
                <a:stretch>
                  <a:fillRect r="-348" b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CE20A5E-48C6-8A39-721F-030D62D4C6AC}"/>
              </a:ext>
            </a:extLst>
          </p:cNvPr>
          <p:cNvSpPr txBox="1"/>
          <p:nvPr/>
        </p:nvSpPr>
        <p:spPr>
          <a:xfrm>
            <a:off x="584843" y="1596639"/>
            <a:ext cx="5071885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7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D37CF7-57C4-16EF-35AC-C063B7A37E6A}"/>
              </a:ext>
            </a:extLst>
          </p:cNvPr>
          <p:cNvSpPr txBox="1"/>
          <p:nvPr/>
        </p:nvSpPr>
        <p:spPr>
          <a:xfrm>
            <a:off x="5836023" y="2168123"/>
            <a:ext cx="5360894" cy="196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Refine method for predicting activity concentration uncertainty.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Many test cases resulted in zero detections. Expand number of hypothetical signature test dates.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1580F-AA7F-D150-51FE-3FECC12CA79C}"/>
              </a:ext>
            </a:extLst>
          </p:cNvPr>
          <p:cNvSpPr txBox="1"/>
          <p:nvPr/>
        </p:nvSpPr>
        <p:spPr>
          <a:xfrm>
            <a:off x="5836023" y="1596639"/>
            <a:ext cx="5071885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7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227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CAC6-49F9-DB08-E638-2CA7F58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11</a:t>
            </a:fld>
            <a:endParaRPr lang="en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5EDB1-2618-29FE-1798-729935A7D16A}"/>
              </a:ext>
            </a:extLst>
          </p:cNvPr>
          <p:cNvSpPr txBox="1"/>
          <p:nvPr/>
        </p:nvSpPr>
        <p:spPr>
          <a:xfrm>
            <a:off x="1056178" y="1783794"/>
            <a:ext cx="99655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Kalinowski, Martin B., and Christoph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Pistner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"Isotopic signature of atmospheric xenon released from light water reactors." 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Journal of environmental radioactivity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88.3 (2006): 215-235.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Zähringer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Matthias, and Gerald Kirchner. "Nuclide ratios and source identification from high-resolution gamma-ray spectra with Bayesian decision methods."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 Nuclear Instruments and Methods in Physics Research Section A: Accelerators, Spectrometers, Detectors and Associated Equipment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594.3 (2008): 400-406.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Axelsson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and A.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Ringbom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"On the calculation of activity concentrations and nuclide ratios from measurements of atmospheric radioactivity."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Applied Radiation and Isotopes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92 (2014): 12-17.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1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Radioxenon Ratios 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79BFA-FE48-BAAF-A6CC-B62E75A98F1F}"/>
              </a:ext>
            </a:extLst>
          </p:cNvPr>
          <p:cNvSpPr txBox="1"/>
          <p:nvPr/>
        </p:nvSpPr>
        <p:spPr>
          <a:xfrm>
            <a:off x="217290" y="1368832"/>
            <a:ext cx="7428647" cy="5207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4-isotope plot, 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atios of xenon radioisotopes can be separated into “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 domain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domain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threshold to separate the domains is the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screening line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Problem: Four isotopes need to be quantified to apply screening line but often only two are detected. 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Simplified approach applicable for only two isotopes: threshold for isotopic ratios implemented for event screening flags using the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threshold lines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Limitation: Only prompt and early releases yield a ratio that is distinct from signatures of civilian facilities. 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42DFF2D-CE27-57FD-3639-B41D715D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33" y="2056162"/>
            <a:ext cx="4221077" cy="3466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CB2C0-9C4D-42E4-EA32-56978A8D6F3A}"/>
              </a:ext>
            </a:extLst>
          </p:cNvPr>
          <p:cNvSpPr txBox="1"/>
          <p:nvPr/>
        </p:nvSpPr>
        <p:spPr>
          <a:xfrm>
            <a:off x="9197169" y="539187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Kalinowski and </a:t>
            </a:r>
            <a:r>
              <a:rPr lang="en-US" sz="1100" dirty="0" err="1"/>
              <a:t>Pistner</a:t>
            </a:r>
            <a:r>
              <a:rPr lang="en-US" sz="1100" dirty="0"/>
              <a:t> (2006)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1CEB2-AB21-A94F-690F-8456866D8327}"/>
              </a:ext>
            </a:extLst>
          </p:cNvPr>
          <p:cNvCxnSpPr>
            <a:cxnSpLocks/>
          </p:cNvCxnSpPr>
          <p:nvPr/>
        </p:nvCxnSpPr>
        <p:spPr>
          <a:xfrm>
            <a:off x="8743635" y="3435001"/>
            <a:ext cx="27813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25F584-CFD9-F65E-7300-1ABACF1FB093}"/>
              </a:ext>
            </a:extLst>
          </p:cNvPr>
          <p:cNvCxnSpPr>
            <a:cxnSpLocks/>
          </p:cNvCxnSpPr>
          <p:nvPr/>
        </p:nvCxnSpPr>
        <p:spPr>
          <a:xfrm>
            <a:off x="10338334" y="2331801"/>
            <a:ext cx="0" cy="25908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921C8-B901-2464-44D2-FF5737D8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2</a:t>
            </a:fld>
            <a:endParaRPr lang="en-A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99E1A-AB77-D458-2C31-EA8E8E0C007C}"/>
              </a:ext>
            </a:extLst>
          </p:cNvPr>
          <p:cNvSpPr txBox="1"/>
          <p:nvPr/>
        </p:nvSpPr>
        <p:spPr>
          <a:xfrm>
            <a:off x="8780098" y="3119337"/>
            <a:ext cx="10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Reactor domain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1ED4B-1148-9306-B9FC-891DF258DF85}"/>
              </a:ext>
            </a:extLst>
          </p:cNvPr>
          <p:cNvSpPr txBox="1"/>
          <p:nvPr/>
        </p:nvSpPr>
        <p:spPr>
          <a:xfrm>
            <a:off x="10440862" y="3098750"/>
            <a:ext cx="10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test domain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FFE4E6-2338-AC60-1E58-67BD0E91232C}"/>
              </a:ext>
            </a:extLst>
          </p:cNvPr>
          <p:cNvCxnSpPr/>
          <p:nvPr/>
        </p:nvCxnSpPr>
        <p:spPr>
          <a:xfrm flipH="1">
            <a:off x="10252022" y="2331801"/>
            <a:ext cx="424206" cy="2590800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Event Screening Flags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472AEDF-192B-B609-32C8-695E7B299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2"/>
          <a:stretch/>
        </p:blipFill>
        <p:spPr bwMode="auto">
          <a:xfrm>
            <a:off x="428847" y="1830539"/>
            <a:ext cx="5080000" cy="32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93032-B9D9-AB67-CE2A-25CF1E8A1724}"/>
              </a:ext>
            </a:extLst>
          </p:cNvPr>
          <p:cNvSpPr txBox="1"/>
          <p:nvPr/>
        </p:nvSpPr>
        <p:spPr>
          <a:xfrm>
            <a:off x="641498" y="5129837"/>
            <a:ext cx="486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These event screening flags are implemented in the Radionuclide Report showing results of air samples every 12 or 24 hours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25640-1F1C-2ACF-24A3-F610813EDC21}"/>
              </a:ext>
            </a:extLst>
          </p:cNvPr>
          <p:cNvSpPr txBox="1"/>
          <p:nvPr/>
        </p:nvSpPr>
        <p:spPr>
          <a:xfrm>
            <a:off x="5508847" y="2117012"/>
            <a:ext cx="6110286" cy="285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implementation of the screening flags almost never shows “Yes”.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 Enhancing the methodology</a:t>
            </a:r>
          </a:p>
          <a:p>
            <a:pPr marL="1200150" lvl="3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ratio thresholds are more effective?</a:t>
            </a:r>
          </a:p>
          <a:p>
            <a:pPr marL="1200150" lvl="3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best method for ratio calculations?</a:t>
            </a:r>
          </a:p>
          <a:p>
            <a:pPr marL="1200150" lvl="3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Xe-131m/Xe-133 be used in addition?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7920B-9A62-950A-6F85-7FA799F7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9141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Combining Activity Uncertainties 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9C824A-A569-BC46-3669-03E49AE0EE3B}"/>
              </a:ext>
            </a:extLst>
          </p:cNvPr>
          <p:cNvSpPr txBox="1">
            <a:spLocks/>
          </p:cNvSpPr>
          <p:nvPr/>
        </p:nvSpPr>
        <p:spPr>
          <a:xfrm>
            <a:off x="1429752" y="2160829"/>
            <a:ext cx="4937760" cy="377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Current method: Bayesian analysis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098EAF-F658-948D-1485-0C8583B48C61}"/>
              </a:ext>
            </a:extLst>
          </p:cNvPr>
          <p:cNvGrpSpPr/>
          <p:nvPr/>
        </p:nvGrpSpPr>
        <p:grpSpPr>
          <a:xfrm>
            <a:off x="7663872" y="4255378"/>
            <a:ext cx="2634980" cy="2398106"/>
            <a:chOff x="8165060" y="4433305"/>
            <a:chExt cx="2634980" cy="2398106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0C44FF6-6612-9BEE-4885-4B8CE19A3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060" y="4433305"/>
              <a:ext cx="2634980" cy="218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F8E9EE-F788-6E24-F98F-FA1ACCE4AB1E}"/>
                </a:ext>
              </a:extLst>
            </p:cNvPr>
            <p:cNvSpPr txBox="1"/>
            <p:nvPr/>
          </p:nvSpPr>
          <p:spPr>
            <a:xfrm>
              <a:off x="8366270" y="6585190"/>
              <a:ext cx="2232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Ringbom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Axelsson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(2014)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F476AE77-93BB-2B93-4A75-1F49316F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58" y="3291036"/>
            <a:ext cx="2812208" cy="7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212CB6-21FD-10CC-96E4-5D0B57349E47}"/>
              </a:ext>
            </a:extLst>
          </p:cNvPr>
          <p:cNvSpPr txBox="1">
            <a:spLocks/>
          </p:cNvSpPr>
          <p:nvPr/>
        </p:nvSpPr>
        <p:spPr>
          <a:xfrm>
            <a:off x="6697013" y="2160830"/>
            <a:ext cx="4937760" cy="37791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method: Fieller’s Theorem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017A1E4-67EC-8D1F-395C-D03ECB04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14" y="3335481"/>
            <a:ext cx="2518593" cy="9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15507E-8DD8-E24A-3B07-69FC2D140EE8}"/>
              </a:ext>
            </a:extLst>
          </p:cNvPr>
          <p:cNvSpPr txBox="1">
            <a:spLocks/>
          </p:cNvSpPr>
          <p:nvPr/>
        </p:nvSpPr>
        <p:spPr>
          <a:xfrm>
            <a:off x="1429752" y="2538741"/>
            <a:ext cx="4279521" cy="1445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18256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prior: nuclide activity cannot be &lt; 0.</a:t>
            </a:r>
          </a:p>
          <a:p>
            <a:pPr marL="285750" lvl="1" indent="-18256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a symmetrical confidence region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E5B01E-90E4-015B-BF24-0E13D7629AC1}"/>
              </a:ext>
            </a:extLst>
          </p:cNvPr>
          <p:cNvSpPr txBox="1">
            <a:spLocks/>
          </p:cNvSpPr>
          <p:nvPr/>
        </p:nvSpPr>
        <p:spPr>
          <a:xfrm>
            <a:off x="6697013" y="2524536"/>
            <a:ext cx="4568699" cy="14458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Interprets confidence region geometrically</a:t>
            </a:r>
          </a:p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an asymmetrical confidence region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E2A08C0-5E1C-5F4C-EEAC-36DDA0AB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752" y="4362542"/>
            <a:ext cx="3501491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C6C6FF9-E584-5475-7678-905854353BA0}"/>
              </a:ext>
            </a:extLst>
          </p:cNvPr>
          <p:cNvSpPr txBox="1">
            <a:spLocks/>
          </p:cNvSpPr>
          <p:nvPr/>
        </p:nvSpPr>
        <p:spPr>
          <a:xfrm>
            <a:off x="704468" y="1236828"/>
            <a:ext cx="10449307" cy="7362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Uncertainties in radioxenon activity concentrations can be determined from counting conditions – what about uncertainty in activity ratios?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D562E8C-DCAD-02C5-72CC-4CC830DC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4</a:t>
            </a:fld>
            <a:endParaRPr lang="en-A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38AA2-1F37-A321-88B5-E15D448632AB}"/>
              </a:ext>
            </a:extLst>
          </p:cNvPr>
          <p:cNvSpPr txBox="1"/>
          <p:nvPr/>
        </p:nvSpPr>
        <p:spPr>
          <a:xfrm>
            <a:off x="2432636" y="6356349"/>
            <a:ext cx="18851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Zähringer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Kirchner (2008)</a:t>
            </a:r>
          </a:p>
        </p:txBody>
      </p:sp>
    </p:spTree>
    <p:extLst>
      <p:ext uri="{BB962C8B-B14F-4D97-AF65-F5344CB8AC3E}">
        <p14:creationId xmlns:p14="http://schemas.microsoft.com/office/powerpoint/2010/main" val="246574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Setting Ratio Thresholds 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2B841DB-FE0D-A408-AF34-55FD93BFE3C4}"/>
              </a:ext>
            </a:extLst>
          </p:cNvPr>
          <p:cNvSpPr txBox="1">
            <a:spLocks/>
          </p:cNvSpPr>
          <p:nvPr/>
        </p:nvSpPr>
        <p:spPr>
          <a:xfrm>
            <a:off x="1703100" y="2156811"/>
            <a:ext cx="1714882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A5EF6A4-D0F0-0AF6-EFC4-09D3403A1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15395"/>
              </p:ext>
            </p:extLst>
          </p:nvPr>
        </p:nvGraphicFramePr>
        <p:xfrm>
          <a:off x="768159" y="2501133"/>
          <a:ext cx="3584764" cy="2413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74916">
                  <a:extLst>
                    <a:ext uri="{9D8B030D-6E8A-4147-A177-3AD203B41FA5}">
                      <a16:colId xmlns:a16="http://schemas.microsoft.com/office/drawing/2014/main" val="395883068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348249022"/>
                    </a:ext>
                  </a:extLst>
                </a:gridCol>
                <a:gridCol w="1704973">
                  <a:extLst>
                    <a:ext uri="{9D8B030D-6E8A-4147-A177-3AD203B41FA5}">
                      <a16:colId xmlns:a16="http://schemas.microsoft.com/office/drawing/2014/main" val="41036206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41103850"/>
                  </a:ext>
                </a:extLst>
              </a:tr>
              <a:tr h="297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AUX04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AUX09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BRX11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CLX19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GBX66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GB68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JPX38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MXX44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NOX49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NZX46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SEX63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USX74USX75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USX77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USX79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2012 – October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96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2E54CBB-1CF6-EDB3-FBB3-FBE9F8184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632686"/>
                  </p:ext>
                </p:extLst>
              </p:nvPr>
            </p:nvGraphicFramePr>
            <p:xfrm>
              <a:off x="5287864" y="2501133"/>
              <a:ext cx="6220868" cy="20472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98786">
                      <a:extLst>
                        <a:ext uri="{9D8B030D-6E8A-4147-A177-3AD203B41FA5}">
                          <a16:colId xmlns:a16="http://schemas.microsoft.com/office/drawing/2014/main" val="3958830686"/>
                        </a:ext>
                      </a:extLst>
                    </a:gridCol>
                    <a:gridCol w="1340694">
                      <a:extLst>
                        <a:ext uri="{9D8B030D-6E8A-4147-A177-3AD203B41FA5}">
                          <a16:colId xmlns:a16="http://schemas.microsoft.com/office/drawing/2014/main" val="4103620677"/>
                        </a:ext>
                      </a:extLst>
                    </a:gridCol>
                    <a:gridCol w="670347">
                      <a:extLst>
                        <a:ext uri="{9D8B030D-6E8A-4147-A177-3AD203B41FA5}">
                          <a16:colId xmlns:a16="http://schemas.microsoft.com/office/drawing/2014/main" val="394128049"/>
                        </a:ext>
                      </a:extLst>
                    </a:gridCol>
                    <a:gridCol w="182241">
                      <a:extLst>
                        <a:ext uri="{9D8B030D-6E8A-4147-A177-3AD203B41FA5}">
                          <a16:colId xmlns:a16="http://schemas.microsoft.com/office/drawing/2014/main" val="4106116238"/>
                        </a:ext>
                      </a:extLst>
                    </a:gridCol>
                    <a:gridCol w="488106">
                      <a:extLst>
                        <a:ext uri="{9D8B030D-6E8A-4147-A177-3AD203B41FA5}">
                          <a16:colId xmlns:a16="http://schemas.microsoft.com/office/drawing/2014/main" val="1328960095"/>
                        </a:ext>
                      </a:extLst>
                    </a:gridCol>
                    <a:gridCol w="1340694">
                      <a:extLst>
                        <a:ext uri="{9D8B030D-6E8A-4147-A177-3AD203B41FA5}">
                          <a16:colId xmlns:a16="http://schemas.microsoft.com/office/drawing/2014/main" val="820412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Parameter</a:t>
                          </a: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Values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1103850"/>
                      </a:ext>
                    </a:extLst>
                  </a:tr>
                  <a:tr h="18288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Activity Concentration Ratio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Xe-135/Xe-133</a:t>
                          </a:r>
                        </a:p>
                      </a:txBody>
                      <a:tcPr anchor="ctr"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Xe-133m/Xe-133</a:t>
                          </a:r>
                        </a:p>
                      </a:txBody>
                      <a:tcPr anchor="ctr"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096345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Xe-133m/Xe-131m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Xe-131m/Xe-133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240957"/>
                      </a:ext>
                    </a:extLst>
                  </a:tr>
                  <a:tr h="2979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 Method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Bayesian Method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Fieller’s Theorem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6758008"/>
                      </a:ext>
                    </a:extLst>
                  </a:tr>
                  <a:tr h="2979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Interval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oMath>
                          </a14:m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oMath>
                          </a14:m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009306"/>
                      </a:ext>
                    </a:extLst>
                  </a:tr>
                  <a:tr h="2979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953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2E54CBB-1CF6-EDB3-FBB3-FBE9F8184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632686"/>
                  </p:ext>
                </p:extLst>
              </p:nvPr>
            </p:nvGraphicFramePr>
            <p:xfrm>
              <a:off x="5287864" y="2501133"/>
              <a:ext cx="6220868" cy="20472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98786">
                      <a:extLst>
                        <a:ext uri="{9D8B030D-6E8A-4147-A177-3AD203B41FA5}">
                          <a16:colId xmlns:a16="http://schemas.microsoft.com/office/drawing/2014/main" val="3958830686"/>
                        </a:ext>
                      </a:extLst>
                    </a:gridCol>
                    <a:gridCol w="1340694">
                      <a:extLst>
                        <a:ext uri="{9D8B030D-6E8A-4147-A177-3AD203B41FA5}">
                          <a16:colId xmlns:a16="http://schemas.microsoft.com/office/drawing/2014/main" val="4103620677"/>
                        </a:ext>
                      </a:extLst>
                    </a:gridCol>
                    <a:gridCol w="670347">
                      <a:extLst>
                        <a:ext uri="{9D8B030D-6E8A-4147-A177-3AD203B41FA5}">
                          <a16:colId xmlns:a16="http://schemas.microsoft.com/office/drawing/2014/main" val="394128049"/>
                        </a:ext>
                      </a:extLst>
                    </a:gridCol>
                    <a:gridCol w="182241">
                      <a:extLst>
                        <a:ext uri="{9D8B030D-6E8A-4147-A177-3AD203B41FA5}">
                          <a16:colId xmlns:a16="http://schemas.microsoft.com/office/drawing/2014/main" val="4106116238"/>
                        </a:ext>
                      </a:extLst>
                    </a:gridCol>
                    <a:gridCol w="488106">
                      <a:extLst>
                        <a:ext uri="{9D8B030D-6E8A-4147-A177-3AD203B41FA5}">
                          <a16:colId xmlns:a16="http://schemas.microsoft.com/office/drawing/2014/main" val="1328960095"/>
                        </a:ext>
                      </a:extLst>
                    </a:gridCol>
                    <a:gridCol w="1340694">
                      <a:extLst>
                        <a:ext uri="{9D8B030D-6E8A-4147-A177-3AD203B41FA5}">
                          <a16:colId xmlns:a16="http://schemas.microsoft.com/office/drawing/2014/main" val="820412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Parameter</a:t>
                          </a: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Values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110385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Activity Concentration Ratio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Xe-135/Xe-133</a:t>
                          </a:r>
                        </a:p>
                      </a:txBody>
                      <a:tcPr anchor="ctr"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Xe-133m/Xe-133</a:t>
                          </a:r>
                        </a:p>
                      </a:txBody>
                      <a:tcPr anchor="ctr"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096345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Xe-133m/Xe-131m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Xe-131m/Xe-133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2409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 Method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Bayesian Method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Fieller’s Theorem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67580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Interval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4091" t="-421818" r="-100455" b="-1218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4091" t="-421818" r="-455" b="-1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0093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FEE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9539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8305C88-4320-7364-1FD7-C44E12DC89CF}"/>
              </a:ext>
            </a:extLst>
          </p:cNvPr>
          <p:cNvSpPr txBox="1">
            <a:spLocks/>
          </p:cNvSpPr>
          <p:nvPr/>
        </p:nvSpPr>
        <p:spPr>
          <a:xfrm>
            <a:off x="5198642" y="2156811"/>
            <a:ext cx="6399311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Ratio and Screening Flag Calculation Methods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FBE221-61CC-67C4-3495-B97F61619654}"/>
              </a:ext>
            </a:extLst>
          </p:cNvPr>
          <p:cNvSpPr txBox="1">
            <a:spLocks/>
          </p:cNvSpPr>
          <p:nvPr/>
        </p:nvSpPr>
        <p:spPr>
          <a:xfrm>
            <a:off x="1584230" y="5608803"/>
            <a:ext cx="8769446" cy="7362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Fifteen screening flag thresholds were produced for each radioxenon ratio by combining calculation parameters.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E8CBC2F-9C7B-6B3A-0AD6-20354BCE568E}"/>
              </a:ext>
            </a:extLst>
          </p:cNvPr>
          <p:cNvSpPr txBox="1">
            <a:spLocks/>
          </p:cNvSpPr>
          <p:nvPr/>
        </p:nvSpPr>
        <p:spPr>
          <a:xfrm>
            <a:off x="999981" y="4933183"/>
            <a:ext cx="3121120" cy="439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Total Samples: 35,794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F78C40-D6C4-23F9-098F-FEFE6CB3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3063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Scoring threshold values with hypothetical signatures 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69BD91F-7B03-6E24-D47E-C4AA4D2AAA61}"/>
              </a:ext>
            </a:extLst>
          </p:cNvPr>
          <p:cNvGrpSpPr/>
          <p:nvPr/>
        </p:nvGrpSpPr>
        <p:grpSpPr>
          <a:xfrm>
            <a:off x="7047957" y="1432891"/>
            <a:ext cx="4795747" cy="3221134"/>
            <a:chOff x="6610349" y="2085968"/>
            <a:chExt cx="4840799" cy="33051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5F918F-DDC8-30B9-D3D9-A03C11A6D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22" b="10489"/>
            <a:stretch/>
          </p:blipFill>
          <p:spPr>
            <a:xfrm>
              <a:off x="6610349" y="2085968"/>
              <a:ext cx="4840799" cy="33051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CE69BD-4E11-9530-D0DD-3745DFC7D9C0}"/>
                </a:ext>
              </a:extLst>
            </p:cNvPr>
            <p:cNvSpPr/>
            <p:nvPr/>
          </p:nvSpPr>
          <p:spPr>
            <a:xfrm>
              <a:off x="9561968" y="4080685"/>
              <a:ext cx="1408657" cy="106592"/>
            </a:xfrm>
            <a:prstGeom prst="rect">
              <a:avLst/>
            </a:prstGeom>
            <a:solidFill>
              <a:srgbClr val="A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RN38 Takasaki</a:t>
              </a:r>
            </a:p>
          </p:txBody>
        </p:sp>
      </p:grp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96A7F5A-0C61-6E1C-4B74-39415696B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60319"/>
              </p:ext>
            </p:extLst>
          </p:nvPr>
        </p:nvGraphicFramePr>
        <p:xfrm>
          <a:off x="348181" y="2354975"/>
          <a:ext cx="5998832" cy="1989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9708">
                  <a:extLst>
                    <a:ext uri="{9D8B030D-6E8A-4147-A177-3AD203B41FA5}">
                      <a16:colId xmlns:a16="http://schemas.microsoft.com/office/drawing/2014/main" val="3240611012"/>
                    </a:ext>
                  </a:extLst>
                </a:gridCol>
                <a:gridCol w="1499708">
                  <a:extLst>
                    <a:ext uri="{9D8B030D-6E8A-4147-A177-3AD203B41FA5}">
                      <a16:colId xmlns:a16="http://schemas.microsoft.com/office/drawing/2014/main" val="989940740"/>
                    </a:ext>
                  </a:extLst>
                </a:gridCol>
                <a:gridCol w="1499708">
                  <a:extLst>
                    <a:ext uri="{9D8B030D-6E8A-4147-A177-3AD203B41FA5}">
                      <a16:colId xmlns:a16="http://schemas.microsoft.com/office/drawing/2014/main" val="3084955839"/>
                    </a:ext>
                  </a:extLst>
                </a:gridCol>
                <a:gridCol w="1499708">
                  <a:extLst>
                    <a:ext uri="{9D8B030D-6E8A-4147-A177-3AD203B41FA5}">
                      <a16:colId xmlns:a16="http://schemas.microsoft.com/office/drawing/2014/main" val="3357280118"/>
                    </a:ext>
                  </a:extLst>
                </a:gridCol>
              </a:tblGrid>
              <a:tr h="3431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Xe-135/Xe-133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Xe-133m/Xe-133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Xe-133m/Xe-131m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Xe-131m/Xe-133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219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Jan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Jan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Jan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Jul 15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5040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Mar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Mar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Apr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Dec 15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610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May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May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May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Feb 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693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Jun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Aug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Jun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May 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14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Aug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Sep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Sep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Aug 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8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Nov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Nov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Nov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Oct 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688300"/>
                  </a:ext>
                </a:extLst>
              </a:tr>
            </a:tbl>
          </a:graphicData>
        </a:graphic>
      </p:graphicFrame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3B4410D-B6A2-2105-28DF-15F52DFD9C47}"/>
              </a:ext>
            </a:extLst>
          </p:cNvPr>
          <p:cNvSpPr txBox="1">
            <a:spLocks/>
          </p:cNvSpPr>
          <p:nvPr/>
        </p:nvSpPr>
        <p:spPr>
          <a:xfrm>
            <a:off x="2351541" y="2010653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Simulation Dates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987BD0-7A3C-644D-B67C-E823C5BEA362}"/>
              </a:ext>
            </a:extLst>
          </p:cNvPr>
          <p:cNvSpPr txBox="1">
            <a:spLocks/>
          </p:cNvSpPr>
          <p:nvPr/>
        </p:nvSpPr>
        <p:spPr>
          <a:xfrm>
            <a:off x="119521" y="4484966"/>
            <a:ext cx="6597149" cy="4700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Simulation output: transport time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(h) and dilution factor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10">
                <a:extLst>
                  <a:ext uri="{FF2B5EF4-FFF2-40B4-BE49-F238E27FC236}">
                    <a16:creationId xmlns:a16="http://schemas.microsoft.com/office/drawing/2014/main" id="{CF3834EC-9241-4DC3-3776-6073BC090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87" y="4912271"/>
                <a:ext cx="12013825" cy="73628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Combing original Xe activity concentration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𝑋𝑒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hypothetical nuclear explosion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released from the DPRK test site: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h𝑦𝑝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𝑋𝑒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 Placeholder 10">
                <a:extLst>
                  <a:ext uri="{FF2B5EF4-FFF2-40B4-BE49-F238E27FC236}">
                    <a16:creationId xmlns:a16="http://schemas.microsoft.com/office/drawing/2014/main" id="{CF3834EC-9241-4DC3-3776-6073BC09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7" y="4912271"/>
                <a:ext cx="12013825" cy="736282"/>
              </a:xfrm>
              <a:prstGeom prst="rect">
                <a:avLst/>
              </a:prstGeom>
              <a:blipFill>
                <a:blip r:embed="rId5"/>
                <a:stretch>
                  <a:fillRect t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B4CDA43-5A76-3C28-234D-910BE3EB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6</a:t>
            </a:fld>
            <a:endParaRPr lang="en-AT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B77F083-BC73-3069-EBC5-B048E9713977}"/>
              </a:ext>
            </a:extLst>
          </p:cNvPr>
          <p:cNvSpPr txBox="1">
            <a:spLocks/>
          </p:cNvSpPr>
          <p:nvPr/>
        </p:nvSpPr>
        <p:spPr>
          <a:xfrm>
            <a:off x="348181" y="1432891"/>
            <a:ext cx="5998832" cy="4700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Choosing sample dates from RN38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representing all seasons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with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both isotopes present above MDC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41E3165-CB68-A83E-63ED-41E855BC1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15501"/>
              </p:ext>
            </p:extLst>
          </p:nvPr>
        </p:nvGraphicFramePr>
        <p:xfrm>
          <a:off x="507667" y="5741091"/>
          <a:ext cx="2331226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5613">
                  <a:extLst>
                    <a:ext uri="{9D8B030D-6E8A-4147-A177-3AD203B41FA5}">
                      <a16:colId xmlns:a16="http://schemas.microsoft.com/office/drawing/2014/main" val="1648772574"/>
                    </a:ext>
                  </a:extLst>
                </a:gridCol>
                <a:gridCol w="1165613">
                  <a:extLst>
                    <a:ext uri="{9D8B030D-6E8A-4147-A177-3AD203B41FA5}">
                      <a16:colId xmlns:a16="http://schemas.microsoft.com/office/drawing/2014/main" val="2827180135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Xe-135/Xe-133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25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Xe-135 Activity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2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 Multiplier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682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F8C135-F41E-959A-85F2-CA133377E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78029"/>
              </p:ext>
            </p:extLst>
          </p:nvPr>
        </p:nvGraphicFramePr>
        <p:xfrm>
          <a:off x="3273942" y="5741091"/>
          <a:ext cx="2331226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5613">
                  <a:extLst>
                    <a:ext uri="{9D8B030D-6E8A-4147-A177-3AD203B41FA5}">
                      <a16:colId xmlns:a16="http://schemas.microsoft.com/office/drawing/2014/main" val="1648772574"/>
                    </a:ext>
                  </a:extLst>
                </a:gridCol>
                <a:gridCol w="1165613">
                  <a:extLst>
                    <a:ext uri="{9D8B030D-6E8A-4147-A177-3AD203B41FA5}">
                      <a16:colId xmlns:a16="http://schemas.microsoft.com/office/drawing/2014/main" val="2827180135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Xe-133m/Xe-133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25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 Activity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2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 Multiplier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68223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592D8F13-B261-D4FA-8862-FEAF913CC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49733"/>
              </p:ext>
            </p:extLst>
          </p:nvPr>
        </p:nvGraphicFramePr>
        <p:xfrm>
          <a:off x="6040217" y="5741091"/>
          <a:ext cx="2331226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74983">
                  <a:extLst>
                    <a:ext uri="{9D8B030D-6E8A-4147-A177-3AD203B41FA5}">
                      <a16:colId xmlns:a16="http://schemas.microsoft.com/office/drawing/2014/main" val="1648772574"/>
                    </a:ext>
                  </a:extLst>
                </a:gridCol>
                <a:gridCol w="1056243">
                  <a:extLst>
                    <a:ext uri="{9D8B030D-6E8A-4147-A177-3AD203B41FA5}">
                      <a16:colId xmlns:a16="http://schemas.microsoft.com/office/drawing/2014/main" val="2827180135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Xe-133m/Xe-131m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25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 Activity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2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Xe-131m Multiplier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68223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0EFF0D5-14A9-204B-598F-9DA347DBD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7742"/>
              </p:ext>
            </p:extLst>
          </p:nvPr>
        </p:nvGraphicFramePr>
        <p:xfrm>
          <a:off x="8806493" y="5741091"/>
          <a:ext cx="2331226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5613">
                  <a:extLst>
                    <a:ext uri="{9D8B030D-6E8A-4147-A177-3AD203B41FA5}">
                      <a16:colId xmlns:a16="http://schemas.microsoft.com/office/drawing/2014/main" val="1648772574"/>
                    </a:ext>
                  </a:extLst>
                </a:gridCol>
                <a:gridCol w="1165613">
                  <a:extLst>
                    <a:ext uri="{9D8B030D-6E8A-4147-A177-3AD203B41FA5}">
                      <a16:colId xmlns:a16="http://schemas.microsoft.com/office/drawing/2014/main" val="2827180135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Xe-131m/Xe-133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25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Xe-131m Activity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2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 Multiplier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6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Predicting activity concentration uncertainty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8490AE6-74CC-1FC3-CBA2-3598CA29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4" y="1329276"/>
            <a:ext cx="3463372" cy="26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045B1E5-E249-BD84-0961-B73010EA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3" y="4133362"/>
            <a:ext cx="3504187" cy="26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95E205D-615B-0E75-7C9E-0BF6F04F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85" y="1329276"/>
            <a:ext cx="3510017" cy="26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3323244-741F-B1DE-8007-976DC8EC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85" y="4133362"/>
            <a:ext cx="3416727" cy="26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837F8-B05D-5D4F-824B-63AC6E98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7</a:t>
            </a:fld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10">
                <a:extLst>
                  <a:ext uri="{FF2B5EF4-FFF2-40B4-BE49-F238E27FC236}">
                    <a16:creationId xmlns:a16="http://schemas.microsoft.com/office/drawing/2014/main" id="{21D738EA-25B6-31AE-E8E2-F6E41D737A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4406" y="2698756"/>
                <a:ext cx="3076045" cy="39389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</m:oMath>
                  </m:oMathPara>
                </a14:m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Placeholder 10">
                <a:extLst>
                  <a:ext uri="{FF2B5EF4-FFF2-40B4-BE49-F238E27FC236}">
                    <a16:creationId xmlns:a16="http://schemas.microsoft.com/office/drawing/2014/main" id="{21D738EA-25B6-31AE-E8E2-F6E41D73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06" y="2698756"/>
                <a:ext cx="3076045" cy="393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EB0564B0-10B0-7AE8-A5D4-E9A9571D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75787"/>
              </p:ext>
            </p:extLst>
          </p:nvPr>
        </p:nvGraphicFramePr>
        <p:xfrm>
          <a:off x="7614808" y="3589225"/>
          <a:ext cx="4158186" cy="17156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01296">
                  <a:extLst>
                    <a:ext uri="{9D8B030D-6E8A-4147-A177-3AD203B41FA5}">
                      <a16:colId xmlns:a16="http://schemas.microsoft.com/office/drawing/2014/main" val="3240611012"/>
                    </a:ext>
                  </a:extLst>
                </a:gridCol>
                <a:gridCol w="790665">
                  <a:extLst>
                    <a:ext uri="{9D8B030D-6E8A-4147-A177-3AD203B41FA5}">
                      <a16:colId xmlns:a16="http://schemas.microsoft.com/office/drawing/2014/main" val="989940740"/>
                    </a:ext>
                  </a:extLst>
                </a:gridCol>
                <a:gridCol w="797271">
                  <a:extLst>
                    <a:ext uri="{9D8B030D-6E8A-4147-A177-3AD203B41FA5}">
                      <a16:colId xmlns:a16="http://schemas.microsoft.com/office/drawing/2014/main" val="3084955839"/>
                    </a:ext>
                  </a:extLst>
                </a:gridCol>
                <a:gridCol w="899290">
                  <a:extLst>
                    <a:ext uri="{9D8B030D-6E8A-4147-A177-3AD203B41FA5}">
                      <a16:colId xmlns:a16="http://schemas.microsoft.com/office/drawing/2014/main" val="3357280118"/>
                    </a:ext>
                  </a:extLst>
                </a:gridCol>
                <a:gridCol w="769664">
                  <a:extLst>
                    <a:ext uri="{9D8B030D-6E8A-4147-A177-3AD203B41FA5}">
                      <a16:colId xmlns:a16="http://schemas.microsoft.com/office/drawing/2014/main" val="1693815430"/>
                    </a:ext>
                  </a:extLst>
                </a:gridCol>
              </a:tblGrid>
              <a:tr h="34313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Xe-135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219748"/>
                  </a:ext>
                </a:extLst>
              </a:tr>
              <a:tr h="343137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0.04427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504024"/>
                  </a:ext>
                </a:extLst>
              </a:tr>
              <a:tr h="343137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0.8607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2.278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2.162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61078"/>
                  </a:ext>
                </a:extLst>
              </a:tr>
              <a:tr h="343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-0.06150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0.02489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-0.2787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69324"/>
                  </a:ext>
                </a:extLst>
              </a:tr>
              <a:tr h="343137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0.03686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-0.0344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0.1153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14419"/>
                  </a:ext>
                </a:extLst>
              </a:tr>
            </a:tbl>
          </a:graphicData>
        </a:graphic>
      </p:graphicFrame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2F0F14E-C6F4-A65F-06CC-22D604D1DF30}"/>
              </a:ext>
            </a:extLst>
          </p:cNvPr>
          <p:cNvSpPr txBox="1">
            <a:spLocks/>
          </p:cNvSpPr>
          <p:nvPr/>
        </p:nvSpPr>
        <p:spPr>
          <a:xfrm>
            <a:off x="8154405" y="3256042"/>
            <a:ext cx="3076045" cy="3938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Fitted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0">
                <a:extLst>
                  <a:ext uri="{FF2B5EF4-FFF2-40B4-BE49-F238E27FC236}">
                    <a16:creationId xmlns:a16="http://schemas.microsoft.com/office/drawing/2014/main" id="{6EC1E5AC-37E7-1084-0897-1F5C2FA9E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4807" y="2202184"/>
                <a:ext cx="4202834" cy="39389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Assume uncertainty in activity concentration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) is a function of concentration </a:t>
                </a:r>
                <a:r>
                  <a:rPr lang="en-US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and fixed parameters:</a:t>
                </a:r>
              </a:p>
            </p:txBody>
          </p:sp>
        </mc:Choice>
        <mc:Fallback xmlns="">
          <p:sp>
            <p:nvSpPr>
              <p:cNvPr id="9" name="Text Placeholder 10">
                <a:extLst>
                  <a:ext uri="{FF2B5EF4-FFF2-40B4-BE49-F238E27FC236}">
                    <a16:creationId xmlns:a16="http://schemas.microsoft.com/office/drawing/2014/main" id="{6EC1E5AC-37E7-1084-0897-1F5C2FA9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807" y="2202184"/>
                <a:ext cx="4202834" cy="393897"/>
              </a:xfrm>
              <a:prstGeom prst="rect">
                <a:avLst/>
              </a:prstGeom>
              <a:blipFill>
                <a:blip r:embed="rId9"/>
                <a:stretch>
                  <a:fillRect l="-435" t="-6154" r="-870" b="-3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3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Calculated screening flag thresholds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CAC6-49F9-DB08-E638-2CA7F58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8</a:t>
            </a:fld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6717132-4C5C-FBB4-650F-73FDE889D2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723058"/>
                  </p:ext>
                </p:extLst>
              </p:nvPr>
            </p:nvGraphicFramePr>
            <p:xfrm>
              <a:off x="705220" y="1616131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b="1" kern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2.91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1.09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29.12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21.81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7.33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0.68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6.83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5.26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5.49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1.81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2.34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2.00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4.76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6717132-4C5C-FBB4-650F-73FDE889D2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723058"/>
                  </p:ext>
                </p:extLst>
              </p:nvPr>
            </p:nvGraphicFramePr>
            <p:xfrm>
              <a:off x="705220" y="1616131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699" t="-77143" r="-380420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306" t="-77143" r="-277778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399" t="-77143" r="-179720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611" t="-77143" r="-78472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2.91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1.09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29.12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21.81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7.33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0.68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6.83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5.26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5.49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1.81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2.34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2.00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4.76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3597528-2FAD-1859-7B7D-84D5BBB3146E}"/>
              </a:ext>
            </a:extLst>
          </p:cNvPr>
          <p:cNvSpPr txBox="1">
            <a:spLocks/>
          </p:cNvSpPr>
          <p:nvPr/>
        </p:nvSpPr>
        <p:spPr>
          <a:xfrm>
            <a:off x="2040129" y="1370421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Xe-135/Xe-133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8FEDEF1-C4ED-5414-9A56-79CF811383B5}"/>
              </a:ext>
            </a:extLst>
          </p:cNvPr>
          <p:cNvSpPr txBox="1">
            <a:spLocks/>
          </p:cNvSpPr>
          <p:nvPr/>
        </p:nvSpPr>
        <p:spPr>
          <a:xfrm>
            <a:off x="7553423" y="1370421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Xe-133m/Xe-133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B26780-68E9-25E6-835C-1DF1E2535917}"/>
              </a:ext>
            </a:extLst>
          </p:cNvPr>
          <p:cNvSpPr txBox="1">
            <a:spLocks/>
          </p:cNvSpPr>
          <p:nvPr/>
        </p:nvSpPr>
        <p:spPr>
          <a:xfrm>
            <a:off x="2040129" y="3584700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Xe-133m/Xe-131m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A3899D9-4C25-1818-6064-DC6A80632C80}"/>
              </a:ext>
            </a:extLst>
          </p:cNvPr>
          <p:cNvSpPr txBox="1">
            <a:spLocks/>
          </p:cNvSpPr>
          <p:nvPr/>
        </p:nvSpPr>
        <p:spPr>
          <a:xfrm>
            <a:off x="7553423" y="3585353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Xe-131m/Xe-133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6">
                <a:extLst>
                  <a:ext uri="{FF2B5EF4-FFF2-40B4-BE49-F238E27FC236}">
                    <a16:creationId xmlns:a16="http://schemas.microsoft.com/office/drawing/2014/main" id="{B243752B-9D25-C28D-4D45-32C58087EE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41079"/>
                  </p:ext>
                </p:extLst>
              </p:nvPr>
            </p:nvGraphicFramePr>
            <p:xfrm>
              <a:off x="6218515" y="1616130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b="1" kern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(0.3)</a:t>
                          </a:r>
                          <a:endParaRPr lang="en-US" sz="11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0.39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25.34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22.03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0.91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17.84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14.93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13.12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11.15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0.60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6">
                <a:extLst>
                  <a:ext uri="{FF2B5EF4-FFF2-40B4-BE49-F238E27FC236}">
                    <a16:creationId xmlns:a16="http://schemas.microsoft.com/office/drawing/2014/main" id="{B243752B-9D25-C28D-4D45-32C58087EE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41079"/>
                  </p:ext>
                </p:extLst>
              </p:nvPr>
            </p:nvGraphicFramePr>
            <p:xfrm>
              <a:off x="6218515" y="1616130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699" t="-77143" r="-380420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306" t="-77143" r="-277778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399" t="-77143" r="-179720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611" t="-77143" r="-78472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0.39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25.34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22.03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0.91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17.84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14.93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13.12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11.15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0.60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6">
                <a:extLst>
                  <a:ext uri="{FF2B5EF4-FFF2-40B4-BE49-F238E27FC236}">
                    <a16:creationId xmlns:a16="http://schemas.microsoft.com/office/drawing/2014/main" id="{248D8277-B2A4-67C5-40EF-C6CBDF301F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564981"/>
                  </p:ext>
                </p:extLst>
              </p:nvPr>
            </p:nvGraphicFramePr>
            <p:xfrm>
              <a:off x="632006" y="3838194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100" b="1" kern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(2)</a:t>
                          </a:r>
                          <a:endParaRPr lang="en-US" sz="11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3.03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9.77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2.31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0.67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1.99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2.71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1.75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0.56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1.72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1.95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1.52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6">
                <a:extLst>
                  <a:ext uri="{FF2B5EF4-FFF2-40B4-BE49-F238E27FC236}">
                    <a16:creationId xmlns:a16="http://schemas.microsoft.com/office/drawing/2014/main" id="{248D8277-B2A4-67C5-40EF-C6CBDF301F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564981"/>
                  </p:ext>
                </p:extLst>
              </p:nvPr>
            </p:nvGraphicFramePr>
            <p:xfrm>
              <a:off x="632006" y="3838194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699" t="-77143" r="-380420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306" t="-77143" r="-277778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1399" t="-77143" r="-179720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8611" t="-77143" r="-7847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3.03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9.77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2.31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0.67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1.99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2.71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1.75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0.56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1.72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1.95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1.52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8F2B387E-E065-898C-4490-5762257B2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224577"/>
                  </p:ext>
                </p:extLst>
              </p:nvPr>
            </p:nvGraphicFramePr>
            <p:xfrm>
              <a:off x="6218515" y="3838194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0.83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0.30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1.62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0.41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8F2B387E-E065-898C-4490-5762257B2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224577"/>
                  </p:ext>
                </p:extLst>
              </p:nvPr>
            </p:nvGraphicFramePr>
            <p:xfrm>
              <a:off x="6218515" y="3838194"/>
              <a:ext cx="5053113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4178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4178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2223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699" t="-77143" r="-380420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9306" t="-77143" r="-277778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1399" t="-77143" r="-179720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8611" t="-77143" r="-7847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0.83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0.07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0.20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0.30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1.62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0.41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kern="1200" dirty="0">
                              <a:solidFill>
                                <a:srgbClr val="21212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0.12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3FBFB76-D6FE-8B28-B900-FE12F6B1F91B}"/>
              </a:ext>
            </a:extLst>
          </p:cNvPr>
          <p:cNvSpPr txBox="1"/>
          <p:nvPr/>
        </p:nvSpPr>
        <p:spPr>
          <a:xfrm>
            <a:off x="818707" y="5949305"/>
            <a:ext cx="10452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Only samples where both isotopes were present above the MDC were considered.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1300-1700 samples were applicable depending on the ratio.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(numbers)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indicate thresholds from current IDC operations.</a:t>
            </a:r>
          </a:p>
        </p:txBody>
      </p:sp>
    </p:spTree>
    <p:extLst>
      <p:ext uri="{BB962C8B-B14F-4D97-AF65-F5344CB8AC3E}">
        <p14:creationId xmlns:p14="http://schemas.microsoft.com/office/powerpoint/2010/main" val="146774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828768" y="293949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Successful detections of hypothetical signatures</a:t>
            </a:r>
            <a:endParaRPr lang="en-AT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O3.6-769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8491-8716-1E81-FE48-8871D60B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91" y="120111"/>
            <a:ext cx="1969236" cy="602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CAC6-49F9-DB08-E638-2CA7F58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9</a:t>
            </a:fld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6717132-4C5C-FBB4-650F-73FDE889D2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766044"/>
                  </p:ext>
                </p:extLst>
              </p:nvPr>
            </p:nvGraphicFramePr>
            <p:xfrm>
              <a:off x="568602" y="1616131"/>
              <a:ext cx="5070201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31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6717132-4C5C-FBB4-650F-73FDE889D2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766044"/>
                  </p:ext>
                </p:extLst>
              </p:nvPr>
            </p:nvGraphicFramePr>
            <p:xfrm>
              <a:off x="568602" y="1616131"/>
              <a:ext cx="5070201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31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77143" r="-3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77143" r="-2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77143" r="-1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7241" t="-77143" r="-77931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3597528-2FAD-1859-7B7D-84D5BBB3146E}"/>
              </a:ext>
            </a:extLst>
          </p:cNvPr>
          <p:cNvSpPr txBox="1">
            <a:spLocks/>
          </p:cNvSpPr>
          <p:nvPr/>
        </p:nvSpPr>
        <p:spPr>
          <a:xfrm>
            <a:off x="1985267" y="1370421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Xe-135/Xe-133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CAA9A8AE-38F1-B2D5-3F61-AD23EFC3DD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23213"/>
                  </p:ext>
                </p:extLst>
              </p:nvPr>
            </p:nvGraphicFramePr>
            <p:xfrm>
              <a:off x="6221506" y="1616131"/>
              <a:ext cx="5070200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28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CAA9A8AE-38F1-B2D5-3F61-AD23EFC3DD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23213"/>
                  </p:ext>
                </p:extLst>
              </p:nvPr>
            </p:nvGraphicFramePr>
            <p:xfrm>
              <a:off x="6221506" y="1616131"/>
              <a:ext cx="5070200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77143" r="-3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77143" r="-2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000" t="-77143" r="-1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7241" t="-77143" r="-77931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28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25B32EF3-8D20-787C-15E6-4F9B026F7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37114"/>
                  </p:ext>
                </p:extLst>
              </p:nvPr>
            </p:nvGraphicFramePr>
            <p:xfrm>
              <a:off x="6221506" y="3779963"/>
              <a:ext cx="5070199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29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25B32EF3-8D20-787C-15E6-4F9B026F7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37114"/>
                  </p:ext>
                </p:extLst>
              </p:nvPr>
            </p:nvGraphicFramePr>
            <p:xfrm>
              <a:off x="6221506" y="3779963"/>
              <a:ext cx="5070199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29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77143" r="-3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77143" r="-2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t="-77143" r="-1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7241" t="-77143" r="-77931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1FC82BD8-E509-972F-F9BE-CD5884922F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777335"/>
                  </p:ext>
                </p:extLst>
              </p:nvPr>
            </p:nvGraphicFramePr>
            <p:xfrm>
              <a:off x="568602" y="3779962"/>
              <a:ext cx="5070199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29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Bayesian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Geometric 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endParaRPr lang="en-US" sz="1100" b="1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1FC82BD8-E509-972F-F9BE-CD5884922F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777335"/>
                  </p:ext>
                </p:extLst>
              </p:nvPr>
            </p:nvGraphicFramePr>
            <p:xfrm>
              <a:off x="568602" y="3779962"/>
              <a:ext cx="5070199" cy="1844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877134">
                      <a:extLst>
                        <a:ext uri="{9D8B030D-6E8A-4147-A177-3AD203B41FA5}">
                          <a16:colId xmlns:a16="http://schemas.microsoft.com/office/drawing/2014/main" val="4193362655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086986453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191336911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240700781"/>
                        </a:ext>
                      </a:extLst>
                    </a:gridCol>
                    <a:gridCol w="877134">
                      <a:extLst>
                        <a:ext uri="{9D8B030D-6E8A-4147-A177-3AD203B41FA5}">
                          <a16:colId xmlns:a16="http://schemas.microsoft.com/office/drawing/2014/main" val="3466097707"/>
                        </a:ext>
                      </a:extLst>
                    </a:gridCol>
                    <a:gridCol w="684529">
                      <a:extLst>
                        <a:ext uri="{9D8B030D-6E8A-4147-A177-3AD203B41FA5}">
                          <a16:colId xmlns:a16="http://schemas.microsoft.com/office/drawing/2014/main" val="2141821969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False Positive Rate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Threshold Calculation Method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975210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t="-77143" r="-3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77143" r="-2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000" t="-77143" r="-179167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7241" t="-77143" r="-77931" b="-2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100" b="1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Ratio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11911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80191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11001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10%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63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8FEDEF1-C4ED-5414-9A56-79CF811383B5}"/>
              </a:ext>
            </a:extLst>
          </p:cNvPr>
          <p:cNvSpPr txBox="1">
            <a:spLocks/>
          </p:cNvSpPr>
          <p:nvPr/>
        </p:nvSpPr>
        <p:spPr>
          <a:xfrm>
            <a:off x="7638171" y="1370421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Xe-133m/Xe-133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B26780-68E9-25E6-835C-1DF1E2535917}"/>
              </a:ext>
            </a:extLst>
          </p:cNvPr>
          <p:cNvSpPr txBox="1">
            <a:spLocks/>
          </p:cNvSpPr>
          <p:nvPr/>
        </p:nvSpPr>
        <p:spPr>
          <a:xfrm>
            <a:off x="1985267" y="3533720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Xe-133m/Xe-131m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A3899D9-4C25-1818-6064-DC6A80632C80}"/>
              </a:ext>
            </a:extLst>
          </p:cNvPr>
          <p:cNvSpPr txBox="1">
            <a:spLocks/>
          </p:cNvSpPr>
          <p:nvPr/>
        </p:nvSpPr>
        <p:spPr>
          <a:xfrm>
            <a:off x="7638171" y="3533720"/>
            <a:ext cx="2236868" cy="3443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Xe-131m/Xe-133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5EBC8-12F2-9FB8-305B-325CC90C7816}"/>
                  </a:ext>
                </a:extLst>
              </p:cNvPr>
              <p:cNvSpPr txBox="1"/>
              <p:nvPr/>
            </p:nvSpPr>
            <p:spPr>
              <a:xfrm>
                <a:off x="838784" y="5825387"/>
                <a:ext cx="104529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Resulting ratios of combined real and hypothetical signatures were compared to calculated screening flag thresholds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calculation method was scored by tallying the number of “detections” – how often the screening flag is raised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Highest possible score is 144: 6 samples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24 release activity combinations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5EBC8-12F2-9FB8-305B-325CC90C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84" y="5825387"/>
                <a:ext cx="10452921" cy="738664"/>
              </a:xfrm>
              <a:prstGeom prst="rect">
                <a:avLst/>
              </a:prstGeom>
              <a:blipFill>
                <a:blip r:embed="rId8"/>
                <a:stretch>
                  <a:fillRect l="-117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6013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1696</Words>
  <Application>Microsoft Office PowerPoint</Application>
  <PresentationFormat>Widescreen</PresentationFormat>
  <Paragraphs>433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Gordon, Emily</cp:lastModifiedBy>
  <cp:revision>4</cp:revision>
  <dcterms:created xsi:type="dcterms:W3CDTF">2023-04-18T13:25:54Z</dcterms:created>
  <dcterms:modified xsi:type="dcterms:W3CDTF">2023-06-14T12:55:54Z</dcterms:modified>
</cp:coreProperties>
</file>