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8"/>
  </p:notesMasterIdLst>
  <p:sldIdLst>
    <p:sldId id="261" r:id="rId3"/>
    <p:sldId id="256" r:id="rId4"/>
    <p:sldId id="286" r:id="rId5"/>
    <p:sldId id="280" r:id="rId6"/>
    <p:sldId id="266" r:id="rId7"/>
    <p:sldId id="279" r:id="rId8"/>
    <p:sldId id="267" r:id="rId9"/>
    <p:sldId id="287" r:id="rId10"/>
    <p:sldId id="268" r:id="rId11"/>
    <p:sldId id="270" r:id="rId12"/>
    <p:sldId id="277" r:id="rId13"/>
    <p:sldId id="278" r:id="rId14"/>
    <p:sldId id="288" r:id="rId15"/>
    <p:sldId id="282" r:id="rId16"/>
    <p:sldId id="285" r:id="rId1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86"/>
            <p14:sldId id="280"/>
            <p14:sldId id="266"/>
            <p14:sldId id="279"/>
            <p14:sldId id="267"/>
            <p14:sldId id="287"/>
            <p14:sldId id="268"/>
            <p14:sldId id="270"/>
            <p14:sldId id="277"/>
            <p14:sldId id="278"/>
            <p14:sldId id="288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9A4D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4" autoAdjust="0"/>
    <p:restoredTop sz="94694"/>
  </p:normalViewPr>
  <p:slideViewPr>
    <p:cSldViewPr snapToGrid="0">
      <p:cViewPr varScale="1">
        <p:scale>
          <a:sx n="104" d="100"/>
          <a:sy n="104" d="100"/>
        </p:scale>
        <p:origin x="15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DB415-FBA0-42A2-884A-07225601ADE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A6CE-5181-4FA9-AC99-78F8281D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51344B-16EC-4FBF-B413-A6E5E9E51257}" type="datetime1">
              <a:rPr lang="LID4096" smtClean="0"/>
              <a:t>06/14/2023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7CF698-4133-459C-B049-962E6FBA162C}" type="datetime1">
              <a:rPr lang="LID4096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231F3-4457-4048-970D-FE787F4AA886}" type="datetime1">
              <a:rPr lang="LID4096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9A136-2B9D-48E3-B45C-CAFDD29BBC7C}" type="datetime1">
              <a:rPr lang="LID4096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E3D9494-3D73-6B4D-A6B9-58EFB44A3F8D}" type="slidenum">
              <a:rPr lang="en-AT" smtClean="0"/>
              <a:pPr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9F4F5-D4EE-4BD9-BEE4-483203EA8FE3}" type="datetime1">
              <a:rPr lang="LID4096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E3D9494-3D73-6B4D-A6B9-58EFB44A3F8D}" type="slidenum">
              <a:rPr lang="en-AT" smtClean="0"/>
              <a:pPr/>
              <a:t>‹#›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7776D-1682-4389-A86E-DA3C047CB482}" type="datetime1">
              <a:rPr lang="LID4096" smtClean="0"/>
              <a:t>06/14/2023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CF664C-7E9F-4A16-8B60-877745202A60}" type="datetime1">
              <a:rPr lang="LID4096" smtClean="0"/>
              <a:t>06/14/2023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4F8CAF-C18D-4E28-86E6-7E6D9B1DD63D}" type="datetime1">
              <a:rPr lang="LID4096" smtClean="0"/>
              <a:t>06/14/2023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6447B-3C9E-49B3-AD81-A800DAC1D895}" type="datetime1">
              <a:rPr lang="LID4096" smtClean="0"/>
              <a:t>06/14/2023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E3D9494-3D73-6B4D-A6B9-58EFB44A3F8D}" type="slidenum">
              <a:rPr lang="en-AT" smtClean="0"/>
              <a:pPr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C1D14-CAC4-45A8-9AAE-432BB7A60E71}" type="datetime1">
              <a:rPr lang="LID4096" smtClean="0"/>
              <a:t>06/14/2023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6C28D-EAA8-4621-B1C3-1FD32A1A153C}" type="datetime1">
              <a:rPr lang="LID4096" smtClean="0"/>
              <a:t>06/14/2023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Baseline for Source Reconstruction Using Forensic Radionuclide Event Analysis and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Pieter De Meutter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Andy Delcloo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Ian Hoffman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AT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SCK CEN, 2: RMI, 3: Health Canada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475798" y="3412867"/>
            <a:ext cx="108000" cy="2185149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475797" y="3412867"/>
            <a:ext cx="108000" cy="2185149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87556" y="3412867"/>
            <a:ext cx="108000" cy="2185149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61176" y="3412867"/>
            <a:ext cx="108000" cy="2185149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72935" y="3412867"/>
            <a:ext cx="108000" cy="2185149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selection of observations (1/2)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10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83874" r="50343"/>
          <a:stretch/>
        </p:blipFill>
        <p:spPr>
          <a:xfrm>
            <a:off x="7107175" y="1266040"/>
            <a:ext cx="2195114" cy="3053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03307" y="1126332"/>
            <a:ext cx="208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10 days of releases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5 days of observations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13455" r="94208" b="68933"/>
          <a:stretch/>
        </p:blipFill>
        <p:spPr>
          <a:xfrm>
            <a:off x="409303" y="1231281"/>
            <a:ext cx="326571" cy="1100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60" y="1130981"/>
            <a:ext cx="437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observations</a:t>
            </a:r>
          </a:p>
          <a:p>
            <a:r>
              <a:rPr lang="en-US" dirty="0" smtClean="0"/>
              <a:t>detections only </a:t>
            </a:r>
          </a:p>
          <a:p>
            <a:r>
              <a:rPr lang="en-US" dirty="0" smtClean="0"/>
              <a:t>“high” detections only (</a:t>
            </a:r>
            <a:r>
              <a:rPr lang="en-US" dirty="0" err="1" smtClean="0"/>
              <a:t>obs</a:t>
            </a:r>
            <a:r>
              <a:rPr lang="en-US" dirty="0" smtClean="0"/>
              <a:t> &gt; 1 </a:t>
            </a:r>
            <a:r>
              <a:rPr lang="en-US" dirty="0" err="1" smtClean="0"/>
              <a:t>mBq</a:t>
            </a:r>
            <a:r>
              <a:rPr lang="en-US" dirty="0" smtClean="0"/>
              <a:t>/m³)</a:t>
            </a:r>
          </a:p>
          <a:p>
            <a:r>
              <a:rPr lang="en-US" dirty="0" smtClean="0"/>
              <a:t>non-detections and “high” detections only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9303" y="5980042"/>
            <a:ext cx="9639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Including non-detections generally improve the source localization</a:t>
            </a:r>
          </a:p>
          <a:p>
            <a:r>
              <a:rPr lang="en-US" dirty="0" smtClean="0"/>
              <a:t>For Bayesian inference, reconstruction using non-detections and “high” detections gives best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2330532"/>
            <a:ext cx="11266650" cy="35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34473" y="3906982"/>
            <a:ext cx="413953" cy="1675739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59643" y="3906982"/>
            <a:ext cx="714102" cy="1675738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08519" y="2650138"/>
            <a:ext cx="413953" cy="721135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selection of observations (2/2)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11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2331310"/>
            <a:ext cx="11266650" cy="3539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83687"/>
          <a:stretch/>
        </p:blipFill>
        <p:spPr>
          <a:xfrm>
            <a:off x="5557983" y="1268919"/>
            <a:ext cx="4420553" cy="3088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36" y="1130981"/>
            <a:ext cx="218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2</a:t>
            </a:r>
            <a:r>
              <a:rPr lang="en-US" sz="1600" dirty="0" smtClean="0">
                <a:solidFill>
                  <a:schemeClr val="accent6"/>
                </a:solidFill>
              </a:rPr>
              <a:t>0 days of releases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15 days of observations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304" y="5982784"/>
            <a:ext cx="98585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Bayesian inference and cost function performance significantly deteriorated when using detections only </a:t>
            </a:r>
          </a:p>
          <a:p>
            <a:r>
              <a:rPr lang="en-US" dirty="0" smtClean="0"/>
              <a:t>Cost function method is less sensitive to non- and small detections (due to the cost function by design)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13455" r="94208" b="68933"/>
          <a:stretch/>
        </p:blipFill>
        <p:spPr>
          <a:xfrm>
            <a:off x="409303" y="1231281"/>
            <a:ext cx="326571" cy="11000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" y="1130981"/>
            <a:ext cx="437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observations</a:t>
            </a:r>
          </a:p>
          <a:p>
            <a:r>
              <a:rPr lang="en-US" dirty="0" smtClean="0"/>
              <a:t>detections only </a:t>
            </a:r>
          </a:p>
          <a:p>
            <a:r>
              <a:rPr lang="en-US" dirty="0" smtClean="0"/>
              <a:t>“high” detections only (</a:t>
            </a:r>
            <a:r>
              <a:rPr lang="en-US" dirty="0" err="1" smtClean="0"/>
              <a:t>obs</a:t>
            </a:r>
            <a:r>
              <a:rPr lang="en-US" dirty="0" smtClean="0"/>
              <a:t> &gt; 1 </a:t>
            </a:r>
            <a:r>
              <a:rPr lang="en-US" dirty="0" err="1" smtClean="0"/>
              <a:t>mBq</a:t>
            </a:r>
            <a:r>
              <a:rPr lang="en-US" dirty="0" smtClean="0"/>
              <a:t>/m³)</a:t>
            </a:r>
          </a:p>
          <a:p>
            <a:r>
              <a:rPr lang="en-US" dirty="0" smtClean="0"/>
              <a:t>non-detections and “high” detections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42400" y="1447767"/>
            <a:ext cx="2984285" cy="4555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Testing a new cost function (1/2)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12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270" b="77445"/>
          <a:stretch/>
        </p:blipFill>
        <p:spPr>
          <a:xfrm>
            <a:off x="208503" y="1733002"/>
            <a:ext cx="4598698" cy="548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9315" t="78572" r="10203" b="2143"/>
          <a:stretch/>
        </p:blipFill>
        <p:spPr>
          <a:xfrm>
            <a:off x="4874621" y="1733003"/>
            <a:ext cx="3701143" cy="548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6844" t="29035" r="24677" b="29029"/>
          <a:stretch/>
        </p:blipFill>
        <p:spPr>
          <a:xfrm>
            <a:off x="9562027" y="1735507"/>
            <a:ext cx="2229394" cy="1193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568" y="3150003"/>
            <a:ext cx="2654690" cy="27147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2159"/>
          <a:stretch/>
        </p:blipFill>
        <p:spPr>
          <a:xfrm>
            <a:off x="208502" y="2398565"/>
            <a:ext cx="8561029" cy="4217673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42698" y="1447767"/>
            <a:ext cx="2109527" cy="452952"/>
          </a:xfrm>
          <a:custGeom>
            <a:avLst/>
            <a:gdLst>
              <a:gd name="connsiteX0" fmla="*/ 177985 w 2109527"/>
              <a:gd name="connsiteY0" fmla="*/ 360485 h 452952"/>
              <a:gd name="connsiteX1" fmla="*/ 188259 w 2109527"/>
              <a:gd name="connsiteY1" fmla="*/ 889 h 452952"/>
              <a:gd name="connsiteX2" fmla="*/ 2109527 w 2109527"/>
              <a:gd name="connsiteY2" fmla="*/ 452952 h 4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9527" h="452952">
                <a:moveTo>
                  <a:pt x="177985" y="360485"/>
                </a:moveTo>
                <a:cubicBezTo>
                  <a:pt x="22160" y="172981"/>
                  <a:pt x="-133665" y="-14522"/>
                  <a:pt x="188259" y="889"/>
                </a:cubicBezTo>
                <a:cubicBezTo>
                  <a:pt x="510183" y="16300"/>
                  <a:pt x="1309855" y="234626"/>
                  <a:pt x="2109527" y="452952"/>
                </a:cubicBez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59300" y="2281641"/>
            <a:ext cx="4210231" cy="433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Testing a new cost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(2/2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13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13455" r="94208" b="68933"/>
          <a:stretch/>
        </p:blipFill>
        <p:spPr>
          <a:xfrm>
            <a:off x="409303" y="1416001"/>
            <a:ext cx="326571" cy="1100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60" y="1315701"/>
            <a:ext cx="437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cost function – 15 days</a:t>
            </a:r>
          </a:p>
          <a:p>
            <a:r>
              <a:rPr lang="en-US" dirty="0" smtClean="0"/>
              <a:t>new cost function – 15 days</a:t>
            </a:r>
          </a:p>
          <a:p>
            <a:r>
              <a:rPr lang="en-US" dirty="0"/>
              <a:t>original cost function – </a:t>
            </a:r>
            <a:r>
              <a:rPr lang="en-US" dirty="0" smtClean="0"/>
              <a:t>5 </a:t>
            </a:r>
            <a:r>
              <a:rPr lang="en-US" dirty="0"/>
              <a:t>days</a:t>
            </a:r>
          </a:p>
          <a:p>
            <a:r>
              <a:rPr lang="en-US" dirty="0"/>
              <a:t>new cost function – </a:t>
            </a:r>
            <a:r>
              <a:rPr lang="en-US" dirty="0" smtClean="0"/>
              <a:t>5 </a:t>
            </a:r>
            <a:r>
              <a:rPr lang="en-US" dirty="0"/>
              <a:t>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2909" y="1315701"/>
            <a:ext cx="680092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expect this new cost function to be slightly more sound. How does it perform on our set of test cases?</a:t>
            </a:r>
          </a:p>
          <a:p>
            <a:r>
              <a:rPr lang="en-US" dirty="0"/>
              <a:t>Effect of new cost function on scores is </a:t>
            </a:r>
            <a:r>
              <a:rPr lang="en-US" dirty="0">
                <a:solidFill>
                  <a:schemeClr val="accent1"/>
                </a:solidFill>
              </a:rPr>
              <a:t>neutral / </a:t>
            </a:r>
            <a:r>
              <a:rPr lang="en-US" dirty="0">
                <a:solidFill>
                  <a:schemeClr val="accent6"/>
                </a:solidFill>
              </a:rPr>
              <a:t>small </a:t>
            </a:r>
            <a:r>
              <a:rPr lang="en-US" dirty="0" smtClean="0">
                <a:solidFill>
                  <a:schemeClr val="accent6"/>
                </a:solidFill>
              </a:rPr>
              <a:t>improvement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6984" y="4876800"/>
            <a:ext cx="1318541" cy="1132609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20034" y="3004733"/>
            <a:ext cx="1318541" cy="3004676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24087" y="3042748"/>
            <a:ext cx="1318541" cy="538652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68869" y="3042747"/>
            <a:ext cx="1318541" cy="2966661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472922" y="3042747"/>
            <a:ext cx="1318541" cy="367203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017704" y="3042746"/>
            <a:ext cx="1318541" cy="2966661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2727733"/>
            <a:ext cx="11266650" cy="35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14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373564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Two sets of case studies have been defined for inverse modelling using real-world IMS </a:t>
            </a:r>
            <a:r>
              <a:rPr lang="en-US" baseline="30000" dirty="0"/>
              <a:t>133</a:t>
            </a:r>
            <a:r>
              <a:rPr lang="en-US" dirty="0"/>
              <a:t>Xe </a:t>
            </a:r>
            <a:r>
              <a:rPr lang="en-US" dirty="0" smtClean="0"/>
              <a:t>observations: </a:t>
            </a:r>
          </a:p>
          <a:p>
            <a:pPr lvl="1" algn="l"/>
            <a:r>
              <a:rPr lang="en-US" dirty="0" smtClean="0">
                <a:solidFill>
                  <a:schemeClr val="accent1"/>
                </a:solidFill>
              </a:rPr>
              <a:t>8 cases using 15 days of observations and 24 cases using 5 days of observations</a:t>
            </a:r>
          </a:p>
          <a:p>
            <a:pPr algn="l"/>
            <a:r>
              <a:rPr lang="en-US" dirty="0" smtClean="0"/>
              <a:t>These sets allow for a:</a:t>
            </a:r>
          </a:p>
          <a:p>
            <a:pPr lvl="1" algn="l"/>
            <a:r>
              <a:rPr lang="en-US" dirty="0" smtClean="0">
                <a:solidFill>
                  <a:schemeClr val="accent1"/>
                </a:solidFill>
              </a:rPr>
              <a:t>comparison of data (observation selection, NWP input, ...), methods (inverse modelling methods, source parameterizations, ...), test new developments on inverse modelling</a:t>
            </a:r>
          </a:p>
          <a:p>
            <a:pPr algn="l"/>
            <a:r>
              <a:rPr lang="en-US" dirty="0"/>
              <a:t>Bayesian inference and cost function optimization can localize the source within </a:t>
            </a:r>
            <a:r>
              <a:rPr lang="en-US" dirty="0" smtClean="0"/>
              <a:t>800 </a:t>
            </a:r>
            <a:r>
              <a:rPr lang="en-US" dirty="0"/>
              <a:t>km </a:t>
            </a:r>
            <a:r>
              <a:rPr lang="en-US" dirty="0" smtClean="0"/>
              <a:t>(5 d of observations) </a:t>
            </a:r>
            <a:r>
              <a:rPr lang="en-US" dirty="0"/>
              <a:t>/ </a:t>
            </a:r>
            <a:r>
              <a:rPr lang="en-US" dirty="0" smtClean="0"/>
              <a:t>270 </a:t>
            </a:r>
            <a:r>
              <a:rPr lang="en-US" dirty="0"/>
              <a:t>km (15 </a:t>
            </a:r>
            <a:r>
              <a:rPr lang="en-US" dirty="0" smtClean="0"/>
              <a:t>d of observations) </a:t>
            </a:r>
            <a:r>
              <a:rPr lang="en-US" sz="1400" dirty="0" smtClean="0"/>
              <a:t>[median value for these test cases]</a:t>
            </a:r>
            <a:endParaRPr lang="en-US" dirty="0"/>
          </a:p>
          <a:p>
            <a:pPr algn="l"/>
            <a:r>
              <a:rPr lang="en-US" dirty="0" smtClean="0"/>
              <a:t>Bayesian inference and cost function optimization are able to exclude a large fraction of the location search domain, contrary to PSR and FOR based methods</a:t>
            </a:r>
          </a:p>
          <a:p>
            <a:pPr algn="l"/>
            <a:r>
              <a:rPr lang="en-US" dirty="0"/>
              <a:t>In case of Bayesian inference: </a:t>
            </a:r>
            <a:endParaRPr lang="en-US" dirty="0" smtClean="0"/>
          </a:p>
          <a:p>
            <a:pPr lvl="1" algn="l"/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true source location sometimes falls outside the possible source region (note: other methods do not optimize for source location) </a:t>
            </a:r>
            <a:endParaRPr lang="en-US" dirty="0" smtClean="0">
              <a:solidFill>
                <a:schemeClr val="accent1"/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/>
                </a:solidFill>
              </a:rPr>
              <a:t>Deterioration when using detections only</a:t>
            </a:r>
          </a:p>
        </p:txBody>
      </p:sp>
    </p:spTree>
    <p:extLst>
      <p:ext uri="{BB962C8B-B14F-4D97-AF65-F5344CB8AC3E}">
        <p14:creationId xmlns:p14="http://schemas.microsoft.com/office/powerpoint/2010/main" val="690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15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373564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3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2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Methods and data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Results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context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3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90919"/>
            <a:ext cx="10688782" cy="464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Liberation Serif"/>
                <a:ea typeface="Noto Sans CJK SC Regular"/>
                <a:cs typeface="FreeSans"/>
              </a:rPr>
              <a:t>Inverse modelling allows a determination of the source parameters of a radioactive atmospheric release by </a:t>
            </a:r>
            <a:r>
              <a:rPr lang="en-US" sz="2000" dirty="0">
                <a:solidFill>
                  <a:schemeClr val="accent1"/>
                </a:solidFill>
                <a:latin typeface="Liberation Serif"/>
                <a:ea typeface="Noto Sans CJK SC Regular"/>
                <a:cs typeface="FreeSans"/>
              </a:rPr>
              <a:t>combining atmospheric transport modelling and airborne radionuclide measurements </a:t>
            </a:r>
            <a:r>
              <a:rPr lang="en-US" sz="2000" dirty="0">
                <a:latin typeface="Liberation Serif"/>
                <a:ea typeface="Noto Sans CJK SC Regular"/>
                <a:cs typeface="FreeSans"/>
              </a:rPr>
              <a:t>in a statistically coherent manner:</a:t>
            </a:r>
          </a:p>
          <a:p>
            <a:pPr algn="l"/>
            <a:endParaRPr lang="en-US" sz="2000" dirty="0" smtClean="0">
              <a:latin typeface="Liberation Serif"/>
              <a:ea typeface="Noto Sans CJK SC Regular"/>
              <a:cs typeface="FreeSans"/>
            </a:endParaRPr>
          </a:p>
          <a:p>
            <a:pPr algn="l"/>
            <a:endParaRPr lang="en-US" sz="2000" dirty="0">
              <a:latin typeface="Liberation Serif"/>
              <a:ea typeface="Noto Sans CJK SC Regular"/>
              <a:cs typeface="FreeSans"/>
            </a:endParaRPr>
          </a:p>
          <a:p>
            <a:pPr algn="l"/>
            <a:endParaRPr lang="en-US" sz="2000" dirty="0">
              <a:latin typeface="Liberation Serif"/>
              <a:ea typeface="Noto Sans CJK SC Regular"/>
              <a:cs typeface="FreeSans"/>
            </a:endParaRPr>
          </a:p>
          <a:p>
            <a:pPr algn="l"/>
            <a:endParaRPr lang="en-US" sz="2000" dirty="0">
              <a:latin typeface="Liberation Serif"/>
              <a:ea typeface="Noto Sans CJK SC Regular"/>
              <a:cs typeface="FreeSans"/>
            </a:endParaRPr>
          </a:p>
          <a:p>
            <a:r>
              <a:rPr lang="en-US" sz="2000" b="1" dirty="0">
                <a:latin typeface="Liberation Serif"/>
                <a:ea typeface="Noto Sans CJK SC Regular"/>
                <a:cs typeface="FreeSans"/>
              </a:rPr>
              <a:t>y</a:t>
            </a:r>
            <a:r>
              <a:rPr lang="en-US" sz="2000" dirty="0">
                <a:latin typeface="Liberation Serif"/>
                <a:ea typeface="Noto Sans CJK SC Regular"/>
                <a:cs typeface="FreeSans"/>
              </a:rPr>
              <a:t> </a:t>
            </a:r>
            <a:r>
              <a:rPr lang="en-US" sz="2000" dirty="0" smtClean="0">
                <a:latin typeface="Liberation Serif"/>
                <a:ea typeface="Noto Sans CJK SC Regular"/>
                <a:cs typeface="FreeSans"/>
              </a:rPr>
              <a:t>≈ </a:t>
            </a:r>
            <a:r>
              <a:rPr lang="en-US" sz="2000" b="1" dirty="0">
                <a:latin typeface="Liberation Serif"/>
                <a:ea typeface="Noto Sans CJK SC Regular"/>
                <a:cs typeface="FreeSans"/>
              </a:rPr>
              <a:t>M</a:t>
            </a:r>
            <a:r>
              <a:rPr lang="en-US" sz="2000" dirty="0">
                <a:latin typeface="Liberation Serif"/>
                <a:ea typeface="Noto Sans CJK SC Regular"/>
                <a:cs typeface="FreeSans"/>
              </a:rPr>
              <a:t> </a:t>
            </a:r>
            <a:r>
              <a:rPr lang="en-US" sz="2000" b="1" dirty="0">
                <a:latin typeface="Liberation Serif"/>
                <a:ea typeface="Noto Sans CJK SC Regular"/>
                <a:cs typeface="FreeSans"/>
              </a:rPr>
              <a:t>x</a:t>
            </a:r>
          </a:p>
          <a:p>
            <a:endParaRPr lang="en-US" sz="2000" dirty="0">
              <a:latin typeface="Liberation Serif"/>
              <a:ea typeface="Noto Sans CJK SC Regular"/>
              <a:cs typeface="FreeSans"/>
            </a:endParaRPr>
          </a:p>
          <a:p>
            <a:endParaRPr lang="en-US" sz="2000" dirty="0">
              <a:latin typeface="Liberation Serif"/>
              <a:ea typeface="Noto Sans CJK SC Regular"/>
              <a:cs typeface="FreeSans"/>
            </a:endParaRPr>
          </a:p>
          <a:p>
            <a:pPr algn="l"/>
            <a:r>
              <a:rPr lang="en-US" sz="2000" dirty="0" smtClean="0">
                <a:solidFill>
                  <a:schemeClr val="accent1"/>
                </a:solidFill>
                <a:latin typeface="Liberation Serif"/>
              </a:rPr>
              <a:t>A series </a:t>
            </a:r>
            <a:r>
              <a:rPr lang="en-US" sz="2000" dirty="0">
                <a:solidFill>
                  <a:schemeClr val="accent1"/>
                </a:solidFill>
                <a:latin typeface="Liberation Serif"/>
              </a:rPr>
              <a:t>of inverse modelling experiments </a:t>
            </a:r>
            <a:r>
              <a:rPr lang="en-US" sz="2000" dirty="0">
                <a:latin typeface="Liberation Serif"/>
              </a:rPr>
              <a:t>was set up using </a:t>
            </a:r>
            <a:r>
              <a:rPr lang="en-US" sz="2000" baseline="30000" dirty="0">
                <a:solidFill>
                  <a:schemeClr val="accent1"/>
                </a:solidFill>
                <a:latin typeface="Liberation Serif"/>
              </a:rPr>
              <a:t>133</a:t>
            </a:r>
            <a:r>
              <a:rPr lang="en-US" sz="2000" dirty="0">
                <a:solidFill>
                  <a:schemeClr val="accent1"/>
                </a:solidFill>
                <a:latin typeface="Liberation Serif"/>
              </a:rPr>
              <a:t>Xe observations </a:t>
            </a:r>
            <a:r>
              <a:rPr lang="en-US" sz="2000" dirty="0">
                <a:latin typeface="Liberation Serif"/>
              </a:rPr>
              <a:t>associated with the former Medical Isotope Production Facility (MIPF) at </a:t>
            </a:r>
            <a:r>
              <a:rPr lang="en-US" sz="2000" dirty="0">
                <a:solidFill>
                  <a:schemeClr val="accent1"/>
                </a:solidFill>
                <a:latin typeface="Liberation Serif"/>
              </a:rPr>
              <a:t>Chalk River Laboratories </a:t>
            </a:r>
            <a:r>
              <a:rPr lang="en-US" sz="2000" dirty="0">
                <a:latin typeface="Liberation Serif"/>
              </a:rPr>
              <a:t>(CRL</a:t>
            </a:r>
            <a:r>
              <a:rPr lang="en-US" sz="2000" dirty="0" smtClean="0">
                <a:latin typeface="Liberation Serif"/>
              </a:rPr>
              <a:t>)</a:t>
            </a:r>
            <a:endParaRPr lang="en-US" sz="2000" dirty="0">
              <a:latin typeface="Liberation Serif"/>
            </a:endParaRPr>
          </a:p>
          <a:p>
            <a:pPr algn="l"/>
            <a:r>
              <a:rPr lang="en-US" sz="2000" b="1" dirty="0">
                <a:latin typeface="Liberation Serif"/>
              </a:rPr>
              <a:t>Purpose</a:t>
            </a:r>
            <a:r>
              <a:rPr lang="en-US" sz="2000" dirty="0">
                <a:latin typeface="Liberation Serif"/>
              </a:rPr>
              <a:t>: </a:t>
            </a:r>
            <a:r>
              <a:rPr lang="en-US" sz="2000" dirty="0">
                <a:latin typeface="Liberation Serif"/>
                <a:ea typeface="Noto Sans CJK SC Regular"/>
                <a:cs typeface="FreeSans"/>
              </a:rPr>
              <a:t>to establish </a:t>
            </a:r>
            <a:r>
              <a:rPr lang="en-US" sz="2000" dirty="0">
                <a:solidFill>
                  <a:schemeClr val="accent1"/>
                </a:solidFill>
                <a:latin typeface="Liberation Serif"/>
                <a:ea typeface="Noto Sans CJK SC Regular"/>
                <a:cs typeface="FreeSans"/>
              </a:rPr>
              <a:t>a baseline for source reconstruction </a:t>
            </a:r>
            <a:r>
              <a:rPr lang="en-US" sz="2000" dirty="0">
                <a:latin typeface="Liberation Serif"/>
                <a:ea typeface="Noto Sans CJK SC Regular"/>
                <a:cs typeface="FreeSans"/>
              </a:rPr>
              <a:t>to test data, methods and </a:t>
            </a:r>
            <a:r>
              <a:rPr lang="en-US" sz="2000" dirty="0" smtClean="0">
                <a:latin typeface="Liberation Serif"/>
                <a:ea typeface="Noto Sans CJK SC Regular"/>
                <a:cs typeface="FreeSans"/>
              </a:rPr>
              <a:t>settings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18554" y="2528048"/>
            <a:ext cx="2272553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vector of radionuclide observations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954" y="2528047"/>
            <a:ext cx="2272553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source-receptor sensitivities as obtained by ATM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95354" y="2536914"/>
            <a:ext cx="2272553" cy="92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source parameters (release location, timing, amount, ...)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4946" y="4235525"/>
            <a:ext cx="714935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iberation Serif"/>
                <a:ea typeface="Noto Sans CJK SC Regular"/>
                <a:cs typeface="FreeSans"/>
              </a:rPr>
              <a:t>Inverse modelling enhances Treaty verification as a technique to link radionuclide detections to a potential source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21209" y="3442448"/>
            <a:ext cx="1875922" cy="542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193231" y="3455894"/>
            <a:ext cx="0" cy="419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 flipH="1">
            <a:off x="6536609" y="3464761"/>
            <a:ext cx="2095022" cy="465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case studies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4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21290"/>
            <a:ext cx="5426646" cy="5426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r="2337" b="6850"/>
          <a:stretch/>
        </p:blipFill>
        <p:spPr>
          <a:xfrm>
            <a:off x="391886" y="3560263"/>
            <a:ext cx="4465660" cy="31612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886" y="1308683"/>
            <a:ext cx="4728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/>
              <a:t>133</a:t>
            </a:r>
            <a:r>
              <a:rPr lang="en-US" dirty="0" smtClean="0"/>
              <a:t>Xe observations at </a:t>
            </a:r>
            <a:r>
              <a:rPr lang="en-US" dirty="0" smtClean="0">
                <a:solidFill>
                  <a:schemeClr val="accent1"/>
                </a:solidFill>
              </a:rPr>
              <a:t>CAX16, CAX17, USX74 and USX75</a:t>
            </a:r>
            <a:r>
              <a:rPr lang="en-US" dirty="0" smtClean="0"/>
              <a:t> for the period </a:t>
            </a:r>
            <a:r>
              <a:rPr lang="en-US" dirty="0" smtClean="0">
                <a:solidFill>
                  <a:schemeClr val="accent1"/>
                </a:solidFill>
              </a:rPr>
              <a:t>1 September 2014 – 30 December 2014</a:t>
            </a:r>
            <a:r>
              <a:rPr lang="en-US" dirty="0" smtClean="0"/>
              <a:t> (120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Two sets of case studies: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 cases with 15 d of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 cases with 5 d of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Aim</a:t>
            </a:r>
            <a:r>
              <a:rPr lang="en-US" dirty="0" smtClean="0">
                <a:solidFill>
                  <a:schemeClr val="accent1"/>
                </a:solidFill>
              </a:rPr>
              <a:t>: Can we reconstruct the source location of CRL?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414" y="1343204"/>
            <a:ext cx="1252827" cy="51398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right</a:t>
            </a:r>
            <a:r>
              <a:rPr lang="en-US" dirty="0" smtClean="0"/>
              <a:t> </a:t>
            </a:r>
            <a:r>
              <a:rPr lang="en-US" b="1" dirty="0" smtClean="0"/>
              <a:t>→</a:t>
            </a:r>
            <a:r>
              <a:rPr lang="en-US" dirty="0" smtClean="0"/>
              <a:t> </a:t>
            </a:r>
          </a:p>
          <a:p>
            <a:r>
              <a:rPr lang="en-US" sz="1600" dirty="0" smtClean="0"/>
              <a:t>Xe-133 observations at four IMS stations + </a:t>
            </a:r>
            <a:r>
              <a:rPr lang="en-US" sz="1600" dirty="0" smtClean="0">
                <a:solidFill>
                  <a:srgbClr val="78B832"/>
                </a:solidFill>
              </a:rPr>
              <a:t>calculated Xe-133 background from non-CRL sources (</a:t>
            </a:r>
            <a:r>
              <a:rPr lang="en-US" sz="1600" dirty="0" err="1" smtClean="0">
                <a:solidFill>
                  <a:srgbClr val="78B832"/>
                </a:solidFill>
              </a:rPr>
              <a:t>Kalinowski</a:t>
            </a:r>
            <a:r>
              <a:rPr lang="en-US" sz="1600" dirty="0" smtClean="0">
                <a:solidFill>
                  <a:srgbClr val="78B832"/>
                </a:solidFill>
              </a:rPr>
              <a:t> 2023)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b="1" dirty="0" smtClean="0"/>
              <a:t>← Figure left</a:t>
            </a:r>
            <a:r>
              <a:rPr lang="en-US" dirty="0" smtClean="0"/>
              <a:t> </a:t>
            </a:r>
            <a:r>
              <a:rPr lang="en-US" sz="1600" dirty="0" smtClean="0"/>
              <a:t>map showing the location of CRL and IMS stations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07414" y="1343204"/>
            <a:ext cx="1345786" cy="345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and data: source localization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5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1244" y="1307174"/>
            <a:ext cx="5470873" cy="52351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FREAR</a:t>
            </a:r>
          </a:p>
          <a:p>
            <a:pPr algn="l"/>
            <a:r>
              <a:rPr lang="en-US" sz="2000" dirty="0" smtClean="0">
                <a:solidFill>
                  <a:schemeClr val="accent1"/>
                </a:solidFill>
              </a:rPr>
              <a:t>Bayesian inference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infer source term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infer source location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b="1" dirty="0" smtClean="0"/>
              <a:t>M x</a:t>
            </a:r>
          </a:p>
          <a:p>
            <a:pPr algn="l"/>
            <a:r>
              <a:rPr lang="en-US" sz="2000" dirty="0">
                <a:solidFill>
                  <a:schemeClr val="accent1"/>
                </a:solidFill>
              </a:rPr>
              <a:t>Cost function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optimize source term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for each grid box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y</a:t>
            </a:r>
            <a:r>
              <a:rPr lang="en-US" sz="2000" dirty="0"/>
              <a:t> = </a:t>
            </a:r>
            <a:r>
              <a:rPr lang="en-US" sz="2000" b="1" dirty="0"/>
              <a:t>M </a:t>
            </a:r>
            <a:r>
              <a:rPr lang="en-US" sz="2000" b="1" dirty="0" smtClean="0"/>
              <a:t>x</a:t>
            </a:r>
            <a:endParaRPr lang="en-US" sz="2000" dirty="0" smtClean="0"/>
          </a:p>
          <a:p>
            <a:pPr algn="l"/>
            <a:r>
              <a:rPr lang="en-US" sz="2000" dirty="0" smtClean="0">
                <a:solidFill>
                  <a:schemeClr val="accent1"/>
                </a:solidFill>
              </a:rPr>
              <a:t>maximum-in-time </a:t>
            </a:r>
            <a:r>
              <a:rPr lang="en-US" sz="2000" dirty="0">
                <a:solidFill>
                  <a:schemeClr val="accent1"/>
                </a:solidFill>
              </a:rPr>
              <a:t>PSR using Pearson / Spearman correlation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for each grid box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correlation between </a:t>
            </a:r>
            <a:r>
              <a:rPr lang="en-US" sz="2000" b="1" dirty="0" smtClean="0"/>
              <a:t>y</a:t>
            </a:r>
            <a:r>
              <a:rPr lang="en-US" sz="2000" dirty="0" smtClean="0"/>
              <a:t> and </a:t>
            </a:r>
            <a:r>
              <a:rPr lang="en-US" sz="2000" b="1" dirty="0" smtClean="0"/>
              <a:t>M</a:t>
            </a:r>
          </a:p>
          <a:p>
            <a:pPr algn="l"/>
            <a:r>
              <a:rPr lang="en-US" sz="2000" dirty="0" smtClean="0">
                <a:solidFill>
                  <a:schemeClr val="accent1"/>
                </a:solidFill>
              </a:rPr>
              <a:t>Accumulated-in-time </a:t>
            </a:r>
            <a:r>
              <a:rPr lang="en-US" sz="2000" dirty="0">
                <a:solidFill>
                  <a:schemeClr val="accent1"/>
                </a:solidFill>
              </a:rPr>
              <a:t>FOR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for each grid box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area where </a:t>
            </a:r>
            <a:r>
              <a:rPr lang="en-US" sz="2000" b="1" dirty="0" smtClean="0"/>
              <a:t>M[y&gt;0]</a:t>
            </a:r>
            <a:r>
              <a:rPr lang="en-US" sz="2000" dirty="0" smtClean="0"/>
              <a:t> </a:t>
            </a:r>
            <a:r>
              <a:rPr lang="en-US" sz="2000" dirty="0" smtClean="0"/>
              <a:t>&gt; 0 for any time</a:t>
            </a:r>
            <a:endParaRPr lang="en-US" sz="20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33585" y="5151806"/>
            <a:ext cx="5793100" cy="8227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CTBTO SRM (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Flexpart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+ ECMWF)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3-hourly output at 1° x 1°, 0 – 500 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33586" y="1307174"/>
            <a:ext cx="6057106" cy="3725020"/>
            <a:chOff x="6233586" y="1307174"/>
            <a:chExt cx="6057106" cy="3725020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233586" y="1307174"/>
              <a:ext cx="5793099" cy="37131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Flexpart</a:t>
              </a:r>
              <a:r>
                <a:rPr lang="en-US" sz="2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 + ECMWF </a:t>
              </a:r>
            </a:p>
            <a:p>
              <a:pPr algn="l"/>
              <a:r>
                <a:rPr lang="en-US" sz="2000" dirty="0" smtClean="0">
                  <a:solidFill>
                    <a:schemeClr val="bg1"/>
                  </a:solidFill>
                </a:rPr>
                <a:t>ECMWF input: 3-hourly at </a:t>
              </a:r>
              <a:r>
                <a:rPr lang="en-US" sz="2000" dirty="0">
                  <a:solidFill>
                    <a:schemeClr val="bg1"/>
                  </a:solidFill>
                </a:rPr>
                <a:t>0.5° x 0.5</a:t>
              </a:r>
              <a:r>
                <a:rPr lang="en-US" sz="2000" dirty="0" smtClean="0">
                  <a:solidFill>
                    <a:schemeClr val="bg1"/>
                  </a:solidFill>
                </a:rPr>
                <a:t>° for full NH</a:t>
              </a:r>
            </a:p>
            <a:p>
              <a:pPr algn="l"/>
              <a:r>
                <a:rPr lang="en-US" sz="2000" dirty="0" err="1" smtClean="0">
                  <a:solidFill>
                    <a:schemeClr val="bg1"/>
                  </a:solidFill>
                </a:rPr>
                <a:t>Flexpart</a:t>
              </a:r>
              <a:r>
                <a:rPr lang="en-US" sz="2000" dirty="0" smtClean="0">
                  <a:solidFill>
                    <a:schemeClr val="bg1"/>
                  </a:solidFill>
                </a:rPr>
                <a:t> output: daily at 0.5° x 0.5°, 0 – 100 m, full NH</a:t>
              </a:r>
            </a:p>
            <a:p>
              <a:pPr algn="l"/>
              <a:r>
                <a:rPr lang="en-US" sz="2000" dirty="0">
                  <a:solidFill>
                    <a:schemeClr val="bg1"/>
                  </a:solidFill>
                </a:rPr>
                <a:t>source term: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</a:rPr>
                <a:t>release segments</a:t>
              </a:r>
            </a:p>
            <a:p>
              <a:pPr algn="l"/>
              <a:r>
                <a:rPr lang="en-US" sz="2000" dirty="0" smtClean="0">
                  <a:solidFill>
                    <a:schemeClr val="bg1"/>
                  </a:solidFill>
                </a:rPr>
                <a:t>5-day cases: 10 days of releases</a:t>
              </a:r>
            </a:p>
            <a:p>
              <a:pPr algn="l"/>
              <a:endParaRPr lang="en-US" sz="1050" dirty="0" smtClean="0">
                <a:solidFill>
                  <a:schemeClr val="bg1"/>
                </a:solidFill>
              </a:endParaRPr>
            </a:p>
            <a:p>
              <a:pPr algn="l"/>
              <a:endParaRPr lang="en-US" sz="105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US" sz="2000" dirty="0" smtClean="0">
                  <a:solidFill>
                    <a:schemeClr val="bg1"/>
                  </a:solidFill>
                </a:rPr>
                <a:t>15-day cases: 20 days of releases</a:t>
              </a:r>
            </a:p>
            <a:p>
              <a:pPr algn="l"/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b="83687"/>
            <a:stretch/>
          </p:blipFill>
          <p:spPr>
            <a:xfrm>
              <a:off x="6400323" y="4343495"/>
              <a:ext cx="4420553" cy="3088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t="83874" r="50343"/>
            <a:stretch/>
          </p:blipFill>
          <p:spPr>
            <a:xfrm>
              <a:off x="6400323" y="3404481"/>
              <a:ext cx="2195114" cy="3053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595438" y="3249920"/>
              <a:ext cx="2089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10 days of releases</a:t>
              </a:r>
            </a:p>
            <a:p>
              <a:r>
                <a:rPr lang="en-US" sz="1600" dirty="0" smtClean="0">
                  <a:solidFill>
                    <a:schemeClr val="accent6"/>
                  </a:solidFill>
                </a:rPr>
                <a:t>5 days of observations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0875" y="3954976"/>
              <a:ext cx="14698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2</a:t>
              </a:r>
              <a:r>
                <a:rPr lang="en-US" sz="1600" dirty="0" smtClean="0">
                  <a:solidFill>
                    <a:schemeClr val="accent6"/>
                  </a:solidFill>
                </a:rPr>
                <a:t>0 days of releases</a:t>
              </a:r>
            </a:p>
            <a:p>
              <a:r>
                <a:rPr lang="en-US" sz="1600" dirty="0" smtClean="0">
                  <a:solidFill>
                    <a:schemeClr val="accent6"/>
                  </a:solidFill>
                </a:rPr>
                <a:t>15 days of observations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30305" y="2116925"/>
            <a:ext cx="1547999" cy="818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88422" y="2476072"/>
            <a:ext cx="25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30304" y="3365274"/>
            <a:ext cx="1548000" cy="816307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144" y="1841377"/>
            <a:ext cx="277099" cy="25021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6312" y="4433455"/>
            <a:ext cx="277099" cy="2108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and data: verification metrics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6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3177" y="1307177"/>
            <a:ext cx="11556273" cy="5049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Verification metrics for source location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[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∞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Quantile at true location [0,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Fraction of domain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excluded [0,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229600" y="1876595"/>
            <a:ext cx="3605349" cy="4351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dirty="0" smtClean="0"/>
              <a:t>The “</a:t>
            </a:r>
            <a:r>
              <a:rPr lang="en-US" sz="2000" i="1" dirty="0" smtClean="0"/>
              <a:t>fraction of domain excluded</a:t>
            </a:r>
            <a:r>
              <a:rPr lang="en-US" sz="2000" dirty="0" smtClean="0"/>
              <a:t>” is calculated using the following thresholds: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sz="1800" baseline="30000" dirty="0" smtClean="0"/>
          </a:p>
          <a:p>
            <a:pPr algn="l"/>
            <a:r>
              <a:rPr lang="en-US" sz="1800" baseline="30000" dirty="0" smtClean="0"/>
              <a:t>*: associated with detections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304344" y="2576373"/>
            <a:ext cx="2451195" cy="4851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111" y="441202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 location probability, </a:t>
            </a:r>
          </a:p>
          <a:p>
            <a:r>
              <a:rPr lang="en-US" dirty="0" smtClean="0"/>
              <a:t>(-1) * residual cost, ...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7111" y="5581383"/>
            <a:ext cx="2362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True source location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879311" y="4501881"/>
            <a:ext cx="499617" cy="371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2879311" y="5048639"/>
            <a:ext cx="943754" cy="717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04104" y="5790260"/>
            <a:ext cx="502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52486" y="5790260"/>
            <a:ext cx="502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59759" y="5790260"/>
            <a:ext cx="502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53154"/>
              </p:ext>
            </p:extLst>
          </p:nvPr>
        </p:nvGraphicFramePr>
        <p:xfrm>
          <a:off x="8500194" y="2841755"/>
          <a:ext cx="3186084" cy="31089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593042">
                  <a:extLst>
                    <a:ext uri="{9D8B030D-6E8A-4147-A177-3AD203B41FA5}">
                      <a16:colId xmlns:a16="http://schemas.microsoft.com/office/drawing/2014/main" val="2186601942"/>
                    </a:ext>
                  </a:extLst>
                </a:gridCol>
                <a:gridCol w="1593042">
                  <a:extLst>
                    <a:ext uri="{9D8B030D-6E8A-4147-A177-3AD203B41FA5}">
                      <a16:colId xmlns:a16="http://schemas.microsoft.com/office/drawing/2014/main" val="1921035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Bayesian inference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source location probability</a:t>
                      </a:r>
                      <a:r>
                        <a:rPr lang="en-US" i="1" baseline="0" dirty="0" smtClean="0"/>
                        <a:t> = 0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3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function </a:t>
                      </a:r>
                      <a:r>
                        <a:rPr lang="en-US" dirty="0" err="1" smtClean="0"/>
                        <a:t>optimisation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residual</a:t>
                      </a:r>
                      <a:r>
                        <a:rPr lang="en-US" i="1" baseline="0" dirty="0" smtClean="0"/>
                        <a:t> cost &gt; 2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2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maximum-in-time</a:t>
                      </a:r>
                      <a:r>
                        <a:rPr lang="en-US" baseline="0" dirty="0" smtClean="0"/>
                        <a:t> PSR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maximum-in-time correlation &lt; 0.1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accumulated-in-time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&lt; 50% of SRS</a:t>
                      </a:r>
                      <a:r>
                        <a:rPr lang="en-US" i="1" baseline="30000" dirty="0" smtClean="0"/>
                        <a:t>*</a:t>
                      </a:r>
                      <a:r>
                        <a:rPr lang="en-US" i="1" dirty="0" smtClean="0"/>
                        <a:t> overlapping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97847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7054166" y="2274958"/>
            <a:ext cx="1158017" cy="1521979"/>
          </a:xfrm>
          <a:custGeom>
            <a:avLst/>
            <a:gdLst>
              <a:gd name="connsiteX0" fmla="*/ 95571 w 1158017"/>
              <a:gd name="connsiteY0" fmla="*/ 1521979 h 1521979"/>
              <a:gd name="connsiteX1" fmla="*/ 104280 w 1158017"/>
              <a:gd name="connsiteY1" fmla="*/ 215693 h 1521979"/>
              <a:gd name="connsiteX2" fmla="*/ 1158017 w 1158017"/>
              <a:gd name="connsiteY2" fmla="*/ 15396 h 152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017" h="1521979">
                <a:moveTo>
                  <a:pt x="95571" y="1521979"/>
                </a:moveTo>
                <a:cubicBezTo>
                  <a:pt x="11388" y="994384"/>
                  <a:pt x="-72794" y="466790"/>
                  <a:pt x="104280" y="215693"/>
                </a:cubicBezTo>
                <a:cubicBezTo>
                  <a:pt x="281354" y="-35404"/>
                  <a:pt x="719685" y="-10004"/>
                  <a:pt x="1158017" y="15396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10545" y="3776737"/>
            <a:ext cx="1727200" cy="2451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7671" y="3776737"/>
            <a:ext cx="1616364" cy="2451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96989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example of different inverse modelling methods and verification metrics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7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1178240"/>
            <a:ext cx="10894422" cy="5094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4" t="56327" r="1602" b="23305"/>
          <a:stretch/>
        </p:blipFill>
        <p:spPr>
          <a:xfrm>
            <a:off x="7602583" y="3907265"/>
            <a:ext cx="4424102" cy="14397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43975" y="4400550"/>
            <a:ext cx="390525" cy="790575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82200" y="4400549"/>
            <a:ext cx="390525" cy="152401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026412" y="4718050"/>
            <a:ext cx="390525" cy="477438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80630" y="3015096"/>
            <a:ext cx="1216025" cy="1584613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31357" y="1625023"/>
            <a:ext cx="1216025" cy="1584613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93009" y="3015096"/>
            <a:ext cx="1216025" cy="1584613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47382" y="1994269"/>
            <a:ext cx="1216025" cy="2658967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comparing 5 days and 15 days of observations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8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8" y="1349012"/>
            <a:ext cx="11241586" cy="3531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359" y="5187704"/>
            <a:ext cx="111524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observations (15 days vs 5 days) allows for improved source 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decrease in </a:t>
            </a:r>
            <a:r>
              <a:rPr lang="en-US" i="1" dirty="0" smtClean="0"/>
              <a:t>distance</a:t>
            </a:r>
            <a:r>
              <a:rPr lang="en-US" dirty="0" smtClean="0"/>
              <a:t> (800 km to 270 km for Bayesian inference and cost function approach)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increase in </a:t>
            </a:r>
            <a:r>
              <a:rPr lang="en-US" i="1" dirty="0" smtClean="0"/>
              <a:t>fraction of domain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PSR, only a small reduction in </a:t>
            </a:r>
            <a:r>
              <a:rPr lang="en-US" i="1" dirty="0" smtClean="0"/>
              <a:t>distance</a:t>
            </a:r>
            <a:r>
              <a:rPr lang="en-US" dirty="0" smtClean="0"/>
              <a:t> score and deterioration in </a:t>
            </a:r>
            <a:r>
              <a:rPr lang="en-US" i="1" dirty="0" smtClean="0"/>
              <a:t>fraction of domain excluded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04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16000" y="2789382"/>
            <a:ext cx="729673" cy="2334171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126871" y="2149965"/>
            <a:ext cx="1476960" cy="1660163"/>
          </a:xfrm>
          <a:prstGeom prst="roundRect">
            <a:avLst/>
          </a:prstGeom>
          <a:solidFill>
            <a:srgbClr val="00CC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effect source parameterization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O3.6-460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9494-3D73-6B4D-A6B9-58EFB44A3F8D}" type="slidenum">
              <a:rPr lang="en-AT" smtClean="0"/>
              <a:t>9</a:t>
            </a:fld>
            <a:endParaRPr lang="en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50" y="148336"/>
            <a:ext cx="1325454" cy="30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31" y="143412"/>
            <a:ext cx="422854" cy="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50" y="466369"/>
            <a:ext cx="1325453" cy="23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8" y="1845184"/>
            <a:ext cx="11266650" cy="3539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08" y="5717770"/>
            <a:ext cx="1047961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source term parameterization can have an important impact on the source reconstruction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Adding extra degrees of freedom to the source term parameterization generally results in a better reconstruction of the true source but can result in an ill-conditioned problem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83874" r="50343"/>
          <a:stretch/>
        </p:blipFill>
        <p:spPr>
          <a:xfrm>
            <a:off x="7931757" y="1305717"/>
            <a:ext cx="2195114" cy="305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26872" y="1151156"/>
            <a:ext cx="208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10 days of releases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5 days of observations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6" t="71152" r="27705" b="11209"/>
          <a:stretch/>
        </p:blipFill>
        <p:spPr>
          <a:xfrm>
            <a:off x="8556812" y="4120331"/>
            <a:ext cx="235131" cy="1003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91943" y="4120331"/>
            <a:ext cx="28013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constant release</a:t>
            </a:r>
          </a:p>
          <a:p>
            <a:r>
              <a:rPr lang="en-US" sz="1400" dirty="0" smtClean="0"/>
              <a:t>two 5-day release segments</a:t>
            </a:r>
          </a:p>
          <a:p>
            <a:r>
              <a:rPr lang="en-US" sz="1400" dirty="0" smtClean="0"/>
              <a:t>five 2-day release segments</a:t>
            </a:r>
          </a:p>
          <a:p>
            <a:r>
              <a:rPr lang="en-US" sz="1400" dirty="0" smtClean="0"/>
              <a:t>ten daily release segments</a:t>
            </a:r>
          </a:p>
        </p:txBody>
      </p:sp>
    </p:spTree>
    <p:extLst>
      <p:ext uri="{BB962C8B-B14F-4D97-AF65-F5344CB8AC3E}">
        <p14:creationId xmlns:p14="http://schemas.microsoft.com/office/powerpoint/2010/main" val="560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1070</Words>
  <Application>Microsoft Office PowerPoint</Application>
  <PresentationFormat>Widescreen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FreeSans</vt:lpstr>
      <vt:lpstr>Liberation Serif</vt:lpstr>
      <vt:lpstr>Noto Sans CJK SC Regular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De Meutter Pieter</cp:lastModifiedBy>
  <cp:revision>101</cp:revision>
  <dcterms:created xsi:type="dcterms:W3CDTF">2023-04-18T13:25:54Z</dcterms:created>
  <dcterms:modified xsi:type="dcterms:W3CDTF">2023-06-14T12:46:28Z</dcterms:modified>
</cp:coreProperties>
</file>