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sldIdLst>
    <p:sldId id="261" r:id="rId6"/>
    <p:sldId id="256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0"/>
    <p:restoredTop sz="94694"/>
  </p:normalViewPr>
  <p:slideViewPr>
    <p:cSldViewPr snapToGrid="0">
      <p:cViewPr varScale="1">
        <p:scale>
          <a:sx n="62" d="100"/>
          <a:sy n="62" d="100"/>
        </p:scale>
        <p:origin x="9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06/16/2023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06/16/2023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06/16/2023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06/16/2023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06/16/2023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1F17AF8-FDC9-0D0F-FD83-16084C93CA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93430" y="771526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A9B38A6-252C-62B9-CD8D-4942E385E4B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38B5F26-BCB1-26A9-3609-F8BEBC8A2E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617033" y="2411871"/>
            <a:ext cx="527081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an association algorithm for radionuclide measurements</a:t>
            </a: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Eslinger, Harry Miley, Brian Schrom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Northwest National Laboratory, USA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617033" y="509049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dd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O3.6-364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E70795E-81DD-1A6F-705F-22ED44183327}"/>
              </a:ext>
            </a:extLst>
          </p:cNvPr>
          <p:cNvSpPr txBox="1"/>
          <p:nvPr/>
        </p:nvSpPr>
        <p:spPr>
          <a:xfrm>
            <a:off x="328161" y="5788697"/>
            <a:ext cx="10674673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</a:rPr>
              <a:t>This</a:t>
            </a:r>
            <a:r>
              <a:rPr lang="en-US" i="1" dirty="0">
                <a:solidFill>
                  <a:schemeClr val="bg1"/>
                </a:solidFill>
                <a:ea typeface="+mn-lt"/>
                <a:cs typeface="+mn-lt"/>
              </a:rPr>
              <a:t> Low Yield Nuclear Monitoring (LYNM) research was funded by the National Nuclear Security Administration, Defense Nuclear Nonproliferation Research and Development (NNSA DNN R&amp;D). The authors acknowledge important interdisciplinary collaboration with scientists and engineers from LANL, LLNL, NNSS, PNNL, and SNL.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964184D-E820-182D-BACC-1FC950F9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794" y="142105"/>
            <a:ext cx="1124712" cy="5333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0C783D-32F5-EAFE-A99F-42EA69706537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O3.6-364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968EE3F-52B8-010D-2C6B-A630085E0519}"/>
              </a:ext>
            </a:extLst>
          </p:cNvPr>
          <p:cNvSpPr txBox="1">
            <a:spLocks/>
          </p:cNvSpPr>
          <p:nvPr/>
        </p:nvSpPr>
        <p:spPr>
          <a:xfrm>
            <a:off x="631825" y="1588496"/>
            <a:ext cx="11156950" cy="4715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sample association approach has been constructed that can be automated for screening analyses</a:t>
            </a:r>
          </a:p>
          <a:p>
            <a:pPr lvl="1"/>
            <a:r>
              <a:rPr lang="en-US" dirty="0"/>
              <a:t>Objectively selects neighboring samples in time and space</a:t>
            </a:r>
          </a:p>
          <a:p>
            <a:pPr lvl="1"/>
            <a:r>
              <a:rPr lang="en-US" dirty="0"/>
              <a:t>Returns results quite similar to what an expert analyst would pick</a:t>
            </a:r>
          </a:p>
          <a:p>
            <a:pPr lvl="1"/>
            <a:r>
              <a:rPr lang="en-US" dirty="0"/>
              <a:t>Uses averaged historical air movement</a:t>
            </a:r>
          </a:p>
          <a:p>
            <a:r>
              <a:rPr lang="en-US" dirty="0"/>
              <a:t>Once developed, the data matrix of “detection status” for release events becomes a lookup table</a:t>
            </a:r>
          </a:p>
          <a:p>
            <a:pPr lvl="1"/>
            <a:r>
              <a:rPr lang="en-US" dirty="0"/>
              <a:t>Provides an initial selection of other samples an analyst might examine when evaluating a first detection</a:t>
            </a:r>
          </a:p>
          <a:p>
            <a:pPr lvl="1"/>
            <a:r>
              <a:rPr lang="en-US" dirty="0"/>
              <a:t>Provides an initial look at possible source regions</a:t>
            </a:r>
          </a:p>
          <a:p>
            <a:r>
              <a:rPr lang="en-US" dirty="0"/>
              <a:t>The initial sample association is a </a:t>
            </a:r>
            <a:r>
              <a:rPr lang="en-US" u="sng" dirty="0"/>
              <a:t>launching point </a:t>
            </a:r>
            <a:r>
              <a:rPr lang="en-US" dirty="0"/>
              <a:t>for analyst review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177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964184D-E820-182D-BACC-1FC950F9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794" y="142105"/>
            <a:ext cx="1124712" cy="5333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0C783D-32F5-EAFE-A99F-42EA69706537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O3.6-364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968EE3F-52B8-010D-2C6B-A630085E0519}"/>
              </a:ext>
            </a:extLst>
          </p:cNvPr>
          <p:cNvSpPr txBox="1">
            <a:spLocks/>
          </p:cNvSpPr>
          <p:nvPr/>
        </p:nvSpPr>
        <p:spPr>
          <a:xfrm>
            <a:off x="2263289" y="2744869"/>
            <a:ext cx="2152649" cy="6340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169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Implement a Radionuclide Data Pipeline that Focuses on Release Events rather than Samples using Data Fusion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964184D-E820-182D-BACC-1FC950F9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794" y="142105"/>
            <a:ext cx="1124712" cy="5333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D28A14A-FD69-1932-9133-DD0E4E91BECB}"/>
              </a:ext>
            </a:extLst>
          </p:cNvPr>
          <p:cNvGrpSpPr/>
          <p:nvPr/>
        </p:nvGrpSpPr>
        <p:grpSpPr>
          <a:xfrm>
            <a:off x="1070358" y="1602579"/>
            <a:ext cx="10051284" cy="5113316"/>
            <a:chOff x="364305" y="1382460"/>
            <a:chExt cx="10051284" cy="51133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748F8C-A9BA-F3A2-FB5A-DA853C3E3E55}"/>
                </a:ext>
              </a:extLst>
            </p:cNvPr>
            <p:cNvSpPr/>
            <p:nvPr/>
          </p:nvSpPr>
          <p:spPr>
            <a:xfrm>
              <a:off x="417634" y="1382461"/>
              <a:ext cx="1134671" cy="810358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IMS System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5C99BD-B474-0C22-477E-FCA5E4F6C168}"/>
                </a:ext>
              </a:extLst>
            </p:cNvPr>
            <p:cNvSpPr/>
            <p:nvPr/>
          </p:nvSpPr>
          <p:spPr>
            <a:xfrm>
              <a:off x="1954361" y="1382461"/>
              <a:ext cx="1134671" cy="810358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Spectrum and Analysis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F2E9D2-DA6C-B8FD-930E-44B830439B68}"/>
                </a:ext>
              </a:extLst>
            </p:cNvPr>
            <p:cNvSpPr/>
            <p:nvPr/>
          </p:nvSpPr>
          <p:spPr>
            <a:xfrm>
              <a:off x="3491088" y="1382460"/>
              <a:ext cx="1134671" cy="810358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Sample Flagged as L5/LC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A600275-7E3C-DE53-3625-6AD096348F45}"/>
                </a:ext>
              </a:extLst>
            </p:cNvPr>
            <p:cNvSpPr/>
            <p:nvPr/>
          </p:nvSpPr>
          <p:spPr>
            <a:xfrm>
              <a:off x="3509093" y="2245058"/>
              <a:ext cx="1134671" cy="810358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IDC Algorithm and Lists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2B4FF5-06EC-3C96-506D-D2263EB5495A}"/>
                </a:ext>
              </a:extLst>
            </p:cNvPr>
            <p:cNvSpPr/>
            <p:nvPr/>
          </p:nvSpPr>
          <p:spPr>
            <a:xfrm>
              <a:off x="420008" y="2245058"/>
              <a:ext cx="1134671" cy="810358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Sensitivity &amp; Selectivity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DA371D3A-7A68-9FD8-BB01-3901C97649DE}"/>
                </a:ext>
              </a:extLst>
            </p:cNvPr>
            <p:cNvSpPr/>
            <p:nvPr/>
          </p:nvSpPr>
          <p:spPr>
            <a:xfrm>
              <a:off x="1568358" y="1688066"/>
              <a:ext cx="386003" cy="233050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722A9A2B-646A-9FBB-5EAF-9FDE6503B16F}"/>
                </a:ext>
              </a:extLst>
            </p:cNvPr>
            <p:cNvSpPr/>
            <p:nvPr/>
          </p:nvSpPr>
          <p:spPr>
            <a:xfrm>
              <a:off x="3105085" y="1671114"/>
              <a:ext cx="386003" cy="233050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EB7A6B1-5C83-FAD4-0A3C-44B0A7FA1F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3" b="9764"/>
            <a:stretch/>
          </p:blipFill>
          <p:spPr bwMode="auto">
            <a:xfrm>
              <a:off x="1924533" y="2226721"/>
              <a:ext cx="1222710" cy="914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A7C4E55-6DEB-4E0B-C84B-479C1B596072}"/>
                </a:ext>
              </a:extLst>
            </p:cNvPr>
            <p:cNvSpPr/>
            <p:nvPr/>
          </p:nvSpPr>
          <p:spPr>
            <a:xfrm>
              <a:off x="4641812" y="1507307"/>
              <a:ext cx="1800570" cy="248366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C506E8-9498-5C60-86B7-418312F51B92}"/>
                </a:ext>
              </a:extLst>
            </p:cNvPr>
            <p:cNvSpPr/>
            <p:nvPr/>
          </p:nvSpPr>
          <p:spPr>
            <a:xfrm>
              <a:off x="5148364" y="2231450"/>
              <a:ext cx="1134671" cy="810358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 Parameter Calculations</a:t>
              </a:r>
            </a:p>
          </p:txBody>
        </p:sp>
        <p:sp>
          <p:nvSpPr>
            <p:cNvPr id="16" name="Arrow: Bent 15">
              <a:extLst>
                <a:ext uri="{FF2B5EF4-FFF2-40B4-BE49-F238E27FC236}">
                  <a16:creationId xmlns:a16="http://schemas.microsoft.com/office/drawing/2014/main" id="{E48C02D0-2C4F-D946-2DF2-95039FA09477}"/>
                </a:ext>
              </a:extLst>
            </p:cNvPr>
            <p:cNvSpPr/>
            <p:nvPr/>
          </p:nvSpPr>
          <p:spPr>
            <a:xfrm>
              <a:off x="5562600" y="1755674"/>
              <a:ext cx="879781" cy="437142"/>
            </a:xfrm>
            <a:prstGeom prst="bentArrow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Flowchart: Document 16">
              <a:extLst>
                <a:ext uri="{FF2B5EF4-FFF2-40B4-BE49-F238E27FC236}">
                  <a16:creationId xmlns:a16="http://schemas.microsoft.com/office/drawing/2014/main" id="{870A26CB-F014-3B18-57F0-B808575D2D47}"/>
                </a:ext>
              </a:extLst>
            </p:cNvPr>
            <p:cNvSpPr/>
            <p:nvPr/>
          </p:nvSpPr>
          <p:spPr>
            <a:xfrm>
              <a:off x="6462688" y="1382461"/>
              <a:ext cx="1134671" cy="991355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Sample Automated RN Report</a:t>
              </a:r>
            </a:p>
          </p:txBody>
        </p:sp>
        <p:sp>
          <p:nvSpPr>
            <p:cNvPr id="18" name="Flowchart: Document 17">
              <a:extLst>
                <a:ext uri="{FF2B5EF4-FFF2-40B4-BE49-F238E27FC236}">
                  <a16:creationId xmlns:a16="http://schemas.microsoft.com/office/drawing/2014/main" id="{3A940224-D298-8A3A-D8BD-E6AADDA80152}"/>
                </a:ext>
              </a:extLst>
            </p:cNvPr>
            <p:cNvSpPr/>
            <p:nvPr/>
          </p:nvSpPr>
          <p:spPr>
            <a:xfrm>
              <a:off x="8023976" y="1382461"/>
              <a:ext cx="1134671" cy="991355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Sample Reviewed RN Report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96F6A55E-A1EF-CEC1-7E9B-6A96810F1FC9}"/>
                </a:ext>
              </a:extLst>
            </p:cNvPr>
            <p:cNvSpPr/>
            <p:nvPr/>
          </p:nvSpPr>
          <p:spPr>
            <a:xfrm>
              <a:off x="7617666" y="1691670"/>
              <a:ext cx="386003" cy="23305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n-US" sz="1400" kern="0">
                <a:solidFill>
                  <a:schemeClr val="bg1">
                    <a:lumMod val="75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F0BF8C9-F999-7C78-C12F-642D3E2EA0DF}"/>
                </a:ext>
              </a:extLst>
            </p:cNvPr>
            <p:cNvSpPr txBox="1"/>
            <p:nvPr/>
          </p:nvSpPr>
          <p:spPr>
            <a:xfrm>
              <a:off x="7324936" y="2257083"/>
              <a:ext cx="904154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Analyst Review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1F54F2-74F4-FE5C-F846-B5C9A89BB54E}"/>
                </a:ext>
              </a:extLst>
            </p:cNvPr>
            <p:cNvSpPr/>
            <p:nvPr/>
          </p:nvSpPr>
          <p:spPr>
            <a:xfrm>
              <a:off x="364305" y="4343946"/>
              <a:ext cx="1134671" cy="81035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Detect Anomaly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52D4A7-EF06-79BE-2139-6E8BEB021F2D}"/>
                </a:ext>
              </a:extLst>
            </p:cNvPr>
            <p:cNvSpPr/>
            <p:nvPr/>
          </p:nvSpPr>
          <p:spPr>
            <a:xfrm>
              <a:off x="1901032" y="4343946"/>
              <a:ext cx="1134671" cy="810358"/>
            </a:xfrm>
            <a:prstGeom prst="rect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Find Associated Samples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5D7BA42-0F9A-68A6-40DE-3840A67D7C60}"/>
                </a:ext>
              </a:extLst>
            </p:cNvPr>
            <p:cNvSpPr/>
            <p:nvPr/>
          </p:nvSpPr>
          <p:spPr>
            <a:xfrm>
              <a:off x="3437758" y="4343945"/>
              <a:ext cx="2671398" cy="810358"/>
            </a:xfrm>
            <a:prstGeom prst="rect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Estimate T</a:t>
              </a:r>
              <a:r>
                <a:rPr kumimoji="0" lang="en-US" sz="1600" b="0" i="0" u="none" strike="noStrike" kern="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</a:t>
              </a: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Release Strength, Location </a:t>
              </a: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509B81DC-D7D2-9CF0-DBF0-184C2782825F}"/>
                </a:ext>
              </a:extLst>
            </p:cNvPr>
            <p:cNvSpPr/>
            <p:nvPr/>
          </p:nvSpPr>
          <p:spPr>
            <a:xfrm rot="16200000">
              <a:off x="2087245" y="1499667"/>
              <a:ext cx="914839" cy="4226780"/>
            </a:xfrm>
            <a:prstGeom prst="leftBrace">
              <a:avLst>
                <a:gd name="adj1" fmla="val 8333"/>
                <a:gd name="adj2" fmla="val 10554"/>
              </a:avLst>
            </a:prstGeom>
            <a:noFill/>
            <a:ln w="38100" cap="flat" cmpd="sng" algn="ctr">
              <a:solidFill>
                <a:srgbClr val="C55A1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EF92A55-459C-DC98-DA87-1E64C7D61EB3}"/>
                </a:ext>
              </a:extLst>
            </p:cNvPr>
            <p:cNvSpPr/>
            <p:nvPr/>
          </p:nvSpPr>
          <p:spPr>
            <a:xfrm>
              <a:off x="375163" y="5258911"/>
              <a:ext cx="1134671" cy="810358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Includes local BKG</a:t>
              </a:r>
            </a:p>
          </p:txBody>
        </p:sp>
        <p:pic>
          <p:nvPicPr>
            <p:cNvPr id="26" name="Picture 8" descr="Fig. 3">
              <a:extLst>
                <a:ext uri="{FF2B5EF4-FFF2-40B4-BE49-F238E27FC236}">
                  <a16:creationId xmlns:a16="http://schemas.microsoft.com/office/drawing/2014/main" id="{965904BD-84CA-C0F4-CAC1-A082FF2E16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6" t="4639" r="29198" b="32396"/>
            <a:stretch/>
          </p:blipFill>
          <p:spPr bwMode="auto">
            <a:xfrm>
              <a:off x="3259732" y="5243525"/>
              <a:ext cx="1756911" cy="1212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Fig. 2">
              <a:extLst>
                <a:ext uri="{FF2B5EF4-FFF2-40B4-BE49-F238E27FC236}">
                  <a16:creationId xmlns:a16="http://schemas.microsoft.com/office/drawing/2014/main" id="{7046CDA1-E700-8806-A05A-C99341634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90" t="19747" b="17017"/>
            <a:stretch/>
          </p:blipFill>
          <p:spPr bwMode="auto">
            <a:xfrm>
              <a:off x="5042466" y="5269181"/>
              <a:ext cx="1234450" cy="1226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505DA381-4AF0-7914-DEC5-538B5D0BF81A}"/>
                </a:ext>
              </a:extLst>
            </p:cNvPr>
            <p:cNvSpPr/>
            <p:nvPr/>
          </p:nvSpPr>
          <p:spPr>
            <a:xfrm>
              <a:off x="1507002" y="4629197"/>
              <a:ext cx="386003" cy="233050"/>
            </a:xfrm>
            <a:prstGeom prst="rightArrow">
              <a:avLst/>
            </a:prstGeom>
            <a:solidFill>
              <a:srgbClr val="C55A11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E096F470-DC9E-BB11-7524-6FA880D8BAEA}"/>
                </a:ext>
              </a:extLst>
            </p:cNvPr>
            <p:cNvSpPr/>
            <p:nvPr/>
          </p:nvSpPr>
          <p:spPr>
            <a:xfrm>
              <a:off x="3059262" y="4629197"/>
              <a:ext cx="386003" cy="233050"/>
            </a:xfrm>
            <a:prstGeom prst="rightArrow">
              <a:avLst/>
            </a:prstGeom>
            <a:solidFill>
              <a:srgbClr val="C55A11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158DD567-3247-CFE5-05F4-331D765CE665}"/>
                </a:ext>
              </a:extLst>
            </p:cNvPr>
            <p:cNvSpPr/>
            <p:nvPr/>
          </p:nvSpPr>
          <p:spPr>
            <a:xfrm>
              <a:off x="6125209" y="4616966"/>
              <a:ext cx="386003" cy="233050"/>
            </a:xfrm>
            <a:prstGeom prst="rightArrow">
              <a:avLst/>
            </a:prstGeom>
            <a:solidFill>
              <a:srgbClr val="C55A11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lowchart: Document 30">
              <a:extLst>
                <a:ext uri="{FF2B5EF4-FFF2-40B4-BE49-F238E27FC236}">
                  <a16:creationId xmlns:a16="http://schemas.microsoft.com/office/drawing/2014/main" id="{0CAE4D45-0925-7359-0CBC-5C457FD9A3A6}"/>
                </a:ext>
              </a:extLst>
            </p:cNvPr>
            <p:cNvSpPr/>
            <p:nvPr/>
          </p:nvSpPr>
          <p:spPr>
            <a:xfrm>
              <a:off x="6527265" y="4343945"/>
              <a:ext cx="1134671" cy="991355"/>
            </a:xfrm>
            <a:prstGeom prst="flowChartDocument">
              <a:avLst/>
            </a:prstGeom>
            <a:solidFill>
              <a:srgbClr val="C55A1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EVENT Bulletin 1</a:t>
              </a:r>
            </a:p>
          </p:txBody>
        </p:sp>
        <p:sp>
          <p:nvSpPr>
            <p:cNvPr id="32" name="Flowchart: Document 31">
              <a:extLst>
                <a:ext uri="{FF2B5EF4-FFF2-40B4-BE49-F238E27FC236}">
                  <a16:creationId xmlns:a16="http://schemas.microsoft.com/office/drawing/2014/main" id="{783394B5-86C6-29F4-EE35-0992178E7AC4}"/>
                </a:ext>
              </a:extLst>
            </p:cNvPr>
            <p:cNvSpPr/>
            <p:nvPr/>
          </p:nvSpPr>
          <p:spPr>
            <a:xfrm>
              <a:off x="8056084" y="4343946"/>
              <a:ext cx="1134671" cy="991355"/>
            </a:xfrm>
            <a:prstGeom prst="flowChartDocument">
              <a:avLst/>
            </a:prstGeom>
            <a:solidFill>
              <a:srgbClr val="C55A1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EVENT Bulletin 2</a:t>
              </a:r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A9D18332-B726-BA56-E7F5-06671B062ABA}"/>
                </a:ext>
              </a:extLst>
            </p:cNvPr>
            <p:cNvSpPr/>
            <p:nvPr/>
          </p:nvSpPr>
          <p:spPr>
            <a:xfrm>
              <a:off x="7678757" y="4629218"/>
              <a:ext cx="386003" cy="233050"/>
            </a:xfrm>
            <a:prstGeom prst="rightArrow">
              <a:avLst/>
            </a:prstGeom>
            <a:solidFill>
              <a:srgbClr val="C55A11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5620794-CAD8-A96A-EAA3-B8EBE794B733}"/>
                </a:ext>
              </a:extLst>
            </p:cNvPr>
            <p:cNvSpPr/>
            <p:nvPr/>
          </p:nvSpPr>
          <p:spPr>
            <a:xfrm>
              <a:off x="9280918" y="3622319"/>
              <a:ext cx="1134671" cy="546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Waveform Fusion</a:t>
              </a:r>
            </a:p>
          </p:txBody>
        </p:sp>
        <p:sp>
          <p:nvSpPr>
            <p:cNvPr id="35" name="Flowchart: Document 34">
              <a:extLst>
                <a:ext uri="{FF2B5EF4-FFF2-40B4-BE49-F238E27FC236}">
                  <a16:creationId xmlns:a16="http://schemas.microsoft.com/office/drawing/2014/main" id="{FCF0457A-CD38-958E-3AC8-D8A986C5AA2B}"/>
                </a:ext>
              </a:extLst>
            </p:cNvPr>
            <p:cNvSpPr/>
            <p:nvPr/>
          </p:nvSpPr>
          <p:spPr>
            <a:xfrm>
              <a:off x="9227632" y="2360857"/>
              <a:ext cx="1134671" cy="991355"/>
            </a:xfrm>
            <a:prstGeom prst="flowChartDocumen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Fused Event Bulletin </a:t>
              </a: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C5DBC624-F9D3-809A-BAD2-B1CDDE2443D1}"/>
                </a:ext>
              </a:extLst>
            </p:cNvPr>
            <p:cNvSpPr/>
            <p:nvPr/>
          </p:nvSpPr>
          <p:spPr>
            <a:xfrm rot="16200000">
              <a:off x="9649511" y="3310417"/>
              <a:ext cx="397485" cy="226318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Arrow: Bent 36">
              <a:extLst>
                <a:ext uri="{FF2B5EF4-FFF2-40B4-BE49-F238E27FC236}">
                  <a16:creationId xmlns:a16="http://schemas.microsoft.com/office/drawing/2014/main" id="{529D9F48-9F3B-8675-2986-36490C4145BD}"/>
                </a:ext>
              </a:extLst>
            </p:cNvPr>
            <p:cNvSpPr/>
            <p:nvPr/>
          </p:nvSpPr>
          <p:spPr>
            <a:xfrm rot="5400000" flipH="1">
              <a:off x="9306405" y="4120195"/>
              <a:ext cx="625116" cy="782661"/>
            </a:xfrm>
            <a:prstGeom prst="bentArrow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en-US" sz="1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8" name="Picture 4" descr="Locations of Particulate Monitoring Sites of the CTBTO IMS. An... |  Download Scientific Diagram">
              <a:extLst>
                <a:ext uri="{FF2B5EF4-FFF2-40B4-BE49-F238E27FC236}">
                  <a16:creationId xmlns:a16="http://schemas.microsoft.com/office/drawing/2014/main" id="{023D2951-7828-0301-9C46-E409852F9B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85" t="1221" r="-874" b="40517"/>
            <a:stretch/>
          </p:blipFill>
          <p:spPr bwMode="auto">
            <a:xfrm>
              <a:off x="1915469" y="5218586"/>
              <a:ext cx="1128989" cy="914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2955446-908D-3A13-AFDD-F3AC8EF211F3}"/>
                </a:ext>
              </a:extLst>
            </p:cNvPr>
            <p:cNvSpPr/>
            <p:nvPr/>
          </p:nvSpPr>
          <p:spPr>
            <a:xfrm>
              <a:off x="2723469" y="5611849"/>
              <a:ext cx="61885" cy="522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7C3F417-0763-1CDC-5404-49C79407A008}"/>
                </a:ext>
              </a:extLst>
            </p:cNvPr>
            <p:cNvSpPr/>
            <p:nvPr/>
          </p:nvSpPr>
          <p:spPr>
            <a:xfrm>
              <a:off x="2508195" y="5521446"/>
              <a:ext cx="430548" cy="289398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C9A27F1C-1FED-5A44-58AF-506B3F14F39F}"/>
                </a:ext>
              </a:extLst>
            </p:cNvPr>
            <p:cNvSpPr/>
            <p:nvPr/>
          </p:nvSpPr>
          <p:spPr>
            <a:xfrm rot="5400000">
              <a:off x="5004098" y="3551540"/>
              <a:ext cx="1221332" cy="201868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D34FE75D-93D8-43FF-11FE-4EE8756705CE}"/>
                </a:ext>
              </a:extLst>
            </p:cNvPr>
            <p:cNvSpPr/>
            <p:nvPr/>
          </p:nvSpPr>
          <p:spPr>
            <a:xfrm rot="8880350">
              <a:off x="2883329" y="3524756"/>
              <a:ext cx="2500737" cy="272588"/>
            </a:xfrm>
            <a:prstGeom prst="rightArrow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45033FF-FC94-C64A-D90B-4875BCAA0488}"/>
                </a:ext>
              </a:extLst>
            </p:cNvPr>
            <p:cNvSpPr txBox="1"/>
            <p:nvPr/>
          </p:nvSpPr>
          <p:spPr>
            <a:xfrm>
              <a:off x="3283182" y="4017760"/>
              <a:ext cx="2499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Bayesian Analyses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4330A0-D073-A66A-C2C6-FCC98E235730}"/>
                </a:ext>
              </a:extLst>
            </p:cNvPr>
            <p:cNvSpPr txBox="1"/>
            <p:nvPr/>
          </p:nvSpPr>
          <p:spPr>
            <a:xfrm>
              <a:off x="7406933" y="3960965"/>
              <a:ext cx="904154" cy="5232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Analyst Review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ECD9599-555A-5978-D1AE-94408FF0EB50}"/>
              </a:ext>
            </a:extLst>
          </p:cNvPr>
          <p:cNvSpPr/>
          <p:nvPr/>
        </p:nvSpPr>
        <p:spPr>
          <a:xfrm>
            <a:off x="2260732" y="3965689"/>
            <a:ext cx="1857256" cy="2803471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47AF079-A8C3-24C1-076B-4C1D591CF44A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O3.6-364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‘Sample Association’?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O3.6-364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964184D-E820-182D-BACC-1FC950F9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794" y="142105"/>
            <a:ext cx="1124712" cy="533301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9A9A8B52-5FB0-853C-D403-12C63A6D5BD7}"/>
              </a:ext>
            </a:extLst>
          </p:cNvPr>
          <p:cNvGrpSpPr>
            <a:grpSpLocks noChangeAspect="1"/>
          </p:cNvGrpSpPr>
          <p:nvPr/>
        </p:nvGrpSpPr>
        <p:grpSpPr>
          <a:xfrm>
            <a:off x="4585263" y="1041903"/>
            <a:ext cx="7315200" cy="5765974"/>
            <a:chOff x="5340913" y="912856"/>
            <a:chExt cx="9262798" cy="7301107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6CC973E-27D1-C991-776B-0DF5B7D28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6912" y="1079403"/>
              <a:ext cx="9196799" cy="6070794"/>
            </a:xfrm>
            <a:prstGeom prst="rect">
              <a:avLst/>
            </a:prstGeom>
          </p:spPr>
        </p:pic>
        <p:sp>
          <p:nvSpPr>
            <p:cNvPr id="62" name="Explosion: 8 Points 61">
              <a:extLst>
                <a:ext uri="{FF2B5EF4-FFF2-40B4-BE49-F238E27FC236}">
                  <a16:creationId xmlns:a16="http://schemas.microsoft.com/office/drawing/2014/main" id="{DF8B884B-F6CC-F666-B302-5F9E90D55DCA}"/>
                </a:ext>
              </a:extLst>
            </p:cNvPr>
            <p:cNvSpPr/>
            <p:nvPr/>
          </p:nvSpPr>
          <p:spPr bwMode="auto">
            <a:xfrm>
              <a:off x="5340913" y="912856"/>
              <a:ext cx="1839708" cy="2096942"/>
            </a:xfrm>
            <a:prstGeom prst="irregularSeal1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88900" dir="2700000" algn="tl" rotWithShape="0">
                <a:schemeClr val="bg1">
                  <a:alpha val="56000"/>
                </a:schemeClr>
              </a:outerShdw>
            </a:effectLst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160146" fontAlgn="base">
                <a:spcBef>
                  <a:spcPct val="0"/>
                </a:spcBef>
                <a:spcAft>
                  <a:spcPct val="0"/>
                </a:spcAft>
              </a:pPr>
              <a:endParaRPr lang="en-US" sz="2880">
                <a:latin typeface="Times New Roman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CB6C011-D913-FAB1-A18C-B734F312EFA5}"/>
                </a:ext>
              </a:extLst>
            </p:cNvPr>
            <p:cNvSpPr/>
            <p:nvPr/>
          </p:nvSpPr>
          <p:spPr bwMode="auto">
            <a:xfrm>
              <a:off x="6376737" y="1996317"/>
              <a:ext cx="7854215" cy="4828372"/>
            </a:xfrm>
            <a:custGeom>
              <a:avLst/>
              <a:gdLst>
                <a:gd name="connsiteX0" fmla="*/ 144379 w 6545179"/>
                <a:gd name="connsiteY0" fmla="*/ 96253 h 4023643"/>
                <a:gd name="connsiteX1" fmla="*/ 192506 w 6545179"/>
                <a:gd name="connsiteY1" fmla="*/ 156411 h 4023643"/>
                <a:gd name="connsiteX2" fmla="*/ 204537 w 6545179"/>
                <a:gd name="connsiteY2" fmla="*/ 192506 h 4023643"/>
                <a:gd name="connsiteX3" fmla="*/ 336885 w 6545179"/>
                <a:gd name="connsiteY3" fmla="*/ 312821 h 4023643"/>
                <a:gd name="connsiteX4" fmla="*/ 348916 w 6545179"/>
                <a:gd name="connsiteY4" fmla="*/ 348916 h 4023643"/>
                <a:gd name="connsiteX5" fmla="*/ 397042 w 6545179"/>
                <a:gd name="connsiteY5" fmla="*/ 385011 h 4023643"/>
                <a:gd name="connsiteX6" fmla="*/ 421106 w 6545179"/>
                <a:gd name="connsiteY6" fmla="*/ 409074 h 4023643"/>
                <a:gd name="connsiteX7" fmla="*/ 457200 w 6545179"/>
                <a:gd name="connsiteY7" fmla="*/ 421106 h 4023643"/>
                <a:gd name="connsiteX8" fmla="*/ 517358 w 6545179"/>
                <a:gd name="connsiteY8" fmla="*/ 445169 h 4023643"/>
                <a:gd name="connsiteX9" fmla="*/ 733927 w 6545179"/>
                <a:gd name="connsiteY9" fmla="*/ 481263 h 4023643"/>
                <a:gd name="connsiteX10" fmla="*/ 806116 w 6545179"/>
                <a:gd name="connsiteY10" fmla="*/ 517358 h 4023643"/>
                <a:gd name="connsiteX11" fmla="*/ 878306 w 6545179"/>
                <a:gd name="connsiteY11" fmla="*/ 553453 h 4023643"/>
                <a:gd name="connsiteX12" fmla="*/ 938464 w 6545179"/>
                <a:gd name="connsiteY12" fmla="*/ 637674 h 4023643"/>
                <a:gd name="connsiteX13" fmla="*/ 962527 w 6545179"/>
                <a:gd name="connsiteY13" fmla="*/ 733927 h 4023643"/>
                <a:gd name="connsiteX14" fmla="*/ 974558 w 6545179"/>
                <a:gd name="connsiteY14" fmla="*/ 782053 h 4023643"/>
                <a:gd name="connsiteX15" fmla="*/ 998621 w 6545179"/>
                <a:gd name="connsiteY15" fmla="*/ 854242 h 4023643"/>
                <a:gd name="connsiteX16" fmla="*/ 1010653 w 6545179"/>
                <a:gd name="connsiteY16" fmla="*/ 1082842 h 4023643"/>
                <a:gd name="connsiteX17" fmla="*/ 1034716 w 6545179"/>
                <a:gd name="connsiteY17" fmla="*/ 1118937 h 4023643"/>
                <a:gd name="connsiteX18" fmla="*/ 1094874 w 6545179"/>
                <a:gd name="connsiteY18" fmla="*/ 1191127 h 4023643"/>
                <a:gd name="connsiteX19" fmla="*/ 1215190 w 6545179"/>
                <a:gd name="connsiteY19" fmla="*/ 1275348 h 4023643"/>
                <a:gd name="connsiteX20" fmla="*/ 1263316 w 6545179"/>
                <a:gd name="connsiteY20" fmla="*/ 1299411 h 4023643"/>
                <a:gd name="connsiteX21" fmla="*/ 1407695 w 6545179"/>
                <a:gd name="connsiteY21" fmla="*/ 1395663 h 4023643"/>
                <a:gd name="connsiteX22" fmla="*/ 1503948 w 6545179"/>
                <a:gd name="connsiteY22" fmla="*/ 1467853 h 4023643"/>
                <a:gd name="connsiteX23" fmla="*/ 1552074 w 6545179"/>
                <a:gd name="connsiteY23" fmla="*/ 1491916 h 4023643"/>
                <a:gd name="connsiteX24" fmla="*/ 1624264 w 6545179"/>
                <a:gd name="connsiteY24" fmla="*/ 1528011 h 4023643"/>
                <a:gd name="connsiteX25" fmla="*/ 1744579 w 6545179"/>
                <a:gd name="connsiteY25" fmla="*/ 1612232 h 4023643"/>
                <a:gd name="connsiteX26" fmla="*/ 1780674 w 6545179"/>
                <a:gd name="connsiteY26" fmla="*/ 1636295 h 4023643"/>
                <a:gd name="connsiteX27" fmla="*/ 1816769 w 6545179"/>
                <a:gd name="connsiteY27" fmla="*/ 1672390 h 4023643"/>
                <a:gd name="connsiteX28" fmla="*/ 1828800 w 6545179"/>
                <a:gd name="connsiteY28" fmla="*/ 1744579 h 4023643"/>
                <a:gd name="connsiteX29" fmla="*/ 1840832 w 6545179"/>
                <a:gd name="connsiteY29" fmla="*/ 1780674 h 4023643"/>
                <a:gd name="connsiteX30" fmla="*/ 1852864 w 6545179"/>
                <a:gd name="connsiteY30" fmla="*/ 1985211 h 4023643"/>
                <a:gd name="connsiteX31" fmla="*/ 1913021 w 6545179"/>
                <a:gd name="connsiteY31" fmla="*/ 2069432 h 4023643"/>
                <a:gd name="connsiteX32" fmla="*/ 1973179 w 6545179"/>
                <a:gd name="connsiteY32" fmla="*/ 2153653 h 4023643"/>
                <a:gd name="connsiteX33" fmla="*/ 2045369 w 6545179"/>
                <a:gd name="connsiteY33" fmla="*/ 2225842 h 4023643"/>
                <a:gd name="connsiteX34" fmla="*/ 2081464 w 6545179"/>
                <a:gd name="connsiteY34" fmla="*/ 2237874 h 4023643"/>
                <a:gd name="connsiteX35" fmla="*/ 2153653 w 6545179"/>
                <a:gd name="connsiteY35" fmla="*/ 2286000 h 4023643"/>
                <a:gd name="connsiteX36" fmla="*/ 2189748 w 6545179"/>
                <a:gd name="connsiteY36" fmla="*/ 2298032 h 4023643"/>
                <a:gd name="connsiteX37" fmla="*/ 2237874 w 6545179"/>
                <a:gd name="connsiteY37" fmla="*/ 2322095 h 4023643"/>
                <a:gd name="connsiteX38" fmla="*/ 2286000 w 6545179"/>
                <a:gd name="connsiteY38" fmla="*/ 2334127 h 4023643"/>
                <a:gd name="connsiteX39" fmla="*/ 2310064 w 6545179"/>
                <a:gd name="connsiteY39" fmla="*/ 2358190 h 4023643"/>
                <a:gd name="connsiteX40" fmla="*/ 2358190 w 6545179"/>
                <a:gd name="connsiteY40" fmla="*/ 2370221 h 4023643"/>
                <a:gd name="connsiteX41" fmla="*/ 2394285 w 6545179"/>
                <a:gd name="connsiteY41" fmla="*/ 2382253 h 4023643"/>
                <a:gd name="connsiteX42" fmla="*/ 2430379 w 6545179"/>
                <a:gd name="connsiteY42" fmla="*/ 2418348 h 4023643"/>
                <a:gd name="connsiteX43" fmla="*/ 2466474 w 6545179"/>
                <a:gd name="connsiteY43" fmla="*/ 2538663 h 4023643"/>
                <a:gd name="connsiteX44" fmla="*/ 2490537 w 6545179"/>
                <a:gd name="connsiteY44" fmla="*/ 2574758 h 4023643"/>
                <a:gd name="connsiteX45" fmla="*/ 2550695 w 6545179"/>
                <a:gd name="connsiteY45" fmla="*/ 2719137 h 4023643"/>
                <a:gd name="connsiteX46" fmla="*/ 2610853 w 6545179"/>
                <a:gd name="connsiteY46" fmla="*/ 2791327 h 4023643"/>
                <a:gd name="connsiteX47" fmla="*/ 2658979 w 6545179"/>
                <a:gd name="connsiteY47" fmla="*/ 2863516 h 4023643"/>
                <a:gd name="connsiteX48" fmla="*/ 2683042 w 6545179"/>
                <a:gd name="connsiteY48" fmla="*/ 2899611 h 4023643"/>
                <a:gd name="connsiteX49" fmla="*/ 2731169 w 6545179"/>
                <a:gd name="connsiteY49" fmla="*/ 2983832 h 4023643"/>
                <a:gd name="connsiteX50" fmla="*/ 2803358 w 6545179"/>
                <a:gd name="connsiteY50" fmla="*/ 3056021 h 4023643"/>
                <a:gd name="connsiteX51" fmla="*/ 2839453 w 6545179"/>
                <a:gd name="connsiteY51" fmla="*/ 3068053 h 4023643"/>
                <a:gd name="connsiteX52" fmla="*/ 2863516 w 6545179"/>
                <a:gd name="connsiteY52" fmla="*/ 3104148 h 4023643"/>
                <a:gd name="connsiteX53" fmla="*/ 2935706 w 6545179"/>
                <a:gd name="connsiteY53" fmla="*/ 3152274 h 4023643"/>
                <a:gd name="connsiteX54" fmla="*/ 3007895 w 6545179"/>
                <a:gd name="connsiteY54" fmla="*/ 3212432 h 4023643"/>
                <a:gd name="connsiteX55" fmla="*/ 3092116 w 6545179"/>
                <a:gd name="connsiteY55" fmla="*/ 3272590 h 4023643"/>
                <a:gd name="connsiteX56" fmla="*/ 3236495 w 6545179"/>
                <a:gd name="connsiteY56" fmla="*/ 3296653 h 4023643"/>
                <a:gd name="connsiteX57" fmla="*/ 3344779 w 6545179"/>
                <a:gd name="connsiteY57" fmla="*/ 3320716 h 4023643"/>
                <a:gd name="connsiteX58" fmla="*/ 3645569 w 6545179"/>
                <a:gd name="connsiteY58" fmla="*/ 3368842 h 4023643"/>
                <a:gd name="connsiteX59" fmla="*/ 3729790 w 6545179"/>
                <a:gd name="connsiteY59" fmla="*/ 3392906 h 4023643"/>
                <a:gd name="connsiteX60" fmla="*/ 3801979 w 6545179"/>
                <a:gd name="connsiteY60" fmla="*/ 3416969 h 4023643"/>
                <a:gd name="connsiteX61" fmla="*/ 3886200 w 6545179"/>
                <a:gd name="connsiteY61" fmla="*/ 3465095 h 4023643"/>
                <a:gd name="connsiteX62" fmla="*/ 3934327 w 6545179"/>
                <a:gd name="connsiteY62" fmla="*/ 3477127 h 4023643"/>
                <a:gd name="connsiteX63" fmla="*/ 4030579 w 6545179"/>
                <a:gd name="connsiteY63" fmla="*/ 3537284 h 4023643"/>
                <a:gd name="connsiteX64" fmla="*/ 4090737 w 6545179"/>
                <a:gd name="connsiteY64" fmla="*/ 3573379 h 4023643"/>
                <a:gd name="connsiteX65" fmla="*/ 4126832 w 6545179"/>
                <a:gd name="connsiteY65" fmla="*/ 3597442 h 4023643"/>
                <a:gd name="connsiteX66" fmla="*/ 4174958 w 6545179"/>
                <a:gd name="connsiteY66" fmla="*/ 3633537 h 4023643"/>
                <a:gd name="connsiteX67" fmla="*/ 4211053 w 6545179"/>
                <a:gd name="connsiteY67" fmla="*/ 3645569 h 4023643"/>
                <a:gd name="connsiteX68" fmla="*/ 4259179 w 6545179"/>
                <a:gd name="connsiteY68" fmla="*/ 3669632 h 4023643"/>
                <a:gd name="connsiteX69" fmla="*/ 4355432 w 6545179"/>
                <a:gd name="connsiteY69" fmla="*/ 3693695 h 4023643"/>
                <a:gd name="connsiteX70" fmla="*/ 4415590 w 6545179"/>
                <a:gd name="connsiteY70" fmla="*/ 3717758 h 4023643"/>
                <a:gd name="connsiteX71" fmla="*/ 4463716 w 6545179"/>
                <a:gd name="connsiteY71" fmla="*/ 3753853 h 4023643"/>
                <a:gd name="connsiteX72" fmla="*/ 4523874 w 6545179"/>
                <a:gd name="connsiteY72" fmla="*/ 3777916 h 4023643"/>
                <a:gd name="connsiteX73" fmla="*/ 4644190 w 6545179"/>
                <a:gd name="connsiteY73" fmla="*/ 3850106 h 4023643"/>
                <a:gd name="connsiteX74" fmla="*/ 4704348 w 6545179"/>
                <a:gd name="connsiteY74" fmla="*/ 3874169 h 4023643"/>
                <a:gd name="connsiteX75" fmla="*/ 4848727 w 6545179"/>
                <a:gd name="connsiteY75" fmla="*/ 3886200 h 4023643"/>
                <a:gd name="connsiteX76" fmla="*/ 4944979 w 6545179"/>
                <a:gd name="connsiteY76" fmla="*/ 3898232 h 4023643"/>
                <a:gd name="connsiteX77" fmla="*/ 5017169 w 6545179"/>
                <a:gd name="connsiteY77" fmla="*/ 3910263 h 4023643"/>
                <a:gd name="connsiteX78" fmla="*/ 5919537 w 6545179"/>
                <a:gd name="connsiteY78" fmla="*/ 3922295 h 4023643"/>
                <a:gd name="connsiteX79" fmla="*/ 5967664 w 6545179"/>
                <a:gd name="connsiteY79" fmla="*/ 3934327 h 4023643"/>
                <a:gd name="connsiteX80" fmla="*/ 6075948 w 6545179"/>
                <a:gd name="connsiteY80" fmla="*/ 3994484 h 4023643"/>
                <a:gd name="connsiteX81" fmla="*/ 6184232 w 6545179"/>
                <a:gd name="connsiteY81" fmla="*/ 4006516 h 4023643"/>
                <a:gd name="connsiteX82" fmla="*/ 6208295 w 6545179"/>
                <a:gd name="connsiteY82" fmla="*/ 3970421 h 4023643"/>
                <a:gd name="connsiteX83" fmla="*/ 6256421 w 6545179"/>
                <a:gd name="connsiteY83" fmla="*/ 3934327 h 4023643"/>
                <a:gd name="connsiteX84" fmla="*/ 6316579 w 6545179"/>
                <a:gd name="connsiteY84" fmla="*/ 3886200 h 4023643"/>
                <a:gd name="connsiteX85" fmla="*/ 6352674 w 6545179"/>
                <a:gd name="connsiteY85" fmla="*/ 3789948 h 4023643"/>
                <a:gd name="connsiteX86" fmla="*/ 6388769 w 6545179"/>
                <a:gd name="connsiteY86" fmla="*/ 3765884 h 4023643"/>
                <a:gd name="connsiteX87" fmla="*/ 6436895 w 6545179"/>
                <a:gd name="connsiteY87" fmla="*/ 3681663 h 4023643"/>
                <a:gd name="connsiteX88" fmla="*/ 6460958 w 6545179"/>
                <a:gd name="connsiteY88" fmla="*/ 3609474 h 4023643"/>
                <a:gd name="connsiteX89" fmla="*/ 6509085 w 6545179"/>
                <a:gd name="connsiteY89" fmla="*/ 3549316 h 4023643"/>
                <a:gd name="connsiteX90" fmla="*/ 6545179 w 6545179"/>
                <a:gd name="connsiteY90" fmla="*/ 3465095 h 4023643"/>
                <a:gd name="connsiteX91" fmla="*/ 6533148 w 6545179"/>
                <a:gd name="connsiteY91" fmla="*/ 3200400 h 4023643"/>
                <a:gd name="connsiteX92" fmla="*/ 6509085 w 6545179"/>
                <a:gd name="connsiteY92" fmla="*/ 3092116 h 4023643"/>
                <a:gd name="connsiteX93" fmla="*/ 6497053 w 6545179"/>
                <a:gd name="connsiteY93" fmla="*/ 3031958 h 4023643"/>
                <a:gd name="connsiteX94" fmla="*/ 6460958 w 6545179"/>
                <a:gd name="connsiteY94" fmla="*/ 2947737 h 4023643"/>
                <a:gd name="connsiteX95" fmla="*/ 6436895 w 6545179"/>
                <a:gd name="connsiteY95" fmla="*/ 2358190 h 4023643"/>
                <a:gd name="connsiteX96" fmla="*/ 6412832 w 6545179"/>
                <a:gd name="connsiteY96" fmla="*/ 2298032 h 4023643"/>
                <a:gd name="connsiteX97" fmla="*/ 6376737 w 6545179"/>
                <a:gd name="connsiteY97" fmla="*/ 2261937 h 4023643"/>
                <a:gd name="connsiteX98" fmla="*/ 6352674 w 6545179"/>
                <a:gd name="connsiteY98" fmla="*/ 2225842 h 4023643"/>
                <a:gd name="connsiteX99" fmla="*/ 6316579 w 6545179"/>
                <a:gd name="connsiteY99" fmla="*/ 2129590 h 4023643"/>
                <a:gd name="connsiteX100" fmla="*/ 6268453 w 6545179"/>
                <a:gd name="connsiteY100" fmla="*/ 2081463 h 4023643"/>
                <a:gd name="connsiteX101" fmla="*/ 6232358 w 6545179"/>
                <a:gd name="connsiteY101" fmla="*/ 2021306 h 4023643"/>
                <a:gd name="connsiteX102" fmla="*/ 6208295 w 6545179"/>
                <a:gd name="connsiteY102" fmla="*/ 1997242 h 4023643"/>
                <a:gd name="connsiteX103" fmla="*/ 6172200 w 6545179"/>
                <a:gd name="connsiteY103" fmla="*/ 1949116 h 4023643"/>
                <a:gd name="connsiteX104" fmla="*/ 6148137 w 6545179"/>
                <a:gd name="connsiteY104" fmla="*/ 1913021 h 4023643"/>
                <a:gd name="connsiteX105" fmla="*/ 6100011 w 6545179"/>
                <a:gd name="connsiteY105" fmla="*/ 1876927 h 4023643"/>
                <a:gd name="connsiteX106" fmla="*/ 6063916 w 6545179"/>
                <a:gd name="connsiteY106" fmla="*/ 1840832 h 4023643"/>
                <a:gd name="connsiteX107" fmla="*/ 6027821 w 6545179"/>
                <a:gd name="connsiteY107" fmla="*/ 1828800 h 4023643"/>
                <a:gd name="connsiteX108" fmla="*/ 5991727 w 6545179"/>
                <a:gd name="connsiteY108" fmla="*/ 1804737 h 4023643"/>
                <a:gd name="connsiteX109" fmla="*/ 5931569 w 6545179"/>
                <a:gd name="connsiteY109" fmla="*/ 1792706 h 4023643"/>
                <a:gd name="connsiteX110" fmla="*/ 5895474 w 6545179"/>
                <a:gd name="connsiteY110" fmla="*/ 1780674 h 4023643"/>
                <a:gd name="connsiteX111" fmla="*/ 5185611 w 6545179"/>
                <a:gd name="connsiteY111" fmla="*/ 1780674 h 4023643"/>
                <a:gd name="connsiteX112" fmla="*/ 5149516 w 6545179"/>
                <a:gd name="connsiteY112" fmla="*/ 1768642 h 4023643"/>
                <a:gd name="connsiteX113" fmla="*/ 5101390 w 6545179"/>
                <a:gd name="connsiteY113" fmla="*/ 1756611 h 4023643"/>
                <a:gd name="connsiteX114" fmla="*/ 4932948 w 6545179"/>
                <a:gd name="connsiteY114" fmla="*/ 1708484 h 4023643"/>
                <a:gd name="connsiteX115" fmla="*/ 4848727 w 6545179"/>
                <a:gd name="connsiteY115" fmla="*/ 1684421 h 4023643"/>
                <a:gd name="connsiteX116" fmla="*/ 4800600 w 6545179"/>
                <a:gd name="connsiteY116" fmla="*/ 1672390 h 4023643"/>
                <a:gd name="connsiteX117" fmla="*/ 4680285 w 6545179"/>
                <a:gd name="connsiteY117" fmla="*/ 1624263 h 4023643"/>
                <a:gd name="connsiteX118" fmla="*/ 4620127 w 6545179"/>
                <a:gd name="connsiteY118" fmla="*/ 1600200 h 4023643"/>
                <a:gd name="connsiteX119" fmla="*/ 4559969 w 6545179"/>
                <a:gd name="connsiteY119" fmla="*/ 1588169 h 4023643"/>
                <a:gd name="connsiteX120" fmla="*/ 4451685 w 6545179"/>
                <a:gd name="connsiteY120" fmla="*/ 1552074 h 4023643"/>
                <a:gd name="connsiteX121" fmla="*/ 4355432 w 6545179"/>
                <a:gd name="connsiteY121" fmla="*/ 1515979 h 4023643"/>
                <a:gd name="connsiteX122" fmla="*/ 4307306 w 6545179"/>
                <a:gd name="connsiteY122" fmla="*/ 1503948 h 4023643"/>
                <a:gd name="connsiteX123" fmla="*/ 4211053 w 6545179"/>
                <a:gd name="connsiteY123" fmla="*/ 1467853 h 4023643"/>
                <a:gd name="connsiteX124" fmla="*/ 4162927 w 6545179"/>
                <a:gd name="connsiteY124" fmla="*/ 1443790 h 4023643"/>
                <a:gd name="connsiteX125" fmla="*/ 4090737 w 6545179"/>
                <a:gd name="connsiteY125" fmla="*/ 1419727 h 4023643"/>
                <a:gd name="connsiteX126" fmla="*/ 4054642 w 6545179"/>
                <a:gd name="connsiteY126" fmla="*/ 1407695 h 4023643"/>
                <a:gd name="connsiteX127" fmla="*/ 4006516 w 6545179"/>
                <a:gd name="connsiteY127" fmla="*/ 1383632 h 4023643"/>
                <a:gd name="connsiteX128" fmla="*/ 3946358 w 6545179"/>
                <a:gd name="connsiteY128" fmla="*/ 1359569 h 4023643"/>
                <a:gd name="connsiteX129" fmla="*/ 3898232 w 6545179"/>
                <a:gd name="connsiteY129" fmla="*/ 1323474 h 4023643"/>
                <a:gd name="connsiteX130" fmla="*/ 3862137 w 6545179"/>
                <a:gd name="connsiteY130" fmla="*/ 1311442 h 4023643"/>
                <a:gd name="connsiteX131" fmla="*/ 3789948 w 6545179"/>
                <a:gd name="connsiteY131" fmla="*/ 1251284 h 4023643"/>
                <a:gd name="connsiteX132" fmla="*/ 3717758 w 6545179"/>
                <a:gd name="connsiteY132" fmla="*/ 1203158 h 4023643"/>
                <a:gd name="connsiteX133" fmla="*/ 3681664 w 6545179"/>
                <a:gd name="connsiteY133" fmla="*/ 1179095 h 4023643"/>
                <a:gd name="connsiteX134" fmla="*/ 3561348 w 6545179"/>
                <a:gd name="connsiteY134" fmla="*/ 1155032 h 4023643"/>
                <a:gd name="connsiteX135" fmla="*/ 3465095 w 6545179"/>
                <a:gd name="connsiteY135" fmla="*/ 1118937 h 4023643"/>
                <a:gd name="connsiteX136" fmla="*/ 3344779 w 6545179"/>
                <a:gd name="connsiteY136" fmla="*/ 1058779 h 4023643"/>
                <a:gd name="connsiteX137" fmla="*/ 3308685 w 6545179"/>
                <a:gd name="connsiteY137" fmla="*/ 1034716 h 4023643"/>
                <a:gd name="connsiteX138" fmla="*/ 3188369 w 6545179"/>
                <a:gd name="connsiteY138" fmla="*/ 974558 h 4023643"/>
                <a:gd name="connsiteX139" fmla="*/ 3116179 w 6545179"/>
                <a:gd name="connsiteY139" fmla="*/ 926432 h 4023643"/>
                <a:gd name="connsiteX140" fmla="*/ 3068053 w 6545179"/>
                <a:gd name="connsiteY140" fmla="*/ 890337 h 4023643"/>
                <a:gd name="connsiteX141" fmla="*/ 2959769 w 6545179"/>
                <a:gd name="connsiteY141" fmla="*/ 842211 h 4023643"/>
                <a:gd name="connsiteX142" fmla="*/ 2923674 w 6545179"/>
                <a:gd name="connsiteY142" fmla="*/ 806116 h 4023643"/>
                <a:gd name="connsiteX143" fmla="*/ 2875548 w 6545179"/>
                <a:gd name="connsiteY143" fmla="*/ 770021 h 4023643"/>
                <a:gd name="connsiteX144" fmla="*/ 2803358 w 6545179"/>
                <a:gd name="connsiteY144" fmla="*/ 721895 h 4023643"/>
                <a:gd name="connsiteX145" fmla="*/ 2731169 w 6545179"/>
                <a:gd name="connsiteY145" fmla="*/ 661737 h 4023643"/>
                <a:gd name="connsiteX146" fmla="*/ 2622885 w 6545179"/>
                <a:gd name="connsiteY146" fmla="*/ 589548 h 4023643"/>
                <a:gd name="connsiteX147" fmla="*/ 2586790 w 6545179"/>
                <a:gd name="connsiteY147" fmla="*/ 565484 h 4023643"/>
                <a:gd name="connsiteX148" fmla="*/ 2538664 w 6545179"/>
                <a:gd name="connsiteY148" fmla="*/ 541421 h 4023643"/>
                <a:gd name="connsiteX149" fmla="*/ 2466474 w 6545179"/>
                <a:gd name="connsiteY149" fmla="*/ 505327 h 4023643"/>
                <a:gd name="connsiteX150" fmla="*/ 2370221 w 6545179"/>
                <a:gd name="connsiteY150" fmla="*/ 517358 h 4023643"/>
                <a:gd name="connsiteX151" fmla="*/ 2261937 w 6545179"/>
                <a:gd name="connsiteY151" fmla="*/ 541421 h 4023643"/>
                <a:gd name="connsiteX152" fmla="*/ 2069432 w 6545179"/>
                <a:gd name="connsiteY152" fmla="*/ 553453 h 4023643"/>
                <a:gd name="connsiteX153" fmla="*/ 2021306 w 6545179"/>
                <a:gd name="connsiteY153" fmla="*/ 565484 h 4023643"/>
                <a:gd name="connsiteX154" fmla="*/ 1985211 w 6545179"/>
                <a:gd name="connsiteY154" fmla="*/ 577516 h 4023643"/>
                <a:gd name="connsiteX155" fmla="*/ 1888958 w 6545179"/>
                <a:gd name="connsiteY155" fmla="*/ 601579 h 4023643"/>
                <a:gd name="connsiteX156" fmla="*/ 1792706 w 6545179"/>
                <a:gd name="connsiteY156" fmla="*/ 649706 h 4023643"/>
                <a:gd name="connsiteX157" fmla="*/ 1756611 w 6545179"/>
                <a:gd name="connsiteY157" fmla="*/ 661737 h 4023643"/>
                <a:gd name="connsiteX158" fmla="*/ 1624264 w 6545179"/>
                <a:gd name="connsiteY158" fmla="*/ 673769 h 4023643"/>
                <a:gd name="connsiteX159" fmla="*/ 1287379 w 6545179"/>
                <a:gd name="connsiteY159" fmla="*/ 637674 h 4023643"/>
                <a:gd name="connsiteX160" fmla="*/ 1215190 w 6545179"/>
                <a:gd name="connsiteY160" fmla="*/ 601579 h 4023643"/>
                <a:gd name="connsiteX161" fmla="*/ 1143000 w 6545179"/>
                <a:gd name="connsiteY161" fmla="*/ 529390 h 4023643"/>
                <a:gd name="connsiteX162" fmla="*/ 1130969 w 6545179"/>
                <a:gd name="connsiteY162" fmla="*/ 493295 h 4023643"/>
                <a:gd name="connsiteX163" fmla="*/ 1082842 w 6545179"/>
                <a:gd name="connsiteY163" fmla="*/ 372979 h 4023643"/>
                <a:gd name="connsiteX164" fmla="*/ 1058779 w 6545179"/>
                <a:gd name="connsiteY164" fmla="*/ 288758 h 4023643"/>
                <a:gd name="connsiteX165" fmla="*/ 1034716 w 6545179"/>
                <a:gd name="connsiteY165" fmla="*/ 204537 h 4023643"/>
                <a:gd name="connsiteX166" fmla="*/ 962527 w 6545179"/>
                <a:gd name="connsiteY166" fmla="*/ 156411 h 4023643"/>
                <a:gd name="connsiteX167" fmla="*/ 926432 w 6545179"/>
                <a:gd name="connsiteY167" fmla="*/ 132348 h 4023643"/>
                <a:gd name="connsiteX168" fmla="*/ 902369 w 6545179"/>
                <a:gd name="connsiteY168" fmla="*/ 108284 h 4023643"/>
                <a:gd name="connsiteX169" fmla="*/ 866274 w 6545179"/>
                <a:gd name="connsiteY169" fmla="*/ 96253 h 4023643"/>
                <a:gd name="connsiteX170" fmla="*/ 529390 w 6545179"/>
                <a:gd name="connsiteY170" fmla="*/ 108284 h 4023643"/>
                <a:gd name="connsiteX171" fmla="*/ 457200 w 6545179"/>
                <a:gd name="connsiteY171" fmla="*/ 132348 h 4023643"/>
                <a:gd name="connsiteX172" fmla="*/ 180474 w 6545179"/>
                <a:gd name="connsiteY172" fmla="*/ 108284 h 4023643"/>
                <a:gd name="connsiteX173" fmla="*/ 144379 w 6545179"/>
                <a:gd name="connsiteY173" fmla="*/ 96253 h 4023643"/>
                <a:gd name="connsiteX174" fmla="*/ 96253 w 6545179"/>
                <a:gd name="connsiteY174" fmla="*/ 84221 h 4023643"/>
                <a:gd name="connsiteX175" fmla="*/ 24064 w 6545179"/>
                <a:gd name="connsiteY175" fmla="*/ 24063 h 4023643"/>
                <a:gd name="connsiteX176" fmla="*/ 0 w 6545179"/>
                <a:gd name="connsiteY176" fmla="*/ 0 h 402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6545179" h="4023643">
                  <a:moveTo>
                    <a:pt x="144379" y="96253"/>
                  </a:moveTo>
                  <a:cubicBezTo>
                    <a:pt x="160421" y="116306"/>
                    <a:pt x="178896" y="134634"/>
                    <a:pt x="192506" y="156411"/>
                  </a:cubicBezTo>
                  <a:cubicBezTo>
                    <a:pt x="199228" y="167166"/>
                    <a:pt x="196614" y="182603"/>
                    <a:pt x="204537" y="192506"/>
                  </a:cubicBezTo>
                  <a:cubicBezTo>
                    <a:pt x="253739" y="254009"/>
                    <a:pt x="281845" y="271542"/>
                    <a:pt x="336885" y="312821"/>
                  </a:cubicBezTo>
                  <a:cubicBezTo>
                    <a:pt x="340895" y="324853"/>
                    <a:pt x="340797" y="339173"/>
                    <a:pt x="348916" y="348916"/>
                  </a:cubicBezTo>
                  <a:cubicBezTo>
                    <a:pt x="361753" y="364321"/>
                    <a:pt x="381637" y="372174"/>
                    <a:pt x="397042" y="385011"/>
                  </a:cubicBezTo>
                  <a:cubicBezTo>
                    <a:pt x="405756" y="392273"/>
                    <a:pt x="411379" y="403238"/>
                    <a:pt x="421106" y="409074"/>
                  </a:cubicBezTo>
                  <a:cubicBezTo>
                    <a:pt x="431981" y="415599"/>
                    <a:pt x="445325" y="416653"/>
                    <a:pt x="457200" y="421106"/>
                  </a:cubicBezTo>
                  <a:cubicBezTo>
                    <a:pt x="477422" y="428689"/>
                    <a:pt x="496254" y="440581"/>
                    <a:pt x="517358" y="445169"/>
                  </a:cubicBezTo>
                  <a:cubicBezTo>
                    <a:pt x="588873" y="460715"/>
                    <a:pt x="733927" y="481263"/>
                    <a:pt x="733927" y="481263"/>
                  </a:cubicBezTo>
                  <a:cubicBezTo>
                    <a:pt x="824653" y="511507"/>
                    <a:pt x="712819" y="470709"/>
                    <a:pt x="806116" y="517358"/>
                  </a:cubicBezTo>
                  <a:cubicBezTo>
                    <a:pt x="905742" y="567171"/>
                    <a:pt x="774863" y="484492"/>
                    <a:pt x="878306" y="553453"/>
                  </a:cubicBezTo>
                  <a:cubicBezTo>
                    <a:pt x="880020" y="555739"/>
                    <a:pt x="934326" y="626294"/>
                    <a:pt x="938464" y="637674"/>
                  </a:cubicBezTo>
                  <a:cubicBezTo>
                    <a:pt x="949766" y="668755"/>
                    <a:pt x="954506" y="701843"/>
                    <a:pt x="962527" y="733927"/>
                  </a:cubicBezTo>
                  <a:cubicBezTo>
                    <a:pt x="966537" y="749969"/>
                    <a:pt x="969329" y="766366"/>
                    <a:pt x="974558" y="782053"/>
                  </a:cubicBezTo>
                  <a:lnTo>
                    <a:pt x="998621" y="854242"/>
                  </a:lnTo>
                  <a:cubicBezTo>
                    <a:pt x="1002632" y="930442"/>
                    <a:pt x="1000343" y="1007236"/>
                    <a:pt x="1010653" y="1082842"/>
                  </a:cubicBezTo>
                  <a:cubicBezTo>
                    <a:pt x="1012607" y="1097170"/>
                    <a:pt x="1026311" y="1107170"/>
                    <a:pt x="1034716" y="1118937"/>
                  </a:cubicBezTo>
                  <a:cubicBezTo>
                    <a:pt x="1052681" y="1144088"/>
                    <a:pt x="1070738" y="1171014"/>
                    <a:pt x="1094874" y="1191127"/>
                  </a:cubicBezTo>
                  <a:cubicBezTo>
                    <a:pt x="1117506" y="1209987"/>
                    <a:pt x="1196452" y="1265979"/>
                    <a:pt x="1215190" y="1275348"/>
                  </a:cubicBezTo>
                  <a:cubicBezTo>
                    <a:pt x="1231232" y="1283369"/>
                    <a:pt x="1248393" y="1289462"/>
                    <a:pt x="1263316" y="1299411"/>
                  </a:cubicBezTo>
                  <a:cubicBezTo>
                    <a:pt x="1429218" y="1410011"/>
                    <a:pt x="1298967" y="1341299"/>
                    <a:pt x="1407695" y="1395663"/>
                  </a:cubicBezTo>
                  <a:cubicBezTo>
                    <a:pt x="1441536" y="1429506"/>
                    <a:pt x="1449525" y="1440642"/>
                    <a:pt x="1503948" y="1467853"/>
                  </a:cubicBezTo>
                  <a:cubicBezTo>
                    <a:pt x="1519990" y="1475874"/>
                    <a:pt x="1536502" y="1483018"/>
                    <a:pt x="1552074" y="1491916"/>
                  </a:cubicBezTo>
                  <a:cubicBezTo>
                    <a:pt x="1617380" y="1529234"/>
                    <a:pt x="1558086" y="1505951"/>
                    <a:pt x="1624264" y="1528011"/>
                  </a:cubicBezTo>
                  <a:cubicBezTo>
                    <a:pt x="1695524" y="1581457"/>
                    <a:pt x="1655709" y="1552985"/>
                    <a:pt x="1744579" y="1612232"/>
                  </a:cubicBezTo>
                  <a:cubicBezTo>
                    <a:pt x="1756611" y="1620253"/>
                    <a:pt x="1770449" y="1626070"/>
                    <a:pt x="1780674" y="1636295"/>
                  </a:cubicBezTo>
                  <a:lnTo>
                    <a:pt x="1816769" y="1672390"/>
                  </a:lnTo>
                  <a:cubicBezTo>
                    <a:pt x="1820779" y="1696453"/>
                    <a:pt x="1823508" y="1720765"/>
                    <a:pt x="1828800" y="1744579"/>
                  </a:cubicBezTo>
                  <a:cubicBezTo>
                    <a:pt x="1831551" y="1756960"/>
                    <a:pt x="1839570" y="1768054"/>
                    <a:pt x="1840832" y="1780674"/>
                  </a:cubicBezTo>
                  <a:cubicBezTo>
                    <a:pt x="1847628" y="1848632"/>
                    <a:pt x="1843205" y="1917601"/>
                    <a:pt x="1852864" y="1985211"/>
                  </a:cubicBezTo>
                  <a:cubicBezTo>
                    <a:pt x="1859005" y="2028200"/>
                    <a:pt x="1888466" y="2039965"/>
                    <a:pt x="1913021" y="2069432"/>
                  </a:cubicBezTo>
                  <a:cubicBezTo>
                    <a:pt x="1986220" y="2157271"/>
                    <a:pt x="1875698" y="2045341"/>
                    <a:pt x="1973179" y="2153653"/>
                  </a:cubicBezTo>
                  <a:cubicBezTo>
                    <a:pt x="1995944" y="2178948"/>
                    <a:pt x="2013085" y="2215080"/>
                    <a:pt x="2045369" y="2225842"/>
                  </a:cubicBezTo>
                  <a:cubicBezTo>
                    <a:pt x="2057401" y="2229853"/>
                    <a:pt x="2070377" y="2231715"/>
                    <a:pt x="2081464" y="2237874"/>
                  </a:cubicBezTo>
                  <a:cubicBezTo>
                    <a:pt x="2106745" y="2251919"/>
                    <a:pt x="2126217" y="2276854"/>
                    <a:pt x="2153653" y="2286000"/>
                  </a:cubicBezTo>
                  <a:cubicBezTo>
                    <a:pt x="2165685" y="2290011"/>
                    <a:pt x="2178091" y="2293036"/>
                    <a:pt x="2189748" y="2298032"/>
                  </a:cubicBezTo>
                  <a:cubicBezTo>
                    <a:pt x="2206233" y="2305097"/>
                    <a:pt x="2221080" y="2315797"/>
                    <a:pt x="2237874" y="2322095"/>
                  </a:cubicBezTo>
                  <a:cubicBezTo>
                    <a:pt x="2253357" y="2327901"/>
                    <a:pt x="2269958" y="2330116"/>
                    <a:pt x="2286000" y="2334127"/>
                  </a:cubicBezTo>
                  <a:cubicBezTo>
                    <a:pt x="2294021" y="2342148"/>
                    <a:pt x="2299918" y="2353117"/>
                    <a:pt x="2310064" y="2358190"/>
                  </a:cubicBezTo>
                  <a:cubicBezTo>
                    <a:pt x="2324854" y="2365585"/>
                    <a:pt x="2342291" y="2365678"/>
                    <a:pt x="2358190" y="2370221"/>
                  </a:cubicBezTo>
                  <a:cubicBezTo>
                    <a:pt x="2370385" y="2373705"/>
                    <a:pt x="2382253" y="2378242"/>
                    <a:pt x="2394285" y="2382253"/>
                  </a:cubicBezTo>
                  <a:cubicBezTo>
                    <a:pt x="2406316" y="2394285"/>
                    <a:pt x="2422116" y="2403474"/>
                    <a:pt x="2430379" y="2418348"/>
                  </a:cubicBezTo>
                  <a:cubicBezTo>
                    <a:pt x="2480925" y="2509332"/>
                    <a:pt x="2434434" y="2463904"/>
                    <a:pt x="2466474" y="2538663"/>
                  </a:cubicBezTo>
                  <a:cubicBezTo>
                    <a:pt x="2472170" y="2551954"/>
                    <a:pt x="2482516" y="2562726"/>
                    <a:pt x="2490537" y="2574758"/>
                  </a:cubicBezTo>
                  <a:cubicBezTo>
                    <a:pt x="2511269" y="2657684"/>
                    <a:pt x="2495174" y="2608095"/>
                    <a:pt x="2550695" y="2719137"/>
                  </a:cubicBezTo>
                  <a:cubicBezTo>
                    <a:pt x="2581225" y="2780197"/>
                    <a:pt x="2559835" y="2757314"/>
                    <a:pt x="2610853" y="2791327"/>
                  </a:cubicBezTo>
                  <a:lnTo>
                    <a:pt x="2658979" y="2863516"/>
                  </a:lnTo>
                  <a:cubicBezTo>
                    <a:pt x="2667000" y="2875548"/>
                    <a:pt x="2676575" y="2886678"/>
                    <a:pt x="2683042" y="2899611"/>
                  </a:cubicBezTo>
                  <a:cubicBezTo>
                    <a:pt x="2695491" y="2924507"/>
                    <a:pt x="2711736" y="2961969"/>
                    <a:pt x="2731169" y="2983832"/>
                  </a:cubicBezTo>
                  <a:cubicBezTo>
                    <a:pt x="2753777" y="3009267"/>
                    <a:pt x="2771074" y="3045259"/>
                    <a:pt x="2803358" y="3056021"/>
                  </a:cubicBezTo>
                  <a:lnTo>
                    <a:pt x="2839453" y="3068053"/>
                  </a:lnTo>
                  <a:cubicBezTo>
                    <a:pt x="2847474" y="3080085"/>
                    <a:pt x="2852634" y="3094626"/>
                    <a:pt x="2863516" y="3104148"/>
                  </a:cubicBezTo>
                  <a:cubicBezTo>
                    <a:pt x="2885281" y="3123192"/>
                    <a:pt x="2935706" y="3152274"/>
                    <a:pt x="2935706" y="3152274"/>
                  </a:cubicBezTo>
                  <a:cubicBezTo>
                    <a:pt x="3022982" y="3268643"/>
                    <a:pt x="2925218" y="3157314"/>
                    <a:pt x="3007895" y="3212432"/>
                  </a:cubicBezTo>
                  <a:cubicBezTo>
                    <a:pt x="3106926" y="3278453"/>
                    <a:pt x="2975800" y="3222741"/>
                    <a:pt x="3092116" y="3272590"/>
                  </a:cubicBezTo>
                  <a:cubicBezTo>
                    <a:pt x="3145962" y="3295666"/>
                    <a:pt x="3163435" y="3284476"/>
                    <a:pt x="3236495" y="3296653"/>
                  </a:cubicBezTo>
                  <a:cubicBezTo>
                    <a:pt x="3272967" y="3302732"/>
                    <a:pt x="3308366" y="3314290"/>
                    <a:pt x="3344779" y="3320716"/>
                  </a:cubicBezTo>
                  <a:cubicBezTo>
                    <a:pt x="3444773" y="3338362"/>
                    <a:pt x="3645569" y="3368842"/>
                    <a:pt x="3645569" y="3368842"/>
                  </a:cubicBezTo>
                  <a:cubicBezTo>
                    <a:pt x="3766854" y="3409272"/>
                    <a:pt x="3578741" y="3347591"/>
                    <a:pt x="3729790" y="3392906"/>
                  </a:cubicBezTo>
                  <a:cubicBezTo>
                    <a:pt x="3754085" y="3400195"/>
                    <a:pt x="3780874" y="3402899"/>
                    <a:pt x="3801979" y="3416969"/>
                  </a:cubicBezTo>
                  <a:cubicBezTo>
                    <a:pt x="3831899" y="3436915"/>
                    <a:pt x="3851309" y="3452011"/>
                    <a:pt x="3886200" y="3465095"/>
                  </a:cubicBezTo>
                  <a:cubicBezTo>
                    <a:pt x="3901683" y="3470901"/>
                    <a:pt x="3918285" y="3473116"/>
                    <a:pt x="3934327" y="3477127"/>
                  </a:cubicBezTo>
                  <a:cubicBezTo>
                    <a:pt x="3946996" y="3484728"/>
                    <a:pt x="4012059" y="3522468"/>
                    <a:pt x="4030579" y="3537284"/>
                  </a:cubicBezTo>
                  <a:cubicBezTo>
                    <a:pt x="4077766" y="3575034"/>
                    <a:pt x="4028054" y="3552486"/>
                    <a:pt x="4090737" y="3573379"/>
                  </a:cubicBezTo>
                  <a:cubicBezTo>
                    <a:pt x="4102769" y="3581400"/>
                    <a:pt x="4115065" y="3589037"/>
                    <a:pt x="4126832" y="3597442"/>
                  </a:cubicBezTo>
                  <a:cubicBezTo>
                    <a:pt x="4143149" y="3609097"/>
                    <a:pt x="4157548" y="3623588"/>
                    <a:pt x="4174958" y="3633537"/>
                  </a:cubicBezTo>
                  <a:cubicBezTo>
                    <a:pt x="4185969" y="3639829"/>
                    <a:pt x="4199396" y="3640573"/>
                    <a:pt x="4211053" y="3645569"/>
                  </a:cubicBezTo>
                  <a:cubicBezTo>
                    <a:pt x="4227538" y="3652634"/>
                    <a:pt x="4242694" y="3662567"/>
                    <a:pt x="4259179" y="3669632"/>
                  </a:cubicBezTo>
                  <a:cubicBezTo>
                    <a:pt x="4308576" y="3690802"/>
                    <a:pt x="4292671" y="3674867"/>
                    <a:pt x="4355432" y="3693695"/>
                  </a:cubicBezTo>
                  <a:cubicBezTo>
                    <a:pt x="4376119" y="3699901"/>
                    <a:pt x="4396711" y="3707269"/>
                    <a:pt x="4415590" y="3717758"/>
                  </a:cubicBezTo>
                  <a:cubicBezTo>
                    <a:pt x="4433119" y="3727496"/>
                    <a:pt x="4446187" y="3744115"/>
                    <a:pt x="4463716" y="3753853"/>
                  </a:cubicBezTo>
                  <a:cubicBezTo>
                    <a:pt x="4482595" y="3764342"/>
                    <a:pt x="4504914" y="3767574"/>
                    <a:pt x="4523874" y="3777916"/>
                  </a:cubicBezTo>
                  <a:cubicBezTo>
                    <a:pt x="4649889" y="3846651"/>
                    <a:pt x="4546071" y="3806497"/>
                    <a:pt x="4644190" y="3850106"/>
                  </a:cubicBezTo>
                  <a:cubicBezTo>
                    <a:pt x="4663926" y="3858878"/>
                    <a:pt x="4683079" y="3870416"/>
                    <a:pt x="4704348" y="3874169"/>
                  </a:cubicBezTo>
                  <a:cubicBezTo>
                    <a:pt x="4751906" y="3882561"/>
                    <a:pt x="4800674" y="3881395"/>
                    <a:pt x="4848727" y="3886200"/>
                  </a:cubicBezTo>
                  <a:cubicBezTo>
                    <a:pt x="4880900" y="3889417"/>
                    <a:pt x="4912970" y="3893659"/>
                    <a:pt x="4944979" y="3898232"/>
                  </a:cubicBezTo>
                  <a:cubicBezTo>
                    <a:pt x="4969129" y="3901682"/>
                    <a:pt x="4992781" y="3909661"/>
                    <a:pt x="5017169" y="3910263"/>
                  </a:cubicBezTo>
                  <a:cubicBezTo>
                    <a:pt x="5317893" y="3917688"/>
                    <a:pt x="5618748" y="3918284"/>
                    <a:pt x="5919537" y="3922295"/>
                  </a:cubicBezTo>
                  <a:cubicBezTo>
                    <a:pt x="5935579" y="3926306"/>
                    <a:pt x="5952874" y="3926932"/>
                    <a:pt x="5967664" y="3934327"/>
                  </a:cubicBezTo>
                  <a:cubicBezTo>
                    <a:pt x="6133138" y="4017064"/>
                    <a:pt x="5976136" y="3961215"/>
                    <a:pt x="6075948" y="3994484"/>
                  </a:cubicBezTo>
                  <a:cubicBezTo>
                    <a:pt x="6117699" y="4022320"/>
                    <a:pt x="6122479" y="4037393"/>
                    <a:pt x="6184232" y="4006516"/>
                  </a:cubicBezTo>
                  <a:cubicBezTo>
                    <a:pt x="6197166" y="4000049"/>
                    <a:pt x="6198070" y="3980646"/>
                    <a:pt x="6208295" y="3970421"/>
                  </a:cubicBezTo>
                  <a:cubicBezTo>
                    <a:pt x="6222474" y="3956242"/>
                    <a:pt x="6241016" y="3947164"/>
                    <a:pt x="6256421" y="3934327"/>
                  </a:cubicBezTo>
                  <a:cubicBezTo>
                    <a:pt x="6325002" y="3877176"/>
                    <a:pt x="6227334" y="3945697"/>
                    <a:pt x="6316579" y="3886200"/>
                  </a:cubicBezTo>
                  <a:cubicBezTo>
                    <a:pt x="6324674" y="3853821"/>
                    <a:pt x="6330204" y="3816912"/>
                    <a:pt x="6352674" y="3789948"/>
                  </a:cubicBezTo>
                  <a:cubicBezTo>
                    <a:pt x="6361931" y="3778839"/>
                    <a:pt x="6376737" y="3773905"/>
                    <a:pt x="6388769" y="3765884"/>
                  </a:cubicBezTo>
                  <a:cubicBezTo>
                    <a:pt x="6421813" y="3633704"/>
                    <a:pt x="6371732" y="3798956"/>
                    <a:pt x="6436895" y="3681663"/>
                  </a:cubicBezTo>
                  <a:cubicBezTo>
                    <a:pt x="6449213" y="3659490"/>
                    <a:pt x="6446888" y="3630579"/>
                    <a:pt x="6460958" y="3609474"/>
                  </a:cubicBezTo>
                  <a:cubicBezTo>
                    <a:pt x="6491313" y="3563940"/>
                    <a:pt x="6474796" y="3583604"/>
                    <a:pt x="6509085" y="3549316"/>
                  </a:cubicBezTo>
                  <a:cubicBezTo>
                    <a:pt x="6513785" y="3539916"/>
                    <a:pt x="6545179" y="3482800"/>
                    <a:pt x="6545179" y="3465095"/>
                  </a:cubicBezTo>
                  <a:cubicBezTo>
                    <a:pt x="6545179" y="3376772"/>
                    <a:pt x="6539673" y="3288481"/>
                    <a:pt x="6533148" y="3200400"/>
                  </a:cubicBezTo>
                  <a:cubicBezTo>
                    <a:pt x="6531133" y="3173193"/>
                    <a:pt x="6515354" y="3120326"/>
                    <a:pt x="6509085" y="3092116"/>
                  </a:cubicBezTo>
                  <a:cubicBezTo>
                    <a:pt x="6504649" y="3072153"/>
                    <a:pt x="6502013" y="3051797"/>
                    <a:pt x="6497053" y="3031958"/>
                  </a:cubicBezTo>
                  <a:cubicBezTo>
                    <a:pt x="6488201" y="2996552"/>
                    <a:pt x="6478174" y="2982169"/>
                    <a:pt x="6460958" y="2947737"/>
                  </a:cubicBezTo>
                  <a:cubicBezTo>
                    <a:pt x="6452937" y="2751221"/>
                    <a:pt x="6451424" y="2554332"/>
                    <a:pt x="6436895" y="2358190"/>
                  </a:cubicBezTo>
                  <a:cubicBezTo>
                    <a:pt x="6435300" y="2336652"/>
                    <a:pt x="6424279" y="2316347"/>
                    <a:pt x="6412832" y="2298032"/>
                  </a:cubicBezTo>
                  <a:cubicBezTo>
                    <a:pt x="6403814" y="2283603"/>
                    <a:pt x="6387630" y="2275009"/>
                    <a:pt x="6376737" y="2261937"/>
                  </a:cubicBezTo>
                  <a:cubicBezTo>
                    <a:pt x="6367480" y="2250828"/>
                    <a:pt x="6360695" y="2237874"/>
                    <a:pt x="6352674" y="2225842"/>
                  </a:cubicBezTo>
                  <a:cubicBezTo>
                    <a:pt x="6343543" y="2189319"/>
                    <a:pt x="6340172" y="2161048"/>
                    <a:pt x="6316579" y="2129590"/>
                  </a:cubicBezTo>
                  <a:cubicBezTo>
                    <a:pt x="6302967" y="2111440"/>
                    <a:pt x="6282382" y="2099371"/>
                    <a:pt x="6268453" y="2081463"/>
                  </a:cubicBezTo>
                  <a:cubicBezTo>
                    <a:pt x="6254096" y="2063004"/>
                    <a:pt x="6245950" y="2040335"/>
                    <a:pt x="6232358" y="2021306"/>
                  </a:cubicBezTo>
                  <a:cubicBezTo>
                    <a:pt x="6225765" y="2012075"/>
                    <a:pt x="6215557" y="2005956"/>
                    <a:pt x="6208295" y="1997242"/>
                  </a:cubicBezTo>
                  <a:cubicBezTo>
                    <a:pt x="6195458" y="1981837"/>
                    <a:pt x="6183855" y="1965433"/>
                    <a:pt x="6172200" y="1949116"/>
                  </a:cubicBezTo>
                  <a:cubicBezTo>
                    <a:pt x="6163795" y="1937349"/>
                    <a:pt x="6158362" y="1923246"/>
                    <a:pt x="6148137" y="1913021"/>
                  </a:cubicBezTo>
                  <a:cubicBezTo>
                    <a:pt x="6133958" y="1898842"/>
                    <a:pt x="6115236" y="1889977"/>
                    <a:pt x="6100011" y="1876927"/>
                  </a:cubicBezTo>
                  <a:cubicBezTo>
                    <a:pt x="6087092" y="1865854"/>
                    <a:pt x="6078074" y="1850270"/>
                    <a:pt x="6063916" y="1840832"/>
                  </a:cubicBezTo>
                  <a:cubicBezTo>
                    <a:pt x="6053364" y="1833797"/>
                    <a:pt x="6039165" y="1834472"/>
                    <a:pt x="6027821" y="1828800"/>
                  </a:cubicBezTo>
                  <a:cubicBezTo>
                    <a:pt x="6014888" y="1822333"/>
                    <a:pt x="6005266" y="1809814"/>
                    <a:pt x="5991727" y="1804737"/>
                  </a:cubicBezTo>
                  <a:cubicBezTo>
                    <a:pt x="5972579" y="1797557"/>
                    <a:pt x="5951408" y="1797666"/>
                    <a:pt x="5931569" y="1792706"/>
                  </a:cubicBezTo>
                  <a:cubicBezTo>
                    <a:pt x="5919265" y="1789630"/>
                    <a:pt x="5907506" y="1784685"/>
                    <a:pt x="5895474" y="1780674"/>
                  </a:cubicBezTo>
                  <a:cubicBezTo>
                    <a:pt x="5556768" y="1793219"/>
                    <a:pt x="5543300" y="1801114"/>
                    <a:pt x="5185611" y="1780674"/>
                  </a:cubicBezTo>
                  <a:cubicBezTo>
                    <a:pt x="5172949" y="1779950"/>
                    <a:pt x="5161711" y="1772126"/>
                    <a:pt x="5149516" y="1768642"/>
                  </a:cubicBezTo>
                  <a:cubicBezTo>
                    <a:pt x="5133617" y="1764099"/>
                    <a:pt x="5117432" y="1760621"/>
                    <a:pt x="5101390" y="1756611"/>
                  </a:cubicBezTo>
                  <a:cubicBezTo>
                    <a:pt x="4987494" y="1699663"/>
                    <a:pt x="5071262" y="1731536"/>
                    <a:pt x="4932948" y="1708484"/>
                  </a:cubicBezTo>
                  <a:cubicBezTo>
                    <a:pt x="4887794" y="1700958"/>
                    <a:pt x="4888792" y="1695868"/>
                    <a:pt x="4848727" y="1684421"/>
                  </a:cubicBezTo>
                  <a:cubicBezTo>
                    <a:pt x="4832827" y="1679878"/>
                    <a:pt x="4816642" y="1676400"/>
                    <a:pt x="4800600" y="1672390"/>
                  </a:cubicBezTo>
                  <a:cubicBezTo>
                    <a:pt x="4715773" y="1629977"/>
                    <a:pt x="4789308" y="1663908"/>
                    <a:pt x="4680285" y="1624263"/>
                  </a:cubicBezTo>
                  <a:cubicBezTo>
                    <a:pt x="4659988" y="1616882"/>
                    <a:pt x="4640814" y="1606406"/>
                    <a:pt x="4620127" y="1600200"/>
                  </a:cubicBezTo>
                  <a:cubicBezTo>
                    <a:pt x="4600540" y="1594324"/>
                    <a:pt x="4579632" y="1593787"/>
                    <a:pt x="4559969" y="1588169"/>
                  </a:cubicBezTo>
                  <a:cubicBezTo>
                    <a:pt x="4523386" y="1577717"/>
                    <a:pt x="4487011" y="1566204"/>
                    <a:pt x="4451685" y="1552074"/>
                  </a:cubicBezTo>
                  <a:cubicBezTo>
                    <a:pt x="4419911" y="1539364"/>
                    <a:pt x="4388434" y="1525408"/>
                    <a:pt x="4355432" y="1515979"/>
                  </a:cubicBezTo>
                  <a:cubicBezTo>
                    <a:pt x="4339533" y="1511436"/>
                    <a:pt x="4323348" y="1507958"/>
                    <a:pt x="4307306" y="1503948"/>
                  </a:cubicBezTo>
                  <a:cubicBezTo>
                    <a:pt x="4173320" y="1436953"/>
                    <a:pt x="4342100" y="1516995"/>
                    <a:pt x="4211053" y="1467853"/>
                  </a:cubicBezTo>
                  <a:cubicBezTo>
                    <a:pt x="4194259" y="1461556"/>
                    <a:pt x="4179580" y="1450451"/>
                    <a:pt x="4162927" y="1443790"/>
                  </a:cubicBezTo>
                  <a:cubicBezTo>
                    <a:pt x="4139376" y="1434370"/>
                    <a:pt x="4114800" y="1427748"/>
                    <a:pt x="4090737" y="1419727"/>
                  </a:cubicBezTo>
                  <a:cubicBezTo>
                    <a:pt x="4078705" y="1415716"/>
                    <a:pt x="4065986" y="1413367"/>
                    <a:pt x="4054642" y="1407695"/>
                  </a:cubicBezTo>
                  <a:cubicBezTo>
                    <a:pt x="4038600" y="1399674"/>
                    <a:pt x="4022906" y="1390916"/>
                    <a:pt x="4006516" y="1383632"/>
                  </a:cubicBezTo>
                  <a:cubicBezTo>
                    <a:pt x="3986780" y="1374861"/>
                    <a:pt x="3965237" y="1370058"/>
                    <a:pt x="3946358" y="1359569"/>
                  </a:cubicBezTo>
                  <a:cubicBezTo>
                    <a:pt x="3928829" y="1349831"/>
                    <a:pt x="3915642" y="1333423"/>
                    <a:pt x="3898232" y="1323474"/>
                  </a:cubicBezTo>
                  <a:cubicBezTo>
                    <a:pt x="3887221" y="1317182"/>
                    <a:pt x="3873481" y="1317114"/>
                    <a:pt x="3862137" y="1311442"/>
                  </a:cubicBezTo>
                  <a:cubicBezTo>
                    <a:pt x="3810540" y="1285643"/>
                    <a:pt x="3837849" y="1288541"/>
                    <a:pt x="3789948" y="1251284"/>
                  </a:cubicBezTo>
                  <a:cubicBezTo>
                    <a:pt x="3767120" y="1233529"/>
                    <a:pt x="3741821" y="1219200"/>
                    <a:pt x="3717758" y="1203158"/>
                  </a:cubicBezTo>
                  <a:cubicBezTo>
                    <a:pt x="3705727" y="1195137"/>
                    <a:pt x="3695843" y="1181931"/>
                    <a:pt x="3681664" y="1179095"/>
                  </a:cubicBezTo>
                  <a:cubicBezTo>
                    <a:pt x="3641559" y="1171074"/>
                    <a:pt x="3601200" y="1164229"/>
                    <a:pt x="3561348" y="1155032"/>
                  </a:cubicBezTo>
                  <a:cubicBezTo>
                    <a:pt x="3541306" y="1150407"/>
                    <a:pt x="3474800" y="1123466"/>
                    <a:pt x="3465095" y="1118937"/>
                  </a:cubicBezTo>
                  <a:cubicBezTo>
                    <a:pt x="3424463" y="1099975"/>
                    <a:pt x="3382087" y="1083652"/>
                    <a:pt x="3344779" y="1058779"/>
                  </a:cubicBezTo>
                  <a:cubicBezTo>
                    <a:pt x="3332748" y="1050758"/>
                    <a:pt x="3321417" y="1041571"/>
                    <a:pt x="3308685" y="1034716"/>
                  </a:cubicBezTo>
                  <a:cubicBezTo>
                    <a:pt x="3269205" y="1013458"/>
                    <a:pt x="3225678" y="999430"/>
                    <a:pt x="3188369" y="974558"/>
                  </a:cubicBezTo>
                  <a:cubicBezTo>
                    <a:pt x="3164306" y="958516"/>
                    <a:pt x="3139315" y="943784"/>
                    <a:pt x="3116179" y="926432"/>
                  </a:cubicBezTo>
                  <a:cubicBezTo>
                    <a:pt x="3100137" y="914400"/>
                    <a:pt x="3085582" y="900075"/>
                    <a:pt x="3068053" y="890337"/>
                  </a:cubicBezTo>
                  <a:cubicBezTo>
                    <a:pt x="3025604" y="866754"/>
                    <a:pt x="2998677" y="870002"/>
                    <a:pt x="2959769" y="842211"/>
                  </a:cubicBezTo>
                  <a:cubicBezTo>
                    <a:pt x="2945923" y="832321"/>
                    <a:pt x="2936593" y="817189"/>
                    <a:pt x="2923674" y="806116"/>
                  </a:cubicBezTo>
                  <a:cubicBezTo>
                    <a:pt x="2908449" y="793066"/>
                    <a:pt x="2891976" y="781520"/>
                    <a:pt x="2875548" y="770021"/>
                  </a:cubicBezTo>
                  <a:cubicBezTo>
                    <a:pt x="2851855" y="753436"/>
                    <a:pt x="2803358" y="721895"/>
                    <a:pt x="2803358" y="721895"/>
                  </a:cubicBezTo>
                  <a:cubicBezTo>
                    <a:pt x="2763877" y="662673"/>
                    <a:pt x="2799012" y="702443"/>
                    <a:pt x="2731169" y="661737"/>
                  </a:cubicBezTo>
                  <a:cubicBezTo>
                    <a:pt x="2731148" y="661725"/>
                    <a:pt x="2640943" y="601587"/>
                    <a:pt x="2622885" y="589548"/>
                  </a:cubicBezTo>
                  <a:cubicBezTo>
                    <a:pt x="2610853" y="581527"/>
                    <a:pt x="2599724" y="571951"/>
                    <a:pt x="2586790" y="565484"/>
                  </a:cubicBezTo>
                  <a:cubicBezTo>
                    <a:pt x="2570748" y="557463"/>
                    <a:pt x="2554236" y="550319"/>
                    <a:pt x="2538664" y="541421"/>
                  </a:cubicBezTo>
                  <a:cubicBezTo>
                    <a:pt x="2473360" y="504105"/>
                    <a:pt x="2532650" y="527385"/>
                    <a:pt x="2466474" y="505327"/>
                  </a:cubicBezTo>
                  <a:cubicBezTo>
                    <a:pt x="2434390" y="509337"/>
                    <a:pt x="2402063" y="511739"/>
                    <a:pt x="2370221" y="517358"/>
                  </a:cubicBezTo>
                  <a:cubicBezTo>
                    <a:pt x="2333808" y="523784"/>
                    <a:pt x="2298649" y="537016"/>
                    <a:pt x="2261937" y="541421"/>
                  </a:cubicBezTo>
                  <a:cubicBezTo>
                    <a:pt x="2198101" y="549081"/>
                    <a:pt x="2133600" y="549442"/>
                    <a:pt x="2069432" y="553453"/>
                  </a:cubicBezTo>
                  <a:cubicBezTo>
                    <a:pt x="2053390" y="557463"/>
                    <a:pt x="2037205" y="560941"/>
                    <a:pt x="2021306" y="565484"/>
                  </a:cubicBezTo>
                  <a:cubicBezTo>
                    <a:pt x="2009111" y="568968"/>
                    <a:pt x="1997515" y="574440"/>
                    <a:pt x="1985211" y="577516"/>
                  </a:cubicBezTo>
                  <a:lnTo>
                    <a:pt x="1888958" y="601579"/>
                  </a:lnTo>
                  <a:cubicBezTo>
                    <a:pt x="1839119" y="634806"/>
                    <a:pt x="1859980" y="624478"/>
                    <a:pt x="1792706" y="649706"/>
                  </a:cubicBezTo>
                  <a:cubicBezTo>
                    <a:pt x="1780831" y="654159"/>
                    <a:pt x="1769166" y="659943"/>
                    <a:pt x="1756611" y="661737"/>
                  </a:cubicBezTo>
                  <a:cubicBezTo>
                    <a:pt x="1712759" y="668002"/>
                    <a:pt x="1668380" y="669758"/>
                    <a:pt x="1624264" y="673769"/>
                  </a:cubicBezTo>
                  <a:cubicBezTo>
                    <a:pt x="1184447" y="655443"/>
                    <a:pt x="1446460" y="705852"/>
                    <a:pt x="1287379" y="637674"/>
                  </a:cubicBezTo>
                  <a:cubicBezTo>
                    <a:pt x="1247013" y="620374"/>
                    <a:pt x="1251067" y="633469"/>
                    <a:pt x="1215190" y="601579"/>
                  </a:cubicBezTo>
                  <a:cubicBezTo>
                    <a:pt x="1189755" y="578971"/>
                    <a:pt x="1143000" y="529390"/>
                    <a:pt x="1143000" y="529390"/>
                  </a:cubicBezTo>
                  <a:cubicBezTo>
                    <a:pt x="1138990" y="517358"/>
                    <a:pt x="1135965" y="504952"/>
                    <a:pt x="1130969" y="493295"/>
                  </a:cubicBezTo>
                  <a:cubicBezTo>
                    <a:pt x="1101098" y="423596"/>
                    <a:pt x="1104749" y="460609"/>
                    <a:pt x="1082842" y="372979"/>
                  </a:cubicBezTo>
                  <a:cubicBezTo>
                    <a:pt x="1045232" y="222531"/>
                    <a:pt x="1093300" y="409582"/>
                    <a:pt x="1058779" y="288758"/>
                  </a:cubicBezTo>
                  <a:cubicBezTo>
                    <a:pt x="1056772" y="281735"/>
                    <a:pt x="1041930" y="215357"/>
                    <a:pt x="1034716" y="204537"/>
                  </a:cubicBezTo>
                  <a:cubicBezTo>
                    <a:pt x="1008966" y="165912"/>
                    <a:pt x="1000369" y="169025"/>
                    <a:pt x="962527" y="156411"/>
                  </a:cubicBezTo>
                  <a:cubicBezTo>
                    <a:pt x="950495" y="148390"/>
                    <a:pt x="937723" y="141381"/>
                    <a:pt x="926432" y="132348"/>
                  </a:cubicBezTo>
                  <a:cubicBezTo>
                    <a:pt x="917574" y="125262"/>
                    <a:pt x="912096" y="114120"/>
                    <a:pt x="902369" y="108284"/>
                  </a:cubicBezTo>
                  <a:cubicBezTo>
                    <a:pt x="891494" y="101759"/>
                    <a:pt x="878306" y="100263"/>
                    <a:pt x="866274" y="96253"/>
                  </a:cubicBezTo>
                  <a:cubicBezTo>
                    <a:pt x="753979" y="100263"/>
                    <a:pt x="641321" y="98408"/>
                    <a:pt x="529390" y="108284"/>
                  </a:cubicBezTo>
                  <a:cubicBezTo>
                    <a:pt x="504123" y="110513"/>
                    <a:pt x="482565" y="132348"/>
                    <a:pt x="457200" y="132348"/>
                  </a:cubicBezTo>
                  <a:cubicBezTo>
                    <a:pt x="364610" y="132348"/>
                    <a:pt x="272716" y="116305"/>
                    <a:pt x="180474" y="108284"/>
                  </a:cubicBezTo>
                  <a:cubicBezTo>
                    <a:pt x="168442" y="104274"/>
                    <a:pt x="156573" y="99737"/>
                    <a:pt x="144379" y="96253"/>
                  </a:cubicBezTo>
                  <a:cubicBezTo>
                    <a:pt x="128479" y="91710"/>
                    <a:pt x="109709" y="93832"/>
                    <a:pt x="96253" y="84221"/>
                  </a:cubicBezTo>
                  <a:cubicBezTo>
                    <a:pt x="-18472" y="2274"/>
                    <a:pt x="124098" y="57410"/>
                    <a:pt x="24064" y="24063"/>
                  </a:cubicBezTo>
                  <a:lnTo>
                    <a:pt x="0" y="0"/>
                  </a:lnTo>
                </a:path>
              </a:pathLst>
            </a:custGeom>
            <a:solidFill>
              <a:srgbClr val="FF0000">
                <a:alpha val="4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9728" tIns="54864" rIns="109728" bIns="54864" numCol="1" rtlCol="0" anchor="t" anchorCtr="0" compatLnSpc="1">
              <a:prstTxWarp prst="textNoShape">
                <a:avLst/>
              </a:prstTxWarp>
            </a:bodyPr>
            <a:lstStyle/>
            <a:p>
              <a:pPr defTabSz="1160146" fontAlgn="base">
                <a:spcBef>
                  <a:spcPct val="0"/>
                </a:spcBef>
                <a:spcAft>
                  <a:spcPct val="0"/>
                </a:spcAft>
              </a:pPr>
              <a:endParaRPr lang="en-US" sz="2880">
                <a:latin typeface="Times New Roman" pitchFamily="18" charset="0"/>
              </a:endParaRPr>
            </a:p>
          </p:txBody>
        </p:sp>
        <p:pic>
          <p:nvPicPr>
            <p:cNvPr id="64" name="Picture 2" descr="Bomb Sounds - Bomb Sound Effects - Atomic Bomb Sounds:Amazon.com:Appstore  for Android">
              <a:extLst>
                <a:ext uri="{FF2B5EF4-FFF2-40B4-BE49-F238E27FC236}">
                  <a16:creationId xmlns:a16="http://schemas.microsoft.com/office/drawing/2014/main" id="{2D8D16FD-16E5-D75E-950E-4C1EBD6EC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912" y="1300222"/>
              <a:ext cx="1839708" cy="899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FC7C670-3E55-D995-858A-C27099793BE2}"/>
                </a:ext>
              </a:extLst>
            </p:cNvPr>
            <p:cNvSpPr/>
            <p:nvPr/>
          </p:nvSpPr>
          <p:spPr>
            <a:xfrm>
              <a:off x="6479968" y="5526956"/>
              <a:ext cx="1136689" cy="113668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/>
                <a:t>1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D324E2B-EA09-AFD8-5AAE-8280E96D6142}"/>
                </a:ext>
              </a:extLst>
            </p:cNvPr>
            <p:cNvSpPr/>
            <p:nvPr/>
          </p:nvSpPr>
          <p:spPr>
            <a:xfrm>
              <a:off x="8336643" y="5096594"/>
              <a:ext cx="1136689" cy="113668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/>
                <a:t>2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6A79673-8EB0-933A-0C24-4B36920CDBE5}"/>
                </a:ext>
              </a:extLst>
            </p:cNvPr>
            <p:cNvSpPr/>
            <p:nvPr/>
          </p:nvSpPr>
          <p:spPr>
            <a:xfrm>
              <a:off x="9587261" y="3273814"/>
              <a:ext cx="1136689" cy="113668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/>
                <a:t>3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209F44E-F2C9-BFB4-7942-E4B7AD0B8C91}"/>
                </a:ext>
              </a:extLst>
            </p:cNvPr>
            <p:cNvSpPr/>
            <p:nvPr/>
          </p:nvSpPr>
          <p:spPr>
            <a:xfrm>
              <a:off x="11386553" y="2642687"/>
              <a:ext cx="1136689" cy="113668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/>
                <a:t>5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F947DC3-3088-D9C4-689A-AB7F623390E1}"/>
                </a:ext>
              </a:extLst>
            </p:cNvPr>
            <p:cNvSpPr/>
            <p:nvPr/>
          </p:nvSpPr>
          <p:spPr>
            <a:xfrm>
              <a:off x="13379773" y="1668592"/>
              <a:ext cx="1136689" cy="1136689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/>
                <a:t>6</a:t>
              </a:r>
            </a:p>
          </p:txBody>
        </p:sp>
        <p:pic>
          <p:nvPicPr>
            <p:cNvPr id="70" name="Picture 2" descr="Bomb Sounds - Bomb Sound Effects - Atomic Bomb Sounds:Amazon.com:Appstore  for Android">
              <a:extLst>
                <a:ext uri="{FF2B5EF4-FFF2-40B4-BE49-F238E27FC236}">
                  <a16:creationId xmlns:a16="http://schemas.microsoft.com/office/drawing/2014/main" id="{AE1C7653-1E7F-EFC6-8D49-E9AE2577A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889" y="7114830"/>
              <a:ext cx="1611050" cy="787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1E18CA2-2AA4-4C75-AEED-8A93CC0EA3F9}"/>
                </a:ext>
              </a:extLst>
            </p:cNvPr>
            <p:cNvSpPr/>
            <p:nvPr/>
          </p:nvSpPr>
          <p:spPr>
            <a:xfrm>
              <a:off x="12182764" y="7150197"/>
              <a:ext cx="680956" cy="680956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7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439D4D2-4CE5-80AB-7FB7-B170FEB079FE}"/>
                </a:ext>
              </a:extLst>
            </p:cNvPr>
            <p:cNvSpPr txBox="1"/>
            <p:nvPr/>
          </p:nvSpPr>
          <p:spPr>
            <a:xfrm>
              <a:off x="5571163" y="7720192"/>
              <a:ext cx="2303588" cy="428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Source of RN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C3B8409-95B4-C35C-49FF-052FE0753C58}"/>
                </a:ext>
              </a:extLst>
            </p:cNvPr>
            <p:cNvSpPr txBox="1"/>
            <p:nvPr/>
          </p:nvSpPr>
          <p:spPr>
            <a:xfrm>
              <a:off x="11787763" y="7746300"/>
              <a:ext cx="1649346" cy="467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RN Sample</a:t>
              </a: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9F52B1B-51EE-6DB6-3913-0A6DEEF32E50}"/>
                </a:ext>
              </a:extLst>
            </p:cNvPr>
            <p:cNvSpPr/>
            <p:nvPr/>
          </p:nvSpPr>
          <p:spPr>
            <a:xfrm>
              <a:off x="8994475" y="7231929"/>
              <a:ext cx="786341" cy="577443"/>
            </a:xfrm>
            <a:custGeom>
              <a:avLst/>
              <a:gdLst>
                <a:gd name="connsiteX0" fmla="*/ 321646 w 786341"/>
                <a:gd name="connsiteY0" fmla="*/ 44970 h 577443"/>
                <a:gd name="connsiteX1" fmla="*/ 321646 w 786341"/>
                <a:gd name="connsiteY1" fmla="*/ 44970 h 577443"/>
                <a:gd name="connsiteX2" fmla="*/ 21843 w 786341"/>
                <a:gd name="connsiteY2" fmla="*/ 119921 h 577443"/>
                <a:gd name="connsiteX3" fmla="*/ 6853 w 786341"/>
                <a:gd name="connsiteY3" fmla="*/ 239843 h 577443"/>
                <a:gd name="connsiteX4" fmla="*/ 51823 w 786341"/>
                <a:gd name="connsiteY4" fmla="*/ 419725 h 577443"/>
                <a:gd name="connsiteX5" fmla="*/ 126774 w 786341"/>
                <a:gd name="connsiteY5" fmla="*/ 479685 h 577443"/>
                <a:gd name="connsiteX6" fmla="*/ 306656 w 786341"/>
                <a:gd name="connsiteY6" fmla="*/ 569626 h 577443"/>
                <a:gd name="connsiteX7" fmla="*/ 756361 w 786341"/>
                <a:gd name="connsiteY7" fmla="*/ 509666 h 577443"/>
                <a:gd name="connsiteX8" fmla="*/ 786341 w 786341"/>
                <a:gd name="connsiteY8" fmla="*/ 464695 h 577443"/>
                <a:gd name="connsiteX9" fmla="*/ 756361 w 786341"/>
                <a:gd name="connsiteY9" fmla="*/ 119921 h 577443"/>
                <a:gd name="connsiteX10" fmla="*/ 636440 w 786341"/>
                <a:gd name="connsiteY10" fmla="*/ 74951 h 577443"/>
                <a:gd name="connsiteX11" fmla="*/ 531509 w 786341"/>
                <a:gd name="connsiteY11" fmla="*/ 44970 h 577443"/>
                <a:gd name="connsiteX12" fmla="*/ 456558 w 786341"/>
                <a:gd name="connsiteY12" fmla="*/ 29980 h 577443"/>
                <a:gd name="connsiteX13" fmla="*/ 381607 w 786341"/>
                <a:gd name="connsiteY13" fmla="*/ 0 h 577443"/>
                <a:gd name="connsiteX14" fmla="*/ 321646 w 786341"/>
                <a:gd name="connsiteY14" fmla="*/ 44970 h 57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6341" h="577443">
                  <a:moveTo>
                    <a:pt x="321646" y="44970"/>
                  </a:moveTo>
                  <a:lnTo>
                    <a:pt x="321646" y="44970"/>
                  </a:lnTo>
                  <a:cubicBezTo>
                    <a:pt x="221712" y="69954"/>
                    <a:pt x="109429" y="65701"/>
                    <a:pt x="21843" y="119921"/>
                  </a:cubicBezTo>
                  <a:cubicBezTo>
                    <a:pt x="-12410" y="141125"/>
                    <a:pt x="2845" y="199758"/>
                    <a:pt x="6853" y="239843"/>
                  </a:cubicBezTo>
                  <a:cubicBezTo>
                    <a:pt x="13003" y="301342"/>
                    <a:pt x="24183" y="364444"/>
                    <a:pt x="51823" y="419725"/>
                  </a:cubicBezTo>
                  <a:cubicBezTo>
                    <a:pt x="66131" y="448342"/>
                    <a:pt x="100468" y="461473"/>
                    <a:pt x="126774" y="479685"/>
                  </a:cubicBezTo>
                  <a:cubicBezTo>
                    <a:pt x="243260" y="560328"/>
                    <a:pt x="210101" y="545487"/>
                    <a:pt x="306656" y="569626"/>
                  </a:cubicBezTo>
                  <a:cubicBezTo>
                    <a:pt x="464555" y="563310"/>
                    <a:pt x="631531" y="616664"/>
                    <a:pt x="756361" y="509666"/>
                  </a:cubicBezTo>
                  <a:cubicBezTo>
                    <a:pt x="770040" y="497941"/>
                    <a:pt x="776348" y="479685"/>
                    <a:pt x="786341" y="464695"/>
                  </a:cubicBezTo>
                  <a:cubicBezTo>
                    <a:pt x="776348" y="349770"/>
                    <a:pt x="797772" y="227590"/>
                    <a:pt x="756361" y="119921"/>
                  </a:cubicBezTo>
                  <a:cubicBezTo>
                    <a:pt x="741036" y="80075"/>
                    <a:pt x="676562" y="89540"/>
                    <a:pt x="636440" y="74951"/>
                  </a:cubicBezTo>
                  <a:cubicBezTo>
                    <a:pt x="597100" y="60646"/>
                    <a:pt x="573974" y="54407"/>
                    <a:pt x="531509" y="44970"/>
                  </a:cubicBezTo>
                  <a:cubicBezTo>
                    <a:pt x="506637" y="39443"/>
                    <a:pt x="480962" y="37301"/>
                    <a:pt x="456558" y="29980"/>
                  </a:cubicBezTo>
                  <a:cubicBezTo>
                    <a:pt x="430785" y="22248"/>
                    <a:pt x="406591" y="9993"/>
                    <a:pt x="381607" y="0"/>
                  </a:cubicBezTo>
                  <a:lnTo>
                    <a:pt x="321646" y="44970"/>
                  </a:lnTo>
                  <a:close/>
                </a:path>
              </a:pathLst>
            </a:custGeom>
            <a:solidFill>
              <a:srgbClr val="FF0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316425E-D8A9-3356-E5D5-96F2BF532E2A}"/>
                </a:ext>
              </a:extLst>
            </p:cNvPr>
            <p:cNvSpPr txBox="1"/>
            <p:nvPr/>
          </p:nvSpPr>
          <p:spPr>
            <a:xfrm>
              <a:off x="8336643" y="7720192"/>
              <a:ext cx="283237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Detectable Plume</a:t>
              </a:r>
            </a:p>
          </p:txBody>
        </p:sp>
      </p:grp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66DDCC3C-EB6A-D876-3656-8C79CBB793C0}"/>
              </a:ext>
            </a:extLst>
          </p:cNvPr>
          <p:cNvSpPr txBox="1">
            <a:spLocks/>
          </p:cNvSpPr>
          <p:nvPr/>
        </p:nvSpPr>
        <p:spPr>
          <a:xfrm>
            <a:off x="132949" y="2189953"/>
            <a:ext cx="4322302" cy="377782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Selecting the measurements to use in forming a release event</a:t>
            </a:r>
          </a:p>
          <a:p>
            <a:pPr lvl="1"/>
            <a:r>
              <a:rPr lang="en-US" sz="2000" dirty="0"/>
              <a:t>Detect: 3 &amp; 4</a:t>
            </a:r>
          </a:p>
          <a:p>
            <a:pPr lvl="1"/>
            <a:r>
              <a:rPr lang="en-US" sz="2000" dirty="0"/>
              <a:t>Locate: 2, 3, 4, &amp; 5</a:t>
            </a:r>
          </a:p>
          <a:p>
            <a:pPr lvl="1"/>
            <a:r>
              <a:rPr lang="en-US" sz="2000" dirty="0"/>
              <a:t>Ignore: 1 &amp; 6</a:t>
            </a:r>
          </a:p>
          <a:p>
            <a:r>
              <a:rPr lang="en-US" sz="2400" dirty="0"/>
              <a:t>Concept:</a:t>
            </a:r>
          </a:p>
          <a:p>
            <a:pPr lvl="1"/>
            <a:r>
              <a:rPr lang="en-US" sz="2000" dirty="0"/>
              <a:t>Use air measurements from inside and near the plume to define the event</a:t>
            </a:r>
          </a:p>
          <a:p>
            <a:pPr lvl="1"/>
            <a:r>
              <a:rPr lang="en-US" sz="2000" dirty="0"/>
              <a:t>Exclude measurements a long distance from the plume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B153F7E-5376-7054-C2CF-54D3372A7B98}"/>
              </a:ext>
            </a:extLst>
          </p:cNvPr>
          <p:cNvSpPr/>
          <p:nvPr/>
        </p:nvSpPr>
        <p:spPr>
          <a:xfrm>
            <a:off x="10485025" y="4604292"/>
            <a:ext cx="897689" cy="89768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2404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Status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964184D-E820-182D-BACC-1FC950F9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794" y="142105"/>
            <a:ext cx="1124712" cy="5333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C3A24AE-4564-BD3A-F153-A316812BDF3A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O3.6-364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7C6BD2-E3D2-70A2-D084-E876C4B18F4D}"/>
              </a:ext>
            </a:extLst>
          </p:cNvPr>
          <p:cNvSpPr txBox="1">
            <a:spLocks/>
          </p:cNvSpPr>
          <p:nvPr/>
        </p:nvSpPr>
        <p:spPr>
          <a:xfrm>
            <a:off x="587375" y="1615762"/>
            <a:ext cx="11156950" cy="4791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 first-generation </a:t>
            </a:r>
            <a:r>
              <a:rPr lang="en-US" sz="3200" u="sng" dirty="0"/>
              <a:t>automated</a:t>
            </a:r>
            <a:r>
              <a:rPr lang="en-US" sz="3200" dirty="0"/>
              <a:t> association approach has been constructed</a:t>
            </a:r>
          </a:p>
          <a:p>
            <a:pPr lvl="1"/>
            <a:r>
              <a:rPr lang="en-US" sz="2800" dirty="0"/>
              <a:t>Objectively selects neighbor samples in time and space</a:t>
            </a:r>
          </a:p>
          <a:p>
            <a:pPr lvl="1"/>
            <a:r>
              <a:rPr lang="en-US" sz="2800" dirty="0"/>
              <a:t>Returns results quite similar to what an expert analyst would pick</a:t>
            </a:r>
          </a:p>
          <a:p>
            <a:r>
              <a:rPr lang="en-US" sz="3200" dirty="0"/>
              <a:t>This tool uses transport calculations averaged in some way…</a:t>
            </a:r>
          </a:p>
          <a:p>
            <a:pPr lvl="1"/>
            <a:r>
              <a:rPr lang="en-US" sz="2800" dirty="0"/>
              <a:t>Full year of past air transport</a:t>
            </a:r>
          </a:p>
          <a:p>
            <a:pPr lvl="1"/>
            <a:r>
              <a:rPr lang="en-US" sz="2800" dirty="0"/>
              <a:t>Current season for several years (e.g. Spring ‘20, Spring ’21, Spring ‘22)</a:t>
            </a:r>
          </a:p>
          <a:p>
            <a:pPr lvl="1"/>
            <a:r>
              <a:rPr lang="en-US" sz="2800" dirty="0"/>
              <a:t>Custom period, such as last two weeks</a:t>
            </a:r>
          </a:p>
          <a:p>
            <a:r>
              <a:rPr lang="en-US" sz="3200" dirty="0"/>
              <a:t>The atmospheric transport model computations can be accumulated over time</a:t>
            </a:r>
          </a:p>
        </p:txBody>
      </p:sp>
    </p:spTree>
    <p:extLst>
      <p:ext uri="{BB962C8B-B14F-4D97-AF65-F5344CB8AC3E}">
        <p14:creationId xmlns:p14="http://schemas.microsoft.com/office/powerpoint/2010/main" val="348677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Approach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964184D-E820-182D-BACC-1FC950F9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794" y="142105"/>
            <a:ext cx="1124712" cy="5333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7D387ED-AB2A-71DF-5912-A8BC5FDD95D4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O3.6-364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80860-03E9-B13B-013E-4CD332128075}"/>
              </a:ext>
            </a:extLst>
          </p:cNvPr>
          <p:cNvSpPr txBox="1">
            <a:spLocks/>
          </p:cNvSpPr>
          <p:nvPr/>
        </p:nvSpPr>
        <p:spPr>
          <a:xfrm>
            <a:off x="937887" y="1448729"/>
            <a:ext cx="10454013" cy="4837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Approach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Conduct a large set of atmospheric transport runs for RN sampling locations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79 stations for one year (2014 meteorological data)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Examine predicted detections at each station for a large number of possible release events spread across the globe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Synthetic releases every 3 h for a year at 100,000 locations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Build a huge matrix of “detect/not detect” status on all release events for every RN station</a:t>
            </a:r>
          </a:p>
          <a:p>
            <a:r>
              <a:rPr lang="en-US" dirty="0">
                <a:solidFill>
                  <a:srgbClr val="000000"/>
                </a:solidFill>
              </a:rPr>
              <a:t>Define an “affinity” for plumes that pass over more than one station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Given that station “A” has detected some subset of the releases, what </a:t>
            </a:r>
            <a:r>
              <a:rPr lang="en-US" u="sng" dirty="0">
                <a:solidFill>
                  <a:srgbClr val="000000"/>
                </a:solidFill>
              </a:rPr>
              <a:t>fraction of those same releases</a:t>
            </a:r>
            <a:r>
              <a:rPr lang="en-US" dirty="0">
                <a:solidFill>
                  <a:srgbClr val="000000"/>
                </a:solidFill>
              </a:rPr>
              <a:t> are detected at station “B”?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Can precompute and store “affinities” for each sampling location</a:t>
            </a:r>
          </a:p>
        </p:txBody>
      </p:sp>
    </p:spTree>
    <p:extLst>
      <p:ext uri="{BB962C8B-B14F-4D97-AF65-F5344CB8AC3E}">
        <p14:creationId xmlns:p14="http://schemas.microsoft.com/office/powerpoint/2010/main" val="79510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Affinity Results for ARP01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964184D-E820-182D-BACC-1FC950F9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794" y="142105"/>
            <a:ext cx="1124712" cy="5333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0C783D-32F5-EAFE-A99F-42EA69706537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O3.6-364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B8B1F-389F-1B94-BD06-60D4159C4EB1}"/>
              </a:ext>
            </a:extLst>
          </p:cNvPr>
          <p:cNvSpPr txBox="1">
            <a:spLocks/>
          </p:cNvSpPr>
          <p:nvPr/>
        </p:nvSpPr>
        <p:spPr>
          <a:xfrm>
            <a:off x="417524" y="2845966"/>
            <a:ext cx="4687876" cy="2769418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Example calculations: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Releases of </a:t>
            </a:r>
            <a:r>
              <a:rPr lang="en-US" baseline="30000" dirty="0">
                <a:solidFill>
                  <a:srgbClr val="000000"/>
                </a:solidFill>
              </a:rPr>
              <a:t>133</a:t>
            </a:r>
            <a:r>
              <a:rPr lang="en-US" dirty="0">
                <a:solidFill>
                  <a:srgbClr val="000000"/>
                </a:solidFill>
              </a:rPr>
              <a:t>Xe and current sampler detection limits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affinity value depends on the release magnitude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Smaller releases have lower, more limited affinity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1334F08-648C-BAA3-94B3-1B2DB36E0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93" y="1146945"/>
            <a:ext cx="660562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11FAD5-DA36-C2AE-6E54-249DE181009A}"/>
              </a:ext>
            </a:extLst>
          </p:cNvPr>
          <p:cNvSpPr txBox="1"/>
          <p:nvPr/>
        </p:nvSpPr>
        <p:spPr>
          <a:xfrm>
            <a:off x="735857" y="1441338"/>
            <a:ext cx="4226768" cy="92333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For large releases, stations that most often have detections from the same plume can be a long distance apart.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E61EF7-3064-BEC7-7AEE-D1E517868A0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962625" y="1903003"/>
            <a:ext cx="2411174" cy="296163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9FD917-A1CB-CFF1-59C4-06EBE07B632F}"/>
              </a:ext>
            </a:extLst>
          </p:cNvPr>
          <p:cNvSpPr txBox="1"/>
          <p:nvPr/>
        </p:nvSpPr>
        <p:spPr>
          <a:xfrm>
            <a:off x="7687646" y="6424182"/>
            <a:ext cx="326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79 Station network</a:t>
            </a:r>
          </a:p>
        </p:txBody>
      </p:sp>
    </p:spTree>
    <p:extLst>
      <p:ext uri="{BB962C8B-B14F-4D97-AF65-F5344CB8AC3E}">
        <p14:creationId xmlns:p14="http://schemas.microsoft.com/office/powerpoint/2010/main" val="132505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Affinity Matches Expectations from Past Event Analysis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964184D-E820-182D-BACC-1FC950F9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794" y="142105"/>
            <a:ext cx="1124712" cy="5333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0C783D-32F5-EAFE-A99F-42EA69706537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O3.6-364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FB045-CEB2-A340-73A0-0FF25A7FA727}"/>
              </a:ext>
            </a:extLst>
          </p:cNvPr>
          <p:cNvSpPr/>
          <p:nvPr/>
        </p:nvSpPr>
        <p:spPr>
          <a:xfrm>
            <a:off x="6974591" y="2208617"/>
            <a:ext cx="4410959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0000"/>
                </a:solidFill>
              </a:rPr>
              <a:t>Station	Dis (km)  Affinity	(Name)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RUP58	1058	0.2463	</a:t>
            </a:r>
            <a:r>
              <a:rPr lang="en-US" sz="2000" dirty="0" err="1">
                <a:solidFill>
                  <a:srgbClr val="000000"/>
                </a:solidFill>
              </a:rPr>
              <a:t>Ussuriysk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JPP37	1518	0.2126	Okinawa</a:t>
            </a:r>
          </a:p>
          <a:p>
            <a:r>
              <a:rPr lang="en-US" sz="2000" dirty="0">
                <a:solidFill>
                  <a:srgbClr val="000000"/>
                </a:solidFill>
              </a:rPr>
              <a:t>RUP60	2412	0.0931	Petropavlovsk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CNP20	2019	0.0454	Beijing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PHP52	2988	0.0439	</a:t>
            </a:r>
            <a:r>
              <a:rPr lang="en-US" sz="2000" dirty="0" err="1">
                <a:solidFill>
                  <a:srgbClr val="000000"/>
                </a:solidFill>
              </a:rPr>
              <a:t>Tenay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USP78	4157	0.0417	Midway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MNP45	2964	0.0391	Ulan </a:t>
            </a:r>
            <a:r>
              <a:rPr lang="en-US" sz="2000" dirty="0" err="1">
                <a:solidFill>
                  <a:srgbClr val="000000"/>
                </a:solidFill>
              </a:rPr>
              <a:t>Bataar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USP71	4950	0.0237	Sand Pt AK</a:t>
            </a:r>
          </a:p>
          <a:p>
            <a:r>
              <a:rPr lang="en-US" sz="2000" dirty="0">
                <a:solidFill>
                  <a:srgbClr val="000000"/>
                </a:solidFill>
              </a:rPr>
              <a:t>RUP56	3210	0.0167	</a:t>
            </a:r>
            <a:r>
              <a:rPr lang="en-US" sz="2000" dirty="0" err="1">
                <a:solidFill>
                  <a:srgbClr val="000000"/>
                </a:solidFill>
              </a:rPr>
              <a:t>Peleduy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CNP22	2877	0.0166	Guangzhou</a:t>
            </a:r>
          </a:p>
          <a:p>
            <a:r>
              <a:rPr lang="en-US" sz="2000" dirty="0">
                <a:solidFill>
                  <a:srgbClr val="000000"/>
                </a:solidFill>
              </a:rPr>
              <a:t>USP77	3284	0.0148	Wake Island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THP65	4603	0.0117	Bangkok</a:t>
            </a:r>
          </a:p>
          <a:p>
            <a:r>
              <a:rPr lang="en-US" sz="2000" dirty="0">
                <a:solidFill>
                  <a:srgbClr val="000000"/>
                </a:solidFill>
              </a:rPr>
              <a:t>USP80	2595	0.0105	Guam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080B5-3891-0FC8-7C4B-5C07012C97FE}"/>
              </a:ext>
            </a:extLst>
          </p:cNvPr>
          <p:cNvSpPr txBox="1"/>
          <p:nvPr/>
        </p:nvSpPr>
        <p:spPr>
          <a:xfrm>
            <a:off x="6637933" y="1284759"/>
            <a:ext cx="4983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Example Affinity to JPX38 (Takasaki) for a 10</a:t>
            </a:r>
            <a:r>
              <a:rPr lang="en-US" sz="2400" b="1" baseline="30000" dirty="0">
                <a:solidFill>
                  <a:srgbClr val="000000"/>
                </a:solidFill>
              </a:rPr>
              <a:t>13</a:t>
            </a:r>
            <a:r>
              <a:rPr lang="en-US" sz="2400" b="1" dirty="0">
                <a:solidFill>
                  <a:srgbClr val="000000"/>
                </a:solidFill>
              </a:rPr>
              <a:t> Bq </a:t>
            </a:r>
            <a:r>
              <a:rPr lang="en-US" sz="2400" b="1" baseline="30000" dirty="0">
                <a:solidFill>
                  <a:srgbClr val="000000"/>
                </a:solidFill>
              </a:rPr>
              <a:t>133</a:t>
            </a:r>
            <a:r>
              <a:rPr lang="en-US" sz="2400" b="1" dirty="0">
                <a:solidFill>
                  <a:srgbClr val="000000"/>
                </a:solidFill>
              </a:rPr>
              <a:t>Xe Release Event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43B246-7B97-0D74-FDD6-6DB89BD1D0AA}"/>
              </a:ext>
            </a:extLst>
          </p:cNvPr>
          <p:cNvGrpSpPr/>
          <p:nvPr/>
        </p:nvGrpSpPr>
        <p:grpSpPr>
          <a:xfrm>
            <a:off x="380263" y="1427721"/>
            <a:ext cx="6136371" cy="5163949"/>
            <a:chOff x="699065" y="3056109"/>
            <a:chExt cx="6706570" cy="56106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64DAF5-0D5C-7575-5A90-445224FC7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27" y="3056109"/>
              <a:ext cx="3291840" cy="2754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4076E8B-6995-44F8-3490-5C76FC148F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795" y="3056109"/>
              <a:ext cx="3291840" cy="2754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3889C76-4F09-1158-C216-BFF2A0F41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795" y="5912609"/>
              <a:ext cx="3291840" cy="275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353A098-CC06-D4F8-3A5F-3054E436C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99065" y="5912609"/>
              <a:ext cx="3291840" cy="274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FB1058-F5EA-6C7A-1491-5B0CD8613CE6}"/>
                </a:ext>
              </a:extLst>
            </p:cNvPr>
            <p:cNvSpPr txBox="1"/>
            <p:nvPr/>
          </p:nvSpPr>
          <p:spPr>
            <a:xfrm>
              <a:off x="750757" y="3070209"/>
              <a:ext cx="3226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548640">
                <a:defRPr sz="2400">
                  <a:solidFill>
                    <a:srgbClr val="FFFFFF"/>
                  </a:solidFill>
                  <a:latin typeface="Calibri"/>
                </a:defRPr>
              </a:lvl1pPr>
            </a:lstStyle>
            <a:p>
              <a:r>
                <a:rPr lang="en-US" dirty="0"/>
                <a:t>A. One detect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DAB94D-522E-7A00-26AE-6615E7390EB8}"/>
                </a:ext>
              </a:extLst>
            </p:cNvPr>
            <p:cNvSpPr txBox="1"/>
            <p:nvPr/>
          </p:nvSpPr>
          <p:spPr>
            <a:xfrm>
              <a:off x="4113795" y="3070209"/>
              <a:ext cx="32918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48640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B. One detect, one non detect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F9429C-8835-DFD2-05A2-13E1213954F8}"/>
                </a:ext>
              </a:extLst>
            </p:cNvPr>
            <p:cNvSpPr txBox="1"/>
            <p:nvPr/>
          </p:nvSpPr>
          <p:spPr>
            <a:xfrm>
              <a:off x="712228" y="5912608"/>
              <a:ext cx="3150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48640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C. Two detects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D8866C-E81D-815B-01F1-DBCB7A0CE789}"/>
                </a:ext>
              </a:extLst>
            </p:cNvPr>
            <p:cNvSpPr txBox="1"/>
            <p:nvPr/>
          </p:nvSpPr>
          <p:spPr>
            <a:xfrm>
              <a:off x="4113796" y="5891564"/>
              <a:ext cx="3286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defTabSz="548640">
                <a:defRPr sz="2400">
                  <a:solidFill>
                    <a:srgbClr val="FFFFFF"/>
                  </a:solidFill>
                  <a:latin typeface="Calibri"/>
                </a:defRPr>
              </a:lvl1pPr>
            </a:lstStyle>
            <a:p>
              <a:r>
                <a:rPr lang="en-US" dirty="0"/>
                <a:t>D. Three detects, two non detects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FB9881A-5FBC-8AC1-0417-BA9A1460F0E9}"/>
              </a:ext>
            </a:extLst>
          </p:cNvPr>
          <p:cNvSpPr txBox="1"/>
          <p:nvPr/>
        </p:nvSpPr>
        <p:spPr>
          <a:xfrm rot="21180665">
            <a:off x="1860017" y="3322110"/>
            <a:ext cx="3059276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DPRK 2013</a:t>
            </a:r>
          </a:p>
        </p:txBody>
      </p:sp>
    </p:spTree>
    <p:extLst>
      <p:ext uri="{BB962C8B-B14F-4D97-AF65-F5344CB8AC3E}">
        <p14:creationId xmlns:p14="http://schemas.microsoft.com/office/powerpoint/2010/main" val="77531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Uses of the Affinity Data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964184D-E820-182D-BACC-1FC950F9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794" y="142105"/>
            <a:ext cx="1124712" cy="5333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7D387ED-AB2A-71DF-5912-A8BC5FDD95D4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O3.6-364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2EC202F-D514-101F-4B97-9EEFD0179ED3}"/>
              </a:ext>
            </a:extLst>
          </p:cNvPr>
          <p:cNvSpPr txBox="1">
            <a:spLocks/>
          </p:cNvSpPr>
          <p:nvPr/>
        </p:nvSpPr>
        <p:spPr>
          <a:xfrm>
            <a:off x="360933" y="1601129"/>
            <a:ext cx="4185667" cy="4344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Approach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Use the matrix of “detect/not detect” status on all releases for every sampler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Compare common detections at pairs or groups of samplers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Build a map of detections that matches your detection rules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Example: Detect release at RN74 but not at RN75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How many of the 100,000 releases have consistent detections?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712566-264B-3CF0-1E34-B7C7A34FA4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08550" y="1229495"/>
            <a:ext cx="707583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8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More Complex Joint-Association Example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Historical Meteorological Data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964184D-E820-182D-BACC-1FC950F9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794" y="142105"/>
            <a:ext cx="1124712" cy="5333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0C783D-32F5-EAFE-A99F-42EA69706537}"/>
              </a:ext>
            </a:extLst>
          </p:cNvPr>
          <p:cNvSpPr txBox="1">
            <a:spLocks/>
          </p:cNvSpPr>
          <p:nvPr/>
        </p:nvSpPr>
        <p:spPr>
          <a:xfrm>
            <a:off x="10685433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O3.6-364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1404864-F5AB-2DFF-422F-B70AEEB1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06" y="1160745"/>
            <a:ext cx="7124700" cy="559337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00508-14D3-E2E5-E8CC-93861C0DC16D}"/>
              </a:ext>
            </a:extLst>
          </p:cNvPr>
          <p:cNvSpPr txBox="1">
            <a:spLocks/>
          </p:cNvSpPr>
          <p:nvPr/>
        </p:nvSpPr>
        <p:spPr>
          <a:xfrm>
            <a:off x="360933" y="1747179"/>
            <a:ext cx="4185667" cy="43448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Data Set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Use the matrix of “detect/not detect” status on all releases for every sampler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Build a map of detections that matches your detection rules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Releases every 3 h of 10</a:t>
            </a:r>
            <a:r>
              <a:rPr lang="en-US" sz="2000" baseline="30000" dirty="0">
                <a:solidFill>
                  <a:srgbClr val="000000"/>
                </a:solidFill>
              </a:rPr>
              <a:t>13</a:t>
            </a:r>
            <a:r>
              <a:rPr lang="en-US" sz="2000" dirty="0">
                <a:solidFill>
                  <a:srgbClr val="000000"/>
                </a:solidFill>
              </a:rPr>
              <a:t> Bq of </a:t>
            </a:r>
            <a:r>
              <a:rPr lang="en-US" sz="2000" baseline="30000" dirty="0">
                <a:solidFill>
                  <a:srgbClr val="000000"/>
                </a:solidFill>
              </a:rPr>
              <a:t>133</a:t>
            </a:r>
            <a:r>
              <a:rPr lang="en-US" sz="2000" dirty="0">
                <a:solidFill>
                  <a:srgbClr val="000000"/>
                </a:solidFill>
              </a:rPr>
              <a:t>Xe at 100,000 locations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Noble gas detectors at RN20, RN38, and RN58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How many releases are consistent with detections at RN38 but not RN20 or RN58?</a:t>
            </a:r>
          </a:p>
        </p:txBody>
      </p:sp>
    </p:spTree>
    <p:extLst>
      <p:ext uri="{BB962C8B-B14F-4D97-AF65-F5344CB8AC3E}">
        <p14:creationId xmlns:p14="http://schemas.microsoft.com/office/powerpoint/2010/main" val="35156360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E8659132DC8E4586C94858C077C911" ma:contentTypeVersion="14" ma:contentTypeDescription="Create a new document." ma:contentTypeScope="" ma:versionID="f7f191fda706ed66e3d2304f48bda796">
  <xsd:schema xmlns:xsd="http://www.w3.org/2001/XMLSchema" xmlns:xs="http://www.w3.org/2001/XMLSchema" xmlns:p="http://schemas.microsoft.com/office/2006/metadata/properties" xmlns:ns2="1b0f1bf7-575c-4216-bb65-75d454f25a5c" xmlns:ns3="a19e48d0-5816-4cb8-8edb-2955f883bea8" xmlns:ns4="5cece13e-3376-4417-9525-be60b11a89a8" targetNamespace="http://schemas.microsoft.com/office/2006/metadata/properties" ma:root="true" ma:fieldsID="489d6050ba457da54c246d1484f1a870" ns2:_="" ns3:_="" ns4:_="">
    <xsd:import namespace="1b0f1bf7-575c-4216-bb65-75d454f25a5c"/>
    <xsd:import namespace="a19e48d0-5816-4cb8-8edb-2955f883bea8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f1bf7-575c-4216-bb65-75d454f25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e48d0-5816-4cb8-8edb-2955f883be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0ea0608-ea62-4537-88a2-4355a498819c}" ma:internalName="TaxCatchAll" ma:showField="CatchAllData" ma:web="a19e48d0-5816-4cb8-8edb-2955f883be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ece13e-3376-4417-9525-be60b11a89a8" xsi:nil="true"/>
    <lcf76f155ced4ddcb4097134ff3c332f xmlns="1b0f1bf7-575c-4216-bb65-75d454f25a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FEB8E3-9CFC-493D-810E-669B454A4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0f1bf7-575c-4216-bb65-75d454f25a5c"/>
    <ds:schemaRef ds:uri="a19e48d0-5816-4cb8-8edb-2955f883bea8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E4048C-F73B-47F0-8152-D5BFEA7C5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681B07-107E-466A-937A-4269D828502C}">
  <ds:schemaRefs>
    <ds:schemaRef ds:uri="http://schemas.microsoft.com/office/2006/metadata/properties"/>
    <ds:schemaRef ds:uri="http://schemas.microsoft.com/office/infopath/2007/PartnerControls"/>
    <ds:schemaRef ds:uri="5cece13e-3376-4417-9525-be60b11a89a8"/>
    <ds:schemaRef ds:uri="1b0f1bf7-575c-4216-bb65-75d454f25a5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899</Words>
  <Application>Microsoft Office PowerPoint</Application>
  <PresentationFormat>Widescreen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Miley, Harry S</cp:lastModifiedBy>
  <cp:revision>35</cp:revision>
  <dcterms:created xsi:type="dcterms:W3CDTF">2023-04-18T13:25:54Z</dcterms:created>
  <dcterms:modified xsi:type="dcterms:W3CDTF">2023-06-16T07:15:09Z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0x01010037E8659132DC8E4586C94858C077C911</vt:lpwstr>
  </property>
  <property fmtid="{D5CDD505-2E9C-101B-9397-08002B2CF9AE}" pid="3" name="MediaServiceImageTags">
    <vt:lpwstr/>
  </property>
</Properties>
</file>