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3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4"/>
  </p:custData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94"/>
  </p:normalViewPr>
  <p:slideViewPr>
    <p:cSldViewPr snapToGrid="0">
      <p:cViewPr varScale="1">
        <p:scale>
          <a:sx n="62" d="100"/>
          <a:sy n="6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EB32-4D62-4DED-94DC-41DFA5B88B0E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B1717-9D24-414F-8813-B36A860495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25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0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B1717-9D24-414F-8813-B36A8604951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23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B1717-9D24-414F-8813-B36A8604951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87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B1717-9D24-414F-8813-B36A8604951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4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07/s00024-012-0613-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icholas.ackerley@nrcan-rncan.gc.c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95/29384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abs/10.1126/sciadv.abm99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5/0220210232" TargetMode="External"/><Relationship Id="rId2" Type="http://schemas.openxmlformats.org/officeDocument/2006/relationships/hyperlink" Target="https://doi.org/10.1785/022020039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pubs.geoscienceworld.org/ssa/bssa/article-abstract/80/1/150/1193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and Modeling of Timing Errors at Seismic </a:t>
            </a: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Ackerley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Hazards Information Service</a:t>
            </a:r>
          </a:p>
          <a:p>
            <a:pPr algn="ctr"/>
            <a:r>
              <a:rPr lang="en-C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Resources Canada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9026-326E-06A7-E71F-E1B3B1C5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44" y="2345074"/>
            <a:ext cx="4333875" cy="3672800"/>
          </a:xfrm>
        </p:spPr>
        <p:txBody>
          <a:bodyPr>
            <a:spAutoFit/>
          </a:bodyPr>
          <a:lstStyle/>
          <a:p>
            <a:r>
              <a:rPr lang="en-CA" sz="2400" dirty="0"/>
              <a:t>Example at right is a typical excellent result, |</a:t>
            </a:r>
            <a:r>
              <a:rPr lang="el-GR" sz="2400" i="0" dirty="0">
                <a:solidFill>
                  <a:srgbClr val="202122"/>
                </a:solidFill>
                <a:effectLst/>
              </a:rPr>
              <a:t>σ</a:t>
            </a:r>
            <a:r>
              <a:rPr lang="en-CA" sz="2400" i="0" dirty="0">
                <a:solidFill>
                  <a:srgbClr val="202122"/>
                </a:solidFill>
                <a:effectLst/>
              </a:rPr>
              <a:t>|=</a:t>
            </a:r>
            <a:r>
              <a:rPr lang="en-CA" sz="2400" dirty="0"/>
              <a:t>7-15 ms</a:t>
            </a:r>
          </a:p>
          <a:p>
            <a:r>
              <a:rPr lang="en-CA" sz="2400" dirty="0"/>
              <a:t>Confirms </a:t>
            </a:r>
            <a:r>
              <a:rPr lang="en-CA" sz="2400" dirty="0" err="1"/>
              <a:t>Vidale’s</a:t>
            </a:r>
            <a:r>
              <a:rPr lang="en-CA" sz="2400" dirty="0"/>
              <a:t> observation of significant timing error at R5, B7, B9, perhaps not so much B2, B3</a:t>
            </a:r>
          </a:p>
          <a:p>
            <a:r>
              <a:rPr lang="en-CA" sz="2400" dirty="0"/>
              <a:t>Based on results like these, </a:t>
            </a:r>
            <a:r>
              <a:rPr lang="en-CA" sz="2400" b="1" dirty="0"/>
              <a:t>chose a limit of |</a:t>
            </a:r>
            <a:r>
              <a:rPr lang="el-GR" sz="2400" b="1" i="0" dirty="0">
                <a:solidFill>
                  <a:srgbClr val="202122"/>
                </a:solidFill>
                <a:effectLst/>
              </a:rPr>
              <a:t>σ</a:t>
            </a:r>
            <a:r>
              <a:rPr lang="en-CA" sz="2400" b="1" i="0" dirty="0">
                <a:solidFill>
                  <a:srgbClr val="202122"/>
                </a:solidFill>
                <a:effectLst/>
              </a:rPr>
              <a:t>|&lt;30</a:t>
            </a:r>
            <a:r>
              <a:rPr lang="en-C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2400" b="1" i="0" dirty="0">
                <a:solidFill>
                  <a:srgbClr val="202122"/>
                </a:solidFill>
                <a:effectLst/>
              </a:rPr>
              <a:t>ms for subsequent work</a:t>
            </a:r>
            <a:r>
              <a:rPr lang="en-CA" sz="2400" i="0" dirty="0">
                <a:solidFill>
                  <a:srgbClr val="202122"/>
                </a:solidFill>
                <a:effectLst/>
              </a:rPr>
              <a:t>, yielding ~500 results</a:t>
            </a:r>
            <a:endParaRPr lang="en-C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5F8C42-FF24-FCB6-8C19-7CCD4CC8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3636" y="1504950"/>
            <a:ext cx="6833114" cy="5353049"/>
          </a:xfr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F16AA8-5373-DE10-FC21-8AE33D11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Cross Correlation: Strong result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9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EBA209-DA85-C869-98AA-C604869C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7266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Clear pattern across elements in array, but there are outliers …</a:t>
            </a:r>
          </a:p>
          <a:p>
            <a:r>
              <a:rPr lang="en-CA" dirty="0"/>
              <a:t>Few outliers before 2013, after 2020 and in early 2016</a:t>
            </a:r>
          </a:p>
          <a:p>
            <a:r>
              <a:rPr lang="en-CA" dirty="0"/>
              <a:t>By trial and error, found that B8 had no or very few outliers </a:t>
            </a:r>
            <a:r>
              <a:rPr lang="en-CA" dirty="0">
                <a:sym typeface="Wingdings" panose="05000000000000000000" pitchFamily="2" charset="2"/>
              </a:rPr>
              <a:t> reference all delays to this station</a:t>
            </a:r>
            <a:endParaRPr lang="en-CA" dirty="0"/>
          </a:p>
        </p:txBody>
      </p:sp>
      <p:pic>
        <p:nvPicPr>
          <p:cNvPr id="11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068EC34A-58E9-C6AA-0026-C705855E3A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6" y="1610674"/>
            <a:ext cx="7526534" cy="5247326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D87F9FE-10E0-8804-5F1E-4CC8D9C1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Zero-mean arrival times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EBA209-DA85-C869-98AA-C604869C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973" y="1103443"/>
            <a:ext cx="4417493" cy="338862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2000" dirty="0" smtClean="0"/>
              <a:t>Delays are </a:t>
            </a:r>
            <a:r>
              <a:rPr lang="en-CA" sz="2000" dirty="0"/>
              <a:t>now </a:t>
            </a:r>
            <a:r>
              <a:rPr lang="en-CA" sz="2000" dirty="0" smtClean="0"/>
              <a:t>mostly </a:t>
            </a:r>
            <a:r>
              <a:rPr lang="en-CA" sz="2000" dirty="0"/>
              <a:t>constant with time, albeit with jumps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Observed delays are </a:t>
            </a:r>
            <a:r>
              <a:rPr lang="en-CA" sz="2000" dirty="0"/>
              <a:t>“smeared out” in a consistent pattern</a:t>
            </a:r>
          </a:p>
          <a:p>
            <a:pPr lvl="1">
              <a:spcBef>
                <a:spcPts val="0"/>
              </a:spcBef>
            </a:pPr>
            <a:r>
              <a:rPr lang="en-CA" sz="1800" dirty="0" smtClean="0"/>
              <a:t>Can do better if we correct </a:t>
            </a:r>
            <a:r>
              <a:rPr lang="en-CA" sz="1800" dirty="0" err="1" smtClean="0"/>
              <a:t>moveout</a:t>
            </a:r>
            <a:endParaRPr lang="en-CA" sz="1800" dirty="0"/>
          </a:p>
          <a:p>
            <a:pPr>
              <a:spcBef>
                <a:spcPts val="0"/>
              </a:spcBef>
            </a:pPr>
            <a:r>
              <a:rPr lang="en-CA" sz="2000" b="1" dirty="0"/>
              <a:t>Quantized timing errors disappear in early 2020</a:t>
            </a:r>
            <a:r>
              <a:rPr lang="en-CA" sz="2000" b="1" dirty="0" smtClean="0"/>
              <a:t>!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Additional “reset</a:t>
            </a:r>
            <a:r>
              <a:rPr lang="en-CA" sz="2000" dirty="0"/>
              <a:t>” of timing errors </a:t>
            </a:r>
            <a:r>
              <a:rPr lang="en-CA" sz="2000" dirty="0" smtClean="0"/>
              <a:t>around </a:t>
            </a:r>
            <a:r>
              <a:rPr lang="en-CA" sz="2000" dirty="0"/>
              <a:t>2016-01-01 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Can </a:t>
            </a:r>
            <a:r>
              <a:rPr lang="en-CA" sz="2000" dirty="0"/>
              <a:t>we get a clearer picture by correcting station-specific delays?</a:t>
            </a:r>
          </a:p>
          <a:p>
            <a:pPr>
              <a:spcBef>
                <a:spcPts val="0"/>
              </a:spcBef>
            </a:pPr>
            <a:endParaRPr lang="en-CA" sz="2000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68EC34A-58E9-C6AA-0026-C705855E3A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466" y="1610674"/>
            <a:ext cx="7526533" cy="5247326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6E2C354-7E21-B368-5191-EBA361B6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times referenced to B8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96414C-0547-4AB9-ABF4-3E98C55C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65789"/>
              </p:ext>
            </p:extLst>
          </p:nvPr>
        </p:nvGraphicFramePr>
        <p:xfrm>
          <a:off x="487680" y="4980161"/>
          <a:ext cx="3764280" cy="1683038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605553">
                  <a:extLst>
                    <a:ext uri="{9D8B030D-6E8A-4147-A177-3AD203B41FA5}">
                      <a16:colId xmlns:a16="http://schemas.microsoft.com/office/drawing/2014/main" val="2627159776"/>
                    </a:ext>
                  </a:extLst>
                </a:gridCol>
                <a:gridCol w="715144">
                  <a:extLst>
                    <a:ext uri="{9D8B030D-6E8A-4147-A177-3AD203B41FA5}">
                      <a16:colId xmlns:a16="http://schemas.microsoft.com/office/drawing/2014/main" val="349806041"/>
                    </a:ext>
                  </a:extLst>
                </a:gridCol>
                <a:gridCol w="1443583">
                  <a:extLst>
                    <a:ext uri="{9D8B030D-6E8A-4147-A177-3AD203B41FA5}">
                      <a16:colId xmlns:a16="http://schemas.microsoft.com/office/drawing/2014/main" val="1602442421"/>
                    </a:ext>
                  </a:extLst>
                </a:gridCol>
              </a:tblGrid>
              <a:tr h="240434">
                <a:tc>
                  <a:txBody>
                    <a:bodyPr/>
                    <a:lstStyle/>
                    <a:p>
                      <a:pPr algn="l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EAM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DM24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395094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</a:rPr>
                        <a:t>As shipped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smtClean="0">
                          <a:effectLst/>
                        </a:rPr>
                        <a:t>10008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v106b46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594197"/>
                  </a:ext>
                </a:extLst>
              </a:tr>
              <a:tr h="72130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</a:rPr>
                        <a:t>Before 2020-04-08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12433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v106b46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(B0: v106b55r, 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B4: v106b40)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1585290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</a:rPr>
                        <a:t>Since 2020-04-08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15781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v107b27 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543019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</a:rPr>
                        <a:t>Current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15811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v107b29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81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0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EBA209-DA85-C869-98AA-C604869C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65" y="1480746"/>
            <a:ext cx="4107051" cy="329273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Used </a:t>
            </a:r>
            <a:r>
              <a:rPr lang="en-CA" dirty="0" smtClean="0"/>
              <a:t>average MLE </a:t>
            </a:r>
            <a:r>
              <a:rPr lang="en-CA" dirty="0"/>
              <a:t>offsets 2016</a:t>
            </a:r>
            <a:r>
              <a:rPr lang="en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/>
              <a:t>02</a:t>
            </a:r>
            <a:r>
              <a:rPr lang="en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/>
              <a:t>01–2016</a:t>
            </a:r>
            <a:r>
              <a:rPr lang="en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/>
              <a:t>03</a:t>
            </a:r>
            <a:r>
              <a:rPr lang="en-C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/>
              <a:t>01 as </a:t>
            </a:r>
            <a:r>
              <a:rPr lang="en-CA" dirty="0" err="1" smtClean="0"/>
              <a:t>moveout</a:t>
            </a:r>
            <a:r>
              <a:rPr lang="en-CA" dirty="0" smtClean="0"/>
              <a:t> </a:t>
            </a:r>
            <a:r>
              <a:rPr lang="en-CA" dirty="0"/>
              <a:t>corrections</a:t>
            </a:r>
          </a:p>
          <a:p>
            <a:r>
              <a:rPr lang="en-CA" dirty="0"/>
              <a:t>Quantization now clear!</a:t>
            </a:r>
          </a:p>
          <a:p>
            <a:r>
              <a:rPr lang="en-CA" dirty="0" smtClean="0"/>
              <a:t>Used MLE offsets 2018</a:t>
            </a:r>
            <a:r>
              <a:rPr lang="en-CA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 smtClean="0"/>
              <a:t>02</a:t>
            </a:r>
            <a:r>
              <a:rPr lang="en-CA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 smtClean="0"/>
              <a:t>01–2018</a:t>
            </a:r>
            <a:r>
              <a:rPr lang="en-CA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 smtClean="0"/>
              <a:t>06</a:t>
            </a:r>
            <a:r>
              <a:rPr lang="en-CA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CA" dirty="0" smtClean="0"/>
              <a:t>01 to estimate </a:t>
            </a:r>
            <a:r>
              <a:rPr lang="en-CA" dirty="0"/>
              <a:t>time shift quantum as 0.121 s</a:t>
            </a:r>
          </a:p>
          <a:p>
            <a:r>
              <a:rPr lang="en-CA" dirty="0" smtClean="0"/>
              <a:t>Just </a:t>
            </a:r>
            <a:r>
              <a:rPr lang="en-CA" dirty="0"/>
              <a:t>two episodes of non-quantized timing error: </a:t>
            </a:r>
          </a:p>
          <a:p>
            <a:pPr marL="457200" lvl="1" indent="0">
              <a:buNone/>
            </a:pPr>
            <a:r>
              <a:rPr lang="en-CA" sz="1900" dirty="0"/>
              <a:t>R1: October – December 2015</a:t>
            </a:r>
          </a:p>
          <a:p>
            <a:pPr marL="457200" lvl="1" indent="0">
              <a:buNone/>
            </a:pPr>
            <a:r>
              <a:rPr lang="en-CA" sz="1900" dirty="0"/>
              <a:t>R4: December 2021 – March 2022 </a:t>
            </a:r>
            <a:endParaRPr lang="en-CA" dirty="0"/>
          </a:p>
          <a:p>
            <a:endParaRPr lang="en-CA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68EC34A-58E9-C6AA-0026-C705855E3A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466" y="1610674"/>
            <a:ext cx="7526533" cy="5247325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7F3583-CC12-630B-1326-FD71F384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96414C-0547-4AB9-ABF4-3E98C55C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78962"/>
              </p:ext>
            </p:extLst>
          </p:nvPr>
        </p:nvGraphicFramePr>
        <p:xfrm>
          <a:off x="487680" y="4980161"/>
          <a:ext cx="3764280" cy="1683038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605553">
                  <a:extLst>
                    <a:ext uri="{9D8B030D-6E8A-4147-A177-3AD203B41FA5}">
                      <a16:colId xmlns:a16="http://schemas.microsoft.com/office/drawing/2014/main" val="2627159776"/>
                    </a:ext>
                  </a:extLst>
                </a:gridCol>
                <a:gridCol w="715144">
                  <a:extLst>
                    <a:ext uri="{9D8B030D-6E8A-4147-A177-3AD203B41FA5}">
                      <a16:colId xmlns:a16="http://schemas.microsoft.com/office/drawing/2014/main" val="349806041"/>
                    </a:ext>
                  </a:extLst>
                </a:gridCol>
                <a:gridCol w="1443583">
                  <a:extLst>
                    <a:ext uri="{9D8B030D-6E8A-4147-A177-3AD203B41FA5}">
                      <a16:colId xmlns:a16="http://schemas.microsoft.com/office/drawing/2014/main" val="1602442421"/>
                    </a:ext>
                  </a:extLst>
                </a:gridCol>
              </a:tblGrid>
              <a:tr h="240434">
                <a:tc>
                  <a:txBody>
                    <a:bodyPr/>
                    <a:lstStyle/>
                    <a:p>
                      <a:pPr algn="l" fontAlgn="ctr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EAM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DM24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395094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</a:rPr>
                        <a:t>As shipped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 smtClean="0">
                          <a:effectLst/>
                        </a:rPr>
                        <a:t>10008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v106b46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594197"/>
                  </a:ext>
                </a:extLst>
              </a:tr>
              <a:tr h="72130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</a:rPr>
                        <a:t>Before 2020-04-08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12433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v106b46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(B0: v106b55r, 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B4: v106b40)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1585290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>
                          <a:effectLst/>
                        </a:rPr>
                        <a:t>Since 2020-04-08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15781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v107b27 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543019"/>
                  </a:ext>
                </a:extLst>
              </a:tr>
              <a:tr h="24043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u="none" strike="noStrike" dirty="0">
                          <a:effectLst/>
                        </a:rPr>
                        <a:t>Current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>
                          <a:effectLst/>
                        </a:rPr>
                        <a:t>15811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u="none" strike="noStrike" dirty="0">
                          <a:effectLst/>
                        </a:rPr>
                        <a:t>v107b29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8111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Moveout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-corrected 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75715" y="1750520"/>
            <a:ext cx="464951" cy="471535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678614" y="1241342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YKA upgrade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07943" y="1750520"/>
            <a:ext cx="0" cy="471535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75187" y="1241342"/>
            <a:ext cx="18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firmware upgrade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Chart, calendar&#10;&#10;Description automatically generated">
            <a:extLst>
              <a:ext uri="{FF2B5EF4-FFF2-40B4-BE49-F238E27FC236}">
                <a16:creationId xmlns:a16="http://schemas.microsoft.com/office/drawing/2014/main" id="{DCC3A7D0-AC5A-DEE5-4AD8-88B3E7CB5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52" y="1546731"/>
            <a:ext cx="7254648" cy="5311269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B4E5C6-5DFC-E00C-8C9B-1B00BED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0500" cy="4351338"/>
          </a:xfrm>
        </p:spPr>
        <p:txBody>
          <a:bodyPr/>
          <a:lstStyle/>
          <a:p>
            <a:r>
              <a:rPr lang="en-CA" dirty="0"/>
              <a:t>Except for R1 and R4 timing errors after removal of quantized timing errors look gaussian</a:t>
            </a:r>
          </a:p>
          <a:p>
            <a:r>
              <a:rPr lang="en-CA" dirty="0"/>
              <a:t>We used B8 as reference, could have used B0, R7 or </a:t>
            </a:r>
            <a:r>
              <a:rPr lang="en-CA" dirty="0" smtClean="0"/>
              <a:t>R9</a:t>
            </a:r>
          </a:p>
          <a:p>
            <a:r>
              <a:rPr lang="en-CA" dirty="0" smtClean="0"/>
              <a:t>Error rate is extremely low – so some stations are never affected</a:t>
            </a:r>
            <a:endParaRPr lang="en-CA" dirty="0" smtClean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23CFA97-A620-1834-56EA-543816FA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timing errors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848814" y="2743200"/>
            <a:ext cx="294467" cy="1379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925160" y="5173850"/>
            <a:ext cx="294467" cy="1379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9558580" y="5173849"/>
            <a:ext cx="294467" cy="1379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65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E64F-359D-6C0B-D8AE-688B1D8DD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31" y="1853061"/>
            <a:ext cx="5619295" cy="38991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dirty="0"/>
              <a:t>Problematic firmware: </a:t>
            </a:r>
            <a:r>
              <a:rPr lang="en-CA" sz="2800" u="none" strike="noStrike" dirty="0">
                <a:effectLst/>
              </a:rPr>
              <a:t>12433 &lt;= </a:t>
            </a:r>
            <a:r>
              <a:rPr lang="en-CA" dirty="0"/>
              <a:t>EAM &lt; </a:t>
            </a:r>
            <a:r>
              <a:rPr lang="en-CA" sz="2800" u="none" strike="noStrike" dirty="0">
                <a:effectLst/>
              </a:rPr>
              <a:t>15781 </a:t>
            </a:r>
            <a:r>
              <a:rPr lang="en-CA" sz="2800" u="none" strike="noStrike" dirty="0" smtClean="0">
                <a:effectLst/>
              </a:rPr>
              <a:t>and/or </a:t>
            </a:r>
            <a:r>
              <a:rPr lang="pt-BR" sz="2800" u="none" strike="noStrike" dirty="0" smtClean="0">
                <a:effectLst/>
              </a:rPr>
              <a:t>v106b46 </a:t>
            </a:r>
            <a:r>
              <a:rPr lang="pt-BR" sz="2800" u="none" strike="noStrike" dirty="0">
                <a:effectLst/>
              </a:rPr>
              <a:t>&lt;= DM24 (DSP) &lt; </a:t>
            </a:r>
            <a:r>
              <a:rPr lang="en-CA" sz="2800" u="none" strike="noStrike" dirty="0">
                <a:effectLst/>
              </a:rPr>
              <a:t>v107b27</a:t>
            </a:r>
            <a:endParaRPr lang="en-CA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dirty="0" err="1" smtClean="0"/>
              <a:t>Guralp</a:t>
            </a:r>
            <a:r>
              <a:rPr lang="en-CA" dirty="0" smtClean="0"/>
              <a:t> confirmed that data is sent from DSP to CPU in packets of </a:t>
            </a:r>
            <a:r>
              <a:rPr lang="en-CA" dirty="0"/>
              <a:t>5 </a:t>
            </a:r>
            <a:r>
              <a:rPr lang="en-CA" dirty="0" smtClean="0"/>
              <a:t>samples @ 40 </a:t>
            </a:r>
            <a:r>
              <a:rPr lang="en-CA" dirty="0" err="1" smtClean="0"/>
              <a:t>sps</a:t>
            </a:r>
            <a:r>
              <a:rPr lang="en-CA" dirty="0" smtClean="0"/>
              <a:t> </a:t>
            </a:r>
            <a:r>
              <a:rPr lang="en-CA" dirty="0"/>
              <a:t>= 0.125 </a:t>
            </a:r>
            <a:r>
              <a:rPr lang="en-CA" dirty="0" smtClean="0"/>
              <a:t>s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dirty="0"/>
              <a:t>Firmware release </a:t>
            </a:r>
            <a:r>
              <a:rPr lang="en-CA" dirty="0" smtClean="0"/>
              <a:t>notes mention a “bin5” issue fixed in DM24 firmware v106b57d, </a:t>
            </a:r>
            <a:r>
              <a:rPr lang="en-CA" dirty="0"/>
              <a:t>in May </a:t>
            </a:r>
            <a:r>
              <a:rPr lang="en-CA" dirty="0" smtClean="0"/>
              <a:t>2012</a:t>
            </a:r>
            <a:endParaRPr lang="en-CA" dirty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dirty="0" smtClean="0"/>
              <a:t>As </a:t>
            </a:r>
            <a:r>
              <a:rPr lang="en-CA" dirty="0"/>
              <a:t>of 2019, the IMS uses 3 types of digitizers </a:t>
            </a:r>
            <a:r>
              <a:rPr lang="en-CA" dirty="0" err="1"/>
              <a:t>Guralp</a:t>
            </a:r>
            <a:r>
              <a:rPr lang="en-CA" dirty="0"/>
              <a:t> DM24, </a:t>
            </a:r>
            <a:r>
              <a:rPr lang="en-CA" dirty="0" err="1"/>
              <a:t>Kinemetrics</a:t>
            </a:r>
            <a:r>
              <a:rPr lang="en-CA" dirty="0"/>
              <a:t> Q330 and Nanometrics Europa-T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dirty="0" err="1"/>
              <a:t>Guralp</a:t>
            </a:r>
            <a:r>
              <a:rPr lang="en-CA" dirty="0"/>
              <a:t> DM24S3AM digitizers are also in use at </a:t>
            </a:r>
            <a:r>
              <a:rPr lang="en-CA" dirty="0">
                <a:solidFill>
                  <a:schemeClr val="accent2"/>
                </a:solidFill>
              </a:rPr>
              <a:t>AKASG</a:t>
            </a:r>
            <a:r>
              <a:rPr lang="en-CA" dirty="0"/>
              <a:t>, </a:t>
            </a:r>
            <a:r>
              <a:rPr lang="en-CA" dirty="0">
                <a:solidFill>
                  <a:schemeClr val="accent6"/>
                </a:solidFill>
              </a:rPr>
              <a:t>ARCES</a:t>
            </a:r>
            <a:r>
              <a:rPr lang="en-CA" dirty="0"/>
              <a:t>, </a:t>
            </a:r>
            <a:r>
              <a:rPr lang="en-CA" dirty="0">
                <a:solidFill>
                  <a:schemeClr val="accent6"/>
                </a:solidFill>
              </a:rPr>
              <a:t>GERES</a:t>
            </a:r>
            <a:r>
              <a:rPr lang="en-CA" dirty="0"/>
              <a:t>, </a:t>
            </a:r>
            <a:r>
              <a:rPr lang="en-CA" dirty="0">
                <a:solidFill>
                  <a:schemeClr val="accent2"/>
                </a:solidFill>
              </a:rPr>
              <a:t>NOA</a:t>
            </a:r>
            <a:r>
              <a:rPr lang="en-CA" dirty="0"/>
              <a:t>,</a:t>
            </a:r>
            <a:r>
              <a:rPr lang="en-CA" dirty="0">
                <a:solidFill>
                  <a:schemeClr val="accent2"/>
                </a:solidFill>
              </a:rPr>
              <a:t> SPITS </a:t>
            </a:r>
            <a:r>
              <a:rPr lang="en-CA" dirty="0"/>
              <a:t>and</a:t>
            </a:r>
            <a:r>
              <a:rPr lang="en-CA" dirty="0">
                <a:solidFill>
                  <a:schemeClr val="accent2"/>
                </a:solidFill>
              </a:rPr>
              <a:t> WRA </a:t>
            </a:r>
            <a:r>
              <a:rPr lang="en-CA" dirty="0"/>
              <a:t>(as well as some infrasound arrays) </a:t>
            </a:r>
          </a:p>
          <a:p>
            <a:endParaRPr lang="en-CA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D6B9234-35D4-1636-6269-7EB86F1A0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59" t="571" r="815" b="897"/>
          <a:stretch/>
        </p:blipFill>
        <p:spPr>
          <a:xfrm>
            <a:off x="6911217" y="1107096"/>
            <a:ext cx="5043489" cy="581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8DB56E-84E3-ECE5-6826-6E7C1BCBAA9A}"/>
              </a:ext>
            </a:extLst>
          </p:cNvPr>
          <p:cNvSpPr/>
          <p:nvPr/>
        </p:nvSpPr>
        <p:spPr>
          <a:xfrm>
            <a:off x="7248914" y="5084126"/>
            <a:ext cx="1645373" cy="13362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6939B-E02A-D604-6950-6CA3D4DF21DA}"/>
              </a:ext>
            </a:extLst>
          </p:cNvPr>
          <p:cNvSpPr/>
          <p:nvPr/>
        </p:nvSpPr>
        <p:spPr>
          <a:xfrm>
            <a:off x="10267062" y="5538182"/>
            <a:ext cx="1645373" cy="1491311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D0FD65-8373-C2C2-7CCB-480040C74702}"/>
              </a:ext>
            </a:extLst>
          </p:cNvPr>
          <p:cNvSpPr/>
          <p:nvPr/>
        </p:nvSpPr>
        <p:spPr>
          <a:xfrm>
            <a:off x="8276435" y="2827946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091829-FBF8-0FBE-394F-12A48795FA85}"/>
              </a:ext>
            </a:extLst>
          </p:cNvPr>
          <p:cNvSpPr/>
          <p:nvPr/>
        </p:nvSpPr>
        <p:spPr>
          <a:xfrm>
            <a:off x="7616559" y="3396728"/>
            <a:ext cx="659876" cy="68800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3BD906-B0B7-9CDE-EC8C-72BDFA55F169}"/>
              </a:ext>
            </a:extLst>
          </p:cNvPr>
          <p:cNvSpPr/>
          <p:nvPr/>
        </p:nvSpPr>
        <p:spPr>
          <a:xfrm>
            <a:off x="10964644" y="2301897"/>
            <a:ext cx="856269" cy="75546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9B9746-DB84-55CA-4EC4-ABD87FC22595}"/>
              </a:ext>
            </a:extLst>
          </p:cNvPr>
          <p:cNvSpPr/>
          <p:nvPr/>
        </p:nvSpPr>
        <p:spPr>
          <a:xfrm>
            <a:off x="6805853" y="2886093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7A7FB6-76C3-23A5-E585-685EDB038C00}"/>
              </a:ext>
            </a:extLst>
          </p:cNvPr>
          <p:cNvSpPr/>
          <p:nvPr/>
        </p:nvSpPr>
        <p:spPr>
          <a:xfrm>
            <a:off x="6877480" y="1469097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48502E-A8D1-18C3-62E7-296B45D0A458}"/>
              </a:ext>
            </a:extLst>
          </p:cNvPr>
          <p:cNvSpPr/>
          <p:nvPr/>
        </p:nvSpPr>
        <p:spPr>
          <a:xfrm>
            <a:off x="8766629" y="1571160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C60F-A3E1-CBCD-6168-E9DAA208FAFA}"/>
              </a:ext>
            </a:extLst>
          </p:cNvPr>
          <p:cNvSpPr/>
          <p:nvPr/>
        </p:nvSpPr>
        <p:spPr>
          <a:xfrm>
            <a:off x="9843580" y="2546727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6B8354-6766-BE4F-D519-E8FF97295D37}"/>
              </a:ext>
            </a:extLst>
          </p:cNvPr>
          <p:cNvSpPr/>
          <p:nvPr/>
        </p:nvSpPr>
        <p:spPr>
          <a:xfrm>
            <a:off x="9088425" y="4347006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723B8-8EA5-882C-E3B0-1A6813768D1D}"/>
              </a:ext>
            </a:extLst>
          </p:cNvPr>
          <p:cNvSpPr/>
          <p:nvPr/>
        </p:nvSpPr>
        <p:spPr>
          <a:xfrm>
            <a:off x="7021017" y="3998456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18B116-23E3-41EE-6F0B-BE31FCE3FC9F}"/>
              </a:ext>
            </a:extLst>
          </p:cNvPr>
          <p:cNvSpPr/>
          <p:nvPr/>
        </p:nvSpPr>
        <p:spPr>
          <a:xfrm>
            <a:off x="10968833" y="2969056"/>
            <a:ext cx="852080" cy="59894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DEF365-D6B8-37D7-380D-C5DEA9296990}"/>
              </a:ext>
            </a:extLst>
          </p:cNvPr>
          <p:cNvSpPr/>
          <p:nvPr/>
        </p:nvSpPr>
        <p:spPr>
          <a:xfrm>
            <a:off x="10136423" y="3865713"/>
            <a:ext cx="980388" cy="102127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BE447A-3DAD-B412-E346-50CB97104245}"/>
              </a:ext>
            </a:extLst>
          </p:cNvPr>
          <p:cNvSpPr/>
          <p:nvPr/>
        </p:nvSpPr>
        <p:spPr>
          <a:xfrm>
            <a:off x="9473639" y="3998456"/>
            <a:ext cx="475884" cy="3313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D5AE28F-1906-E51C-22E2-9381EF7E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CA1CE-88DC-C861-4291-C824D3BCFE71}"/>
              </a:ext>
            </a:extLst>
          </p:cNvPr>
          <p:cNvSpPr txBox="1"/>
          <p:nvPr/>
        </p:nvSpPr>
        <p:spPr>
          <a:xfrm>
            <a:off x="-1" y="6211669"/>
            <a:ext cx="68058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adapted from: Gibbons, S. J. (2014). The applicability of incoherent array processing to IMS seismic arrays. </a:t>
            </a:r>
            <a:r>
              <a:rPr lang="en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Pure and Applied Geophysics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171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377-394. </a:t>
            </a:r>
            <a:r>
              <a:rPr lang="en-CA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4"/>
              </a:rPr>
              <a:t>https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4"/>
              </a:rPr>
              <a:t>://doi.org/10.1007/s00024-012-0613-2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</a:t>
            </a:r>
            <a:endParaRPr lang="en-CA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else might we see this problem?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9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ADE6A-7D11-328D-8A8E-ABD450C6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6015"/>
            <a:ext cx="3942035" cy="1925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Same </a:t>
            </a:r>
            <a:r>
              <a:rPr lang="en-CA" sz="1600" dirty="0" err="1"/>
              <a:t>Guralp</a:t>
            </a:r>
            <a:r>
              <a:rPr lang="en-CA" sz="1600" dirty="0"/>
              <a:t> datalogger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Short-period </a:t>
            </a:r>
            <a:r>
              <a:rPr lang="en-CA" sz="1600" dirty="0">
                <a:sym typeface="Wingdings" panose="05000000000000000000" pitchFamily="2" charset="2"/>
              </a:rPr>
              <a:t> broadband in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Source zone: South Sandwich Islands </a:t>
            </a:r>
            <a:r>
              <a:rPr lang="en-CA" sz="1600" dirty="0">
                <a:sym typeface="Wingdings" panose="05000000000000000000" pitchFamily="2" charset="2"/>
              </a:rPr>
              <a:t>just 204/2550 useful</a:t>
            </a: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No persistent timing errors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Correlation decreases toward outermost 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400" dirty="0"/>
              <a:t>C: ~0.5 </a:t>
            </a:r>
            <a:r>
              <a:rPr lang="en-CA" sz="1400" dirty="0" smtClean="0"/>
              <a:t>km, D</a:t>
            </a:r>
            <a:r>
              <a:rPr lang="en-CA" sz="1400" dirty="0"/>
              <a:t>: ~1 km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FCD73-ED86-EE01-F8F9-32127A6B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0513D4-7261-F848-8FAE-CF02B39A77BD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170A92F7-EE09-EA00-1101-8D5642D54D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0235" y="1690688"/>
            <a:ext cx="7411766" cy="5167312"/>
          </a:xfr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26BA3B5-298A-3F70-005B-F5231A70CE3C}"/>
              </a:ext>
            </a:extLst>
          </p:cNvPr>
          <p:cNvSpPr txBox="1">
            <a:spLocks/>
          </p:cNvSpPr>
          <p:nvPr/>
        </p:nvSpPr>
        <p:spPr>
          <a:xfrm>
            <a:off x="11528982" y="200647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9ADBD3-9D8D-FB48-DAAB-E2ABBE08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62" y="3338721"/>
            <a:ext cx="2226444" cy="34735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Compare: ARCES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9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ADE6A-7D11-328D-8A8E-ABD450C6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2695"/>
            <a:ext cx="3942035" cy="13803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Short-period sensors but different datalogger: AIM24S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Source zone: </a:t>
            </a:r>
            <a:r>
              <a:rPr lang="en-CA" sz="1600" dirty="0" err="1"/>
              <a:t>SantaCruz</a:t>
            </a:r>
            <a:r>
              <a:rPr lang="en-CA" sz="1600" dirty="0"/>
              <a:t>/Vanuatu</a:t>
            </a:r>
            <a:br>
              <a:rPr lang="en-CA" sz="1600" dirty="0"/>
            </a:br>
            <a:r>
              <a:rPr lang="en-CA" sz="1600" dirty="0">
                <a:sym typeface="Wingdings" panose="05000000000000000000" pitchFamily="2" charset="2"/>
              </a:rPr>
              <a:t>just 44/137 useful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>
                <a:sym typeface="Wingdings" panose="05000000000000000000" pitchFamily="2" charset="2"/>
              </a:rPr>
              <a:t>need more events</a:t>
            </a: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No persistent timing errors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FCD73-ED86-EE01-F8F9-32127A6B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0513D4-7261-F848-8FAE-CF02B39A77B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539AD8-EB1C-1DC9-6735-CCCD2DA96CD9}"/>
              </a:ext>
            </a:extLst>
          </p:cNvPr>
          <p:cNvSpPr txBox="1">
            <a:spLocks/>
          </p:cNvSpPr>
          <p:nvPr/>
        </p:nvSpPr>
        <p:spPr>
          <a:xfrm>
            <a:off x="11528982" y="200647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8AC55D-8159-E5E7-01B2-18F371C4E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609706" y="1571800"/>
            <a:ext cx="7582293" cy="5286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B8E79-8415-7C02-7ACD-7EC89C95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61" y="2917921"/>
            <a:ext cx="2911246" cy="38638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Compare: GERES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ADE6A-7D11-328D-8A8E-ABD450C6A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5245"/>
            <a:ext cx="3942035" cy="17584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John Vidale reports no issues here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Short-period sensors with AIM24S datalogger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Source zone: South Sandwich Islands </a:t>
            </a:r>
            <a:br>
              <a:rPr lang="en-CA" sz="1600" dirty="0"/>
            </a:br>
            <a:r>
              <a:rPr lang="en-CA" sz="1600" dirty="0">
                <a:sym typeface="Wingdings" panose="05000000000000000000" pitchFamily="2" charset="2"/>
              </a:rPr>
              <a:t> </a:t>
            </a:r>
            <a:r>
              <a:rPr lang="en-CA" sz="1600" dirty="0"/>
              <a:t>486/2502 useful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No persistent timing errors, but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200" dirty="0"/>
              <a:t>timing “jitter” is larger, 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200" dirty="0"/>
              <a:t>moveout across array is less clear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FCD73-ED86-EE01-F8F9-32127A6B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0513D4-7261-F848-8FAE-CF02B39A77BD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539AD8-EB1C-1DC9-6735-CCCD2DA96CD9}"/>
              </a:ext>
            </a:extLst>
          </p:cNvPr>
          <p:cNvSpPr txBox="1">
            <a:spLocks/>
          </p:cNvSpPr>
          <p:nvPr/>
        </p:nvSpPr>
        <p:spPr>
          <a:xfrm>
            <a:off x="11528982" y="200647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8AC55D-8159-E5E7-01B2-18F371C4E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609706" y="1571800"/>
            <a:ext cx="7582293" cy="52862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5A730A-0EB0-800C-6128-701B2F3C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26" y="3719452"/>
            <a:ext cx="2370150" cy="27130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Compare: ILAR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1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913A-50EE-4B40-DB9A-D71898BBB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8353"/>
            <a:ext cx="5181600" cy="537312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 smtClean="0"/>
              <a:t>Next steps:</a:t>
            </a:r>
            <a:endParaRPr lang="en-CA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Check more IMS arrays</a:t>
            </a:r>
            <a:r>
              <a:rPr lang="en-CA" dirty="0" smtClean="0"/>
              <a:t>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dirty="0" smtClean="0"/>
              <a:t> </a:t>
            </a:r>
            <a:r>
              <a:rPr lang="en-CA" dirty="0">
                <a:sym typeface="Wingdings" panose="05000000000000000000" pitchFamily="2" charset="2"/>
              </a:rPr>
              <a:t> in </a:t>
            </a:r>
            <a:r>
              <a:rPr lang="en-CA" dirty="0" smtClean="0">
                <a:sym typeface="Wingdings" panose="05000000000000000000" pitchFamily="2" charset="2"/>
              </a:rPr>
              <a:t>progress</a:t>
            </a:r>
            <a:endParaRPr lang="en-CA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smtClean="0"/>
              <a:t>Model and publish quantized </a:t>
            </a:r>
            <a:r>
              <a:rPr lang="en-CA" dirty="0"/>
              <a:t>error </a:t>
            </a:r>
            <a:r>
              <a:rPr lang="en-CA" dirty="0" smtClean="0"/>
              <a:t>vs. </a:t>
            </a:r>
            <a:r>
              <a:rPr lang="en-CA" dirty="0" smtClean="0"/>
              <a:t>time for others to use</a:t>
            </a:r>
            <a:r>
              <a:rPr lang="en-CA" dirty="0" smtClean="0"/>
              <a:t>.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dirty="0" smtClean="0">
                <a:sym typeface="Wingdings" panose="05000000000000000000" pitchFamily="2" charset="2"/>
              </a:rPr>
              <a:t> </a:t>
            </a:r>
            <a:r>
              <a:rPr lang="en-CA" dirty="0">
                <a:sym typeface="Wingdings" panose="05000000000000000000" pitchFamily="2" charset="2"/>
              </a:rPr>
              <a:t>in progress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Try to remove constraint that teleseisms be in one source region, by fitting a plane </a:t>
            </a:r>
            <a:r>
              <a:rPr lang="en-CA" dirty="0" smtClean="0"/>
              <a:t>wave.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dirty="0" smtClean="0">
                <a:sym typeface="Wingdings" panose="05000000000000000000" pitchFamily="2" charset="2"/>
              </a:rPr>
              <a:t> </a:t>
            </a:r>
            <a:r>
              <a:rPr lang="en-CA" dirty="0">
                <a:sym typeface="Wingdings" panose="05000000000000000000" pitchFamily="2" charset="2"/>
              </a:rPr>
              <a:t>in progress</a:t>
            </a:r>
            <a:endParaRPr lang="en-CA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smtClean="0"/>
              <a:t>Study </a:t>
            </a:r>
            <a:r>
              <a:rPr lang="en-CA" dirty="0"/>
              <a:t>2013 overlap offsets more closely</a:t>
            </a:r>
            <a:r>
              <a:rPr lang="en-CA" dirty="0" smtClean="0"/>
              <a:t>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dirty="0" smtClean="0">
                <a:sym typeface="Wingdings" panose="05000000000000000000" pitchFamily="2" charset="2"/>
              </a:rPr>
              <a:t> later</a:t>
            </a:r>
            <a:endParaRPr lang="en-CA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47AE5-4918-E53A-04D4-B0444158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8353"/>
            <a:ext cx="5181600" cy="500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/>
              <a:t>Implications:</a:t>
            </a:r>
          </a:p>
          <a:p>
            <a:pPr>
              <a:lnSpc>
                <a:spcPct val="110000"/>
              </a:lnSpc>
            </a:pPr>
            <a:r>
              <a:rPr lang="en-CA" dirty="0"/>
              <a:t>Errors are correctible: John Vidale reports no anomalies after 2013, after correcting using this model</a:t>
            </a:r>
          </a:p>
          <a:p>
            <a:pPr>
              <a:lnSpc>
                <a:spcPct val="110000"/>
              </a:lnSpc>
            </a:pPr>
            <a:r>
              <a:rPr lang="en-CA" dirty="0"/>
              <a:t>CTBTO array beamforming at YKA 2013-2020 was likely impeded by these timing errors</a:t>
            </a:r>
          </a:p>
          <a:p>
            <a:pPr>
              <a:lnSpc>
                <a:spcPct val="110000"/>
              </a:lnSpc>
            </a:pPr>
            <a:r>
              <a:rPr lang="en-CA" dirty="0"/>
              <a:t>Must ensure that GPS SOH is archived indefinitely, even though it may not tell the whole story</a:t>
            </a:r>
          </a:p>
          <a:p>
            <a:pPr>
              <a:lnSpc>
                <a:spcPct val="110000"/>
              </a:lnSpc>
            </a:pPr>
            <a:r>
              <a:rPr lang="en-CA" dirty="0"/>
              <a:t>Need more methods to validate timing in </a:t>
            </a:r>
            <a:r>
              <a:rPr lang="en-CA" dirty="0" smtClean="0"/>
              <a:t>situ</a:t>
            </a:r>
            <a:endParaRPr lang="en-CA" b="1" dirty="0" smtClean="0"/>
          </a:p>
          <a:p>
            <a:pPr>
              <a:lnSpc>
                <a:spcPct val="110000"/>
              </a:lnSpc>
            </a:pPr>
            <a:r>
              <a:rPr lang="en-CA" b="1" dirty="0" smtClean="0"/>
              <a:t>Keep </a:t>
            </a:r>
            <a:r>
              <a:rPr lang="en-CA" b="1" dirty="0"/>
              <a:t>your firmware up-to-date!</a:t>
            </a:r>
          </a:p>
          <a:p>
            <a:pPr>
              <a:lnSpc>
                <a:spcPct val="110000"/>
              </a:lnSpc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Implications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B42E-67EA-D364-FD12-39B7E5A3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61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CA" dirty="0" smtClean="0"/>
              <a:t>Small timing </a:t>
            </a:r>
            <a:r>
              <a:rPr lang="en-CA" dirty="0"/>
              <a:t>errors were </a:t>
            </a:r>
            <a:r>
              <a:rPr lang="en-CA" dirty="0" smtClean="0"/>
              <a:t>present at Yellowknife Seismograph Array (YKA), for many years after 2013 upgrade</a:t>
            </a:r>
          </a:p>
          <a:p>
            <a:pPr lvl="1">
              <a:lnSpc>
                <a:spcPct val="100000"/>
              </a:lnSpc>
            </a:pPr>
            <a:r>
              <a:rPr lang="en-CA" dirty="0" smtClean="0"/>
              <a:t>varying </a:t>
            </a:r>
            <a:r>
              <a:rPr lang="en-CA" dirty="0"/>
              <a:t>with </a:t>
            </a:r>
            <a:r>
              <a:rPr lang="en-CA" dirty="0" smtClean="0"/>
              <a:t>time, </a:t>
            </a:r>
            <a:r>
              <a:rPr lang="en-CA" dirty="0"/>
              <a:t>stations affected apparently</a:t>
            </a:r>
            <a:r>
              <a:rPr lang="en-CA" dirty="0" smtClean="0"/>
              <a:t> </a:t>
            </a:r>
            <a:r>
              <a:rPr lang="en-CA" dirty="0"/>
              <a:t>random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/>
              <a:t>Timing errors at YKA are mostly quantized! 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positive integer multiples of ~0.125 s = 5 samples</a:t>
            </a:r>
          </a:p>
          <a:p>
            <a:pPr lvl="1">
              <a:lnSpc>
                <a:spcPct val="100000"/>
              </a:lnSpc>
            </a:pPr>
            <a:r>
              <a:rPr lang="en-CA" dirty="0"/>
              <a:t>increase monotonically with time at a given </a:t>
            </a:r>
            <a:r>
              <a:rPr lang="en-CA" dirty="0" smtClean="0"/>
              <a:t>station (reset by reboots?) 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 smtClean="0"/>
              <a:t>Issue disappeared after </a:t>
            </a:r>
            <a:r>
              <a:rPr lang="en-CA" dirty="0"/>
              <a:t>a </a:t>
            </a:r>
            <a:r>
              <a:rPr lang="en-CA" dirty="0" err="1" smtClean="0"/>
              <a:t>datalogger</a:t>
            </a:r>
            <a:r>
              <a:rPr lang="en-CA" dirty="0" smtClean="0"/>
              <a:t> </a:t>
            </a:r>
            <a:r>
              <a:rPr lang="en-CA" dirty="0"/>
              <a:t>firmware upgrade on 2020-04-08 </a:t>
            </a:r>
            <a:endParaRPr lang="en-CA" dirty="0" smtClean="0"/>
          </a:p>
          <a:p>
            <a:pPr lvl="1">
              <a:lnSpc>
                <a:spcPct val="100000"/>
              </a:lnSpc>
            </a:pPr>
            <a:r>
              <a:rPr lang="en-CA" dirty="0"/>
              <a:t>issue fixed in DM24 firmware v106b57d </a:t>
            </a:r>
            <a:endParaRPr lang="en-CA" dirty="0" smtClean="0"/>
          </a:p>
          <a:p>
            <a:pPr>
              <a:lnSpc>
                <a:spcPct val="100000"/>
              </a:lnSpc>
            </a:pPr>
            <a:r>
              <a:rPr lang="en-CA" dirty="0" smtClean="0"/>
              <a:t>Because </a:t>
            </a:r>
            <a:r>
              <a:rPr lang="en-CA" dirty="0" smtClean="0"/>
              <a:t>the errors are quantized, they are correctible!</a:t>
            </a:r>
          </a:p>
          <a:p>
            <a:pPr lvl="1">
              <a:lnSpc>
                <a:spcPct val="100000"/>
              </a:lnSpc>
            </a:pPr>
            <a:r>
              <a:rPr lang="en-CA" dirty="0" smtClean="0"/>
              <a:t>Exceptions</a:t>
            </a:r>
            <a:r>
              <a:rPr lang="en-CA" dirty="0"/>
              <a:t>: two episodes of non-quantized timing errors, </a:t>
            </a:r>
          </a:p>
          <a:p>
            <a:pPr lvl="2">
              <a:lnSpc>
                <a:spcPct val="100000"/>
              </a:lnSpc>
            </a:pPr>
            <a:r>
              <a:rPr lang="en-CA" dirty="0"/>
              <a:t>R1 October – December of 2015</a:t>
            </a:r>
          </a:p>
          <a:p>
            <a:pPr lvl="2">
              <a:lnSpc>
                <a:spcPct val="100000"/>
              </a:lnSpc>
            </a:pPr>
            <a:r>
              <a:rPr lang="en-CA" dirty="0"/>
              <a:t>B4 December 2021 – March 2022</a:t>
            </a:r>
          </a:p>
          <a:p>
            <a:endParaRPr lang="en-CA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86F493-4EB2-02DF-E84F-D1FF495D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8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7035-E38C-8CE2-E7BF-C8FD3A5A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Acknowledgements</a:t>
            </a:r>
          </a:p>
          <a:p>
            <a:pPr marL="0" indent="0">
              <a:buNone/>
            </a:pPr>
            <a:r>
              <a:rPr lang="en-CA" sz="2000" dirty="0"/>
              <a:t>Thanks to John Vidale for pointing out this problem, and for his continued interest and engagement</a:t>
            </a:r>
            <a:r>
              <a:rPr lang="en-CA" sz="2000" dirty="0" smtClean="0"/>
              <a:t>.</a:t>
            </a:r>
          </a:p>
          <a:p>
            <a:pPr marL="0" indent="0">
              <a:buNone/>
            </a:pPr>
            <a:r>
              <a:rPr lang="en-CA" sz="2000" dirty="0" smtClean="0"/>
              <a:t>Thanks to fish at </a:t>
            </a:r>
            <a:r>
              <a:rPr lang="en-CA" sz="2000" dirty="0" err="1" smtClean="0"/>
              <a:t>Guralp</a:t>
            </a:r>
            <a:r>
              <a:rPr lang="en-CA" sz="2000" dirty="0" smtClean="0"/>
              <a:t> Support for his invaluable insights into the hardware and firmware.</a:t>
            </a:r>
            <a:endParaRPr lang="en-CA" sz="20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Questions?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nicholas.ackerley@nrcan-rncan.gc.ca</a:t>
            </a:r>
            <a:r>
              <a:rPr lang="en-CA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D26DD-5F1A-FAA0-0F3C-2F1C09727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1402874"/>
            <a:ext cx="5181600" cy="5455126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~1900: solar observations (e.g. Dominion Observatory, Ottawa) =&gt; local clock =&gt; time marks</a:t>
            </a:r>
          </a:p>
          <a:p>
            <a:r>
              <a:rPr lang="en-CA" dirty="0"/>
              <a:t>1929: shortwave e.g. CHU, Dominion Observatory </a:t>
            </a:r>
          </a:p>
          <a:p>
            <a:r>
              <a:rPr lang="en-CA" dirty="0"/>
              <a:t>1960s: atomic clocks </a:t>
            </a:r>
          </a:p>
          <a:p>
            <a:r>
              <a:rPr lang="en-CA" dirty="0"/>
              <a:t>1970: CHU moved from Dominion Observatory to National Research Council</a:t>
            </a:r>
          </a:p>
          <a:p>
            <a:r>
              <a:rPr lang="en-CA" dirty="0"/>
              <a:t>1970s: timing applied at central site, subject to transmission delays</a:t>
            </a:r>
          </a:p>
          <a:p>
            <a:r>
              <a:rPr lang="en-CA" dirty="0"/>
              <a:t>1974: GOES time code service (geostationary satellite, to 2004)</a:t>
            </a:r>
          </a:p>
          <a:p>
            <a:r>
              <a:rPr lang="en-CA" dirty="0"/>
              <a:t>1980s: Omega (land-based VLF, portable) – excellent timing but for leap seconds</a:t>
            </a:r>
          </a:p>
          <a:p>
            <a:r>
              <a:rPr lang="en-CA" dirty="0"/>
              <a:t>1990s: GPS (satellite) &amp; NTP (internet) </a:t>
            </a:r>
          </a:p>
          <a:p>
            <a:pPr marL="0" indent="0">
              <a:buNone/>
            </a:pPr>
            <a:r>
              <a:rPr lang="en-CA" b="1" dirty="0">
                <a:sym typeface="Wingdings" panose="05000000000000000000" pitchFamily="2" charset="2"/>
              </a:rPr>
              <a:t> </a:t>
            </a:r>
            <a:r>
              <a:rPr lang="en-CA" b="1" dirty="0" smtClean="0"/>
              <a:t>Problem </a:t>
            </a:r>
            <a:r>
              <a:rPr lang="en-CA" b="1" dirty="0"/>
              <a:t>solved</a:t>
            </a:r>
            <a:r>
              <a:rPr lang="en-CA" b="1" dirty="0" smtClean="0"/>
              <a:t>? Sadly, no.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23027-6513-DEFE-4EDE-AECE9C7D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6F212-08BE-BE85-CE38-62650523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76" y="4001294"/>
            <a:ext cx="5129323" cy="273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E3E0F-418F-5D40-CF4C-1E14D4EA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809" y="1208946"/>
            <a:ext cx="3864124" cy="321450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125387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History of Timing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1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8B4A68-AE39-DB4B-095D-0C91C8787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19" y="1472729"/>
            <a:ext cx="5712691" cy="47732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Upgrade </a:t>
            </a:r>
            <a:r>
              <a:rPr lang="en-CA" dirty="0"/>
              <a:t>in 2013 first major since 1989</a:t>
            </a:r>
          </a:p>
          <a:p>
            <a:pPr>
              <a:lnSpc>
                <a:spcPct val="110000"/>
              </a:lnSpc>
            </a:pPr>
            <a:r>
              <a:rPr lang="en-CA" dirty="0"/>
              <a:t>Old system: 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Digitizers: Nanometrics RD-3, 16-bit, 20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dirty="0"/>
              <a:t>sps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Timing: central GOES (later GPS) with correction for telemetry &amp; propagation</a:t>
            </a:r>
          </a:p>
          <a:p>
            <a:pPr>
              <a:lnSpc>
                <a:spcPct val="110000"/>
              </a:lnSpc>
            </a:pPr>
            <a:r>
              <a:rPr lang="en-CA" dirty="0"/>
              <a:t>New system: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Digitizers: </a:t>
            </a:r>
            <a:r>
              <a:rPr lang="en-CA" dirty="0" err="1"/>
              <a:t>Guralp</a:t>
            </a:r>
            <a:r>
              <a:rPr lang="en-CA" dirty="0"/>
              <a:t> CMG-DM24S3EAM (IMS preferred), 24-bit, onboard authentication &amp; CD1.1, 40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dirty="0"/>
              <a:t>sps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Timing: independent GPS at each station</a:t>
            </a:r>
          </a:p>
          <a:p>
            <a:pPr>
              <a:lnSpc>
                <a:spcPct val="110000"/>
              </a:lnSpc>
            </a:pPr>
            <a:r>
              <a:rPr lang="en-CA" dirty="0"/>
              <a:t>Same S-13 short-period sensors &amp; 2 km spacing</a:t>
            </a:r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6E1EE-D8C7-DECC-6061-62A240C931AA}"/>
              </a:ext>
            </a:extLst>
          </p:cNvPr>
          <p:cNvSpPr txBox="1"/>
          <p:nvPr/>
        </p:nvSpPr>
        <p:spPr>
          <a:xfrm>
            <a:off x="0" y="6342639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400" dirty="0"/>
              <a:t>Edwards, W.N., 2014. </a:t>
            </a:r>
            <a:r>
              <a:rPr lang="en-CA" sz="1400" i="1" dirty="0"/>
              <a:t>The Yellowknife Seismic Array: Comparative Study Between the 2013 Upgrade and its 1989 Predecessor</a:t>
            </a:r>
            <a:r>
              <a:rPr lang="en-CA" sz="1400" dirty="0"/>
              <a:t>; Geological Survey of Canada, Open File 7559, 39 p. </a:t>
            </a:r>
            <a:r>
              <a:rPr lang="en-CA" sz="1400" dirty="0">
                <a:hlinkClick r:id="rId3"/>
              </a:rPr>
              <a:t>https://doi.org/10.4095/293841</a:t>
            </a:r>
            <a:r>
              <a:rPr lang="en-CA" sz="1400" dirty="0"/>
              <a:t>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66ED17-5076-35B9-70B7-E6CE40DD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42B074-F0B5-DBD9-10E4-E6E11771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43" y="1732580"/>
            <a:ext cx="4706007" cy="39629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Yellowknife Upgrade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17E3A0-47EB-7EEF-3B18-6E16B2258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31721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Studying </a:t>
            </a:r>
            <a:r>
              <a:rPr lang="en-CA" dirty="0"/>
              <a:t>rotation of inner core using “repeater” sources observed at IMS arrays</a:t>
            </a:r>
          </a:p>
          <a:p>
            <a:r>
              <a:rPr lang="en-CA" dirty="0"/>
              <a:t>Observed timing differences between repeaters at YKA but not ILAR, only when one is post-2013 </a:t>
            </a:r>
            <a:r>
              <a:rPr lang="en-CA" dirty="0" smtClean="0"/>
              <a:t>upgrade</a:t>
            </a:r>
            <a:endParaRPr lang="en-CA" dirty="0"/>
          </a:p>
          <a:p>
            <a:pPr lvl="1"/>
            <a:r>
              <a:rPr lang="en-CA" sz="1800" dirty="0"/>
              <a:t>2016-08-07: YKR6, YKB9</a:t>
            </a:r>
          </a:p>
          <a:p>
            <a:pPr lvl="1"/>
            <a:r>
              <a:rPr lang="en-CA" sz="1800" b="1" dirty="0"/>
              <a:t>2017-01-18: YKR5</a:t>
            </a:r>
            <a:r>
              <a:rPr lang="en-CA" sz="1800" dirty="0"/>
              <a:t>, </a:t>
            </a:r>
            <a:r>
              <a:rPr lang="en-CA" sz="1800" b="1" dirty="0"/>
              <a:t>YKB2</a:t>
            </a:r>
            <a:r>
              <a:rPr lang="en-CA" sz="1800" dirty="0"/>
              <a:t>, </a:t>
            </a:r>
            <a:r>
              <a:rPr lang="en-CA" sz="1800" b="1" dirty="0"/>
              <a:t>YKB3</a:t>
            </a:r>
            <a:r>
              <a:rPr lang="en-CA" sz="1800" dirty="0"/>
              <a:t>, </a:t>
            </a:r>
            <a:r>
              <a:rPr lang="en-CA" sz="1800" b="1" dirty="0"/>
              <a:t>YKB7</a:t>
            </a:r>
            <a:r>
              <a:rPr lang="en-CA" sz="1800" dirty="0"/>
              <a:t>, </a:t>
            </a:r>
            <a:r>
              <a:rPr lang="en-CA" sz="1800" b="1" dirty="0"/>
              <a:t>YKB9</a:t>
            </a:r>
          </a:p>
          <a:p>
            <a:pPr lvl="1"/>
            <a:r>
              <a:rPr lang="en-CA" sz="1800" dirty="0"/>
              <a:t>2017-06-20: YKR3, YKB7</a:t>
            </a:r>
          </a:p>
          <a:p>
            <a:pPr lvl="1"/>
            <a:r>
              <a:rPr lang="en-CA" sz="1800" dirty="0"/>
              <a:t>2017-06-20: YKR3, YKR5, YKR6, YKB1, YKB2, YKB7</a:t>
            </a:r>
          </a:p>
          <a:p>
            <a:pPr lvl="1"/>
            <a:r>
              <a:rPr lang="en-CA" sz="1800" dirty="0"/>
              <a:t>2017-06-20: YKR3, YKR5, YKR6, YKB1, YKB2, YKB7, YKB9</a:t>
            </a:r>
          </a:p>
          <a:p>
            <a:pPr lvl="1"/>
            <a:r>
              <a:rPr lang="en-CA" sz="1800" dirty="0"/>
              <a:t>2017-12-15: YKR3, YKR6, YKB1, YKB2, YKB7, YKB6, YKB9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3ED13-BF96-B59B-83C6-88A53E463DAE}"/>
              </a:ext>
            </a:extLst>
          </p:cNvPr>
          <p:cNvSpPr txBox="1"/>
          <p:nvPr/>
        </p:nvSpPr>
        <p:spPr>
          <a:xfrm>
            <a:off x="0" y="6355081"/>
            <a:ext cx="780694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W., &amp; Vidale, J. E. (2022). 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Seismological observation of Earth’s oscillating inner core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 Advances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(23), eabm9916.</a:t>
            </a:r>
            <a:endParaRPr lang="en-CA" sz="1400" b="1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BF32C0D-CA0C-9F8A-98D3-F40E015A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Raised by John Vidale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95AD75-6B7C-651D-3882-A8F36FAF9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6947" y="1127786"/>
            <a:ext cx="3363973" cy="5730214"/>
          </a:xfrm>
        </p:spPr>
      </p:pic>
    </p:spTree>
    <p:extLst>
      <p:ext uri="{BB962C8B-B14F-4D97-AF65-F5344CB8AC3E}">
        <p14:creationId xmlns:p14="http://schemas.microsoft.com/office/powerpoint/2010/main" val="259534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0DC3-1913-C593-93E3-705FF1A5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510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Are the GPS engines malfunctioning in some way (e.g. not getting a good enough view of the sky)?</a:t>
            </a:r>
          </a:p>
          <a:p>
            <a:r>
              <a:rPr lang="en-CA" dirty="0"/>
              <a:t>We weren’t systematically archiving </a:t>
            </a:r>
            <a:r>
              <a:rPr lang="en-CA" b="1" dirty="0"/>
              <a:t>GPS state-of-health</a:t>
            </a:r>
            <a:r>
              <a:rPr lang="en-CA" dirty="0"/>
              <a:t> </a:t>
            </a:r>
            <a:r>
              <a:rPr lang="en-CA" dirty="0">
                <a:sym typeface="Wingdings" panose="05000000000000000000" pitchFamily="2" charset="2"/>
              </a:rPr>
              <a:t></a:t>
            </a:r>
            <a:r>
              <a:rPr lang="en-CA" dirty="0"/>
              <a:t>We are now</a:t>
            </a:r>
          </a:p>
          <a:p>
            <a:r>
              <a:rPr lang="en-CA" dirty="0"/>
              <a:t>Available log files (&lt; 1 month) showed no offsets &gt; 25 us</a:t>
            </a:r>
          </a:p>
          <a:p>
            <a:pPr marL="0" indent="0">
              <a:buNone/>
            </a:pPr>
            <a:r>
              <a:rPr lang="en-CA" dirty="0"/>
              <a:t>Is this an effect of </a:t>
            </a:r>
            <a:r>
              <a:rPr lang="en-CA" b="1" dirty="0"/>
              <a:t>temperature-dependence of damping</a:t>
            </a:r>
            <a:r>
              <a:rPr lang="en-CA" dirty="0"/>
              <a:t>?</a:t>
            </a:r>
          </a:p>
          <a:p>
            <a:r>
              <a:rPr lang="en-CA" dirty="0"/>
              <a:t>a 10% variation in the damping would result in a 2.7° phase shift at 2 Hz, and a 7.5ms delay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CA" dirty="0">
                <a:sym typeface="Wingdings" panose="05000000000000000000" pitchFamily="2" charset="2"/>
              </a:rPr>
              <a:t>Can’t explain ~100 ms delays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425EF-B0F4-9C76-5D1A-8E8F36E0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510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Co-located sensors</a:t>
            </a:r>
            <a:r>
              <a:rPr lang="en-CA" dirty="0"/>
              <a:t>: needed for most obvious method e.g. Ringler et al. (2021).</a:t>
            </a:r>
          </a:p>
          <a:p>
            <a:r>
              <a:rPr lang="en-CA" dirty="0"/>
              <a:t>Can/should be done at many CNSN stations</a:t>
            </a:r>
          </a:p>
          <a:p>
            <a:pPr marL="0" indent="0">
              <a:buNone/>
            </a:pPr>
            <a:r>
              <a:rPr lang="en-CA" b="1" dirty="0"/>
              <a:t>Repeating earthquakes</a:t>
            </a:r>
            <a:r>
              <a:rPr lang="en-CA" dirty="0"/>
              <a:t>: e.g. Yang, Song &amp; Ringler (2022)</a:t>
            </a:r>
          </a:p>
          <a:p>
            <a:r>
              <a:rPr lang="en-CA" dirty="0"/>
              <a:t>Not common enough to get good time-resolution of timing errors</a:t>
            </a:r>
          </a:p>
          <a:p>
            <a:pPr>
              <a:buFont typeface="Wingdings" panose="05000000000000000000" pitchFamily="2" charset="2"/>
              <a:buChar char="è"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b="1" dirty="0">
                <a:sym typeface="Wingdings" panose="05000000000000000000" pitchFamily="2" charset="2"/>
              </a:rPr>
              <a:t>IDEA</a:t>
            </a:r>
            <a:r>
              <a:rPr lang="en-CA" dirty="0">
                <a:sym typeface="Wingdings" panose="05000000000000000000" pitchFamily="2" charset="2"/>
              </a:rPr>
              <a:t>: use well-recorded events to estimate inter-station timing 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DPRK nuclear test SNR too low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Use earthquakes from distant source zones!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982D0-C865-74B6-F130-2F1BA4E1E721}"/>
              </a:ext>
            </a:extLst>
          </p:cNvPr>
          <p:cNvSpPr txBox="1"/>
          <p:nvPr/>
        </p:nvSpPr>
        <p:spPr>
          <a:xfrm>
            <a:off x="0" y="5688449"/>
            <a:ext cx="121920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Ringler, A. T., Anthony, R. E., Wilson, D. C., Auerbach, D., </a:t>
            </a:r>
            <a:r>
              <a:rPr lang="en-CA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Bargabus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Davis, P., ... &amp; </a:t>
            </a:r>
            <a:r>
              <a:rPr lang="en-CA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Klimczak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(2021). A review of timing accuracy across the Global Seismographic Network.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Seismological Research Letters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92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2270-2281. 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https://doi.org/10.1785/0220200394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CA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Yang, Y., Song, X., &amp; Ringler, A. T. (2022). An Evaluation of the Timing Accuracy of Global and Regional Seismic Stations and Networks.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Seismological Research Letters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93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161-172. 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https://doi.org/10.1785/0220210232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CA" sz="14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3C1AD9-864B-97A3-86D0-E58338C99CD7}"/>
              </a:ext>
            </a:extLst>
          </p:cNvPr>
          <p:cNvSpPr txBox="1">
            <a:spLocks/>
          </p:cNvSpPr>
          <p:nvPr/>
        </p:nvSpPr>
        <p:spPr>
          <a:xfrm>
            <a:off x="11528982" y="200647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92062" y="3891764"/>
            <a:ext cx="6293334" cy="171033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5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B19A2-8D8F-8B3B-2B1D-03DA93933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50607" cy="45170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VanDecar &amp; Crosson (1990):</a:t>
            </a:r>
            <a:endParaRPr lang="en-CA" dirty="0"/>
          </a:p>
          <a:p>
            <a:r>
              <a:rPr lang="en-CA" dirty="0"/>
              <a:t>Accurate estimation of relative phase arrival times from teleseisms</a:t>
            </a:r>
          </a:p>
          <a:p>
            <a:r>
              <a:rPr lang="en-CA" dirty="0"/>
              <a:t>Least-squares problem is over-determined because independent offset estimates can be obtained from all pairs</a:t>
            </a:r>
          </a:p>
          <a:p>
            <a:r>
              <a:rPr lang="en-CA" dirty="0"/>
              <a:t>Addition of zero-mean constraint</a:t>
            </a:r>
          </a:p>
          <a:p>
            <a:r>
              <a:rPr lang="en-CA" dirty="0"/>
              <a:t>Proposed use: tomographic inversion across regional networks</a:t>
            </a:r>
          </a:p>
          <a:p>
            <a:pPr marL="0" indent="0">
              <a:buNone/>
            </a:pPr>
            <a:r>
              <a:rPr lang="en-CA" dirty="0"/>
              <a:t>Additions:</a:t>
            </a:r>
          </a:p>
          <a:p>
            <a:r>
              <a:rPr lang="en-CA" dirty="0" err="1" smtClean="0"/>
              <a:t>Upsample</a:t>
            </a:r>
            <a:r>
              <a:rPr lang="en-CA" dirty="0" smtClean="0"/>
              <a:t> 20, 40 </a:t>
            </a:r>
            <a:r>
              <a:rPr lang="en-CA" dirty="0"/>
              <a:t>to 100 sps for improved time resolution</a:t>
            </a:r>
          </a:p>
          <a:p>
            <a:r>
              <a:rPr lang="en-CA" dirty="0" smtClean="0"/>
              <a:t>Estimate and correct for </a:t>
            </a:r>
            <a:r>
              <a:rPr lang="en-CA" dirty="0" err="1" smtClean="0"/>
              <a:t>moveout</a:t>
            </a:r>
            <a:r>
              <a:rPr lang="en-CA" dirty="0" smtClean="0"/>
              <a:t> across array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EF2D37-E5DA-105F-18A7-5D6F45B57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0" y="2538355"/>
            <a:ext cx="3943350" cy="2705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EF677-45C4-AEBC-866F-6B9404DFA239}"/>
              </a:ext>
            </a:extLst>
          </p:cNvPr>
          <p:cNvSpPr txBox="1"/>
          <p:nvPr/>
        </p:nvSpPr>
        <p:spPr>
          <a:xfrm>
            <a:off x="0" y="6342639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VanDecar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C., &amp; Crosson, R. S. (1990). 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4"/>
              </a:rPr>
              <a:t>Determination of teleseismic relative phase arrival times using multi-channel cross-correlation and least squares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Bulletin of the Seismological Society of America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CA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80</a:t>
            </a:r>
            <a:r>
              <a:rPr lang="en-CA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150-169.</a:t>
            </a:r>
            <a:endParaRPr lang="en-CA" sz="140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C2AF2F-1A00-D9C0-B76F-8963C4D6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Cross-Correlation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9026-326E-06A7-E71F-E1B3B1C5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215176"/>
            <a:ext cx="4800116" cy="5534336"/>
          </a:xfrm>
        </p:spPr>
        <p:txBody>
          <a:bodyPr>
            <a:spAutoFit/>
          </a:bodyPr>
          <a:lstStyle/>
          <a:p>
            <a:r>
              <a:rPr lang="en-CA" sz="2400" dirty="0"/>
              <a:t>Settled on:</a:t>
            </a:r>
          </a:p>
          <a:p>
            <a:pPr lvl="1"/>
            <a:r>
              <a:rPr lang="en-CA" sz="1800" dirty="0"/>
              <a:t>±5 s around ak135 nominal arrival time</a:t>
            </a:r>
          </a:p>
          <a:p>
            <a:pPr lvl="1"/>
            <a:r>
              <a:rPr lang="en-CA" sz="1800" dirty="0"/>
              <a:t>1-10 Hz bandpass</a:t>
            </a:r>
          </a:p>
          <a:p>
            <a:pPr lvl="1"/>
            <a:r>
              <a:rPr lang="en-CA" sz="1800" dirty="0"/>
              <a:t>plot 95% uncertainty at ±2</a:t>
            </a:r>
            <a:r>
              <a:rPr lang="el-GR" sz="18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</a:t>
            </a:r>
            <a:endParaRPr lang="en-CA" sz="1800" dirty="0"/>
          </a:p>
          <a:p>
            <a:r>
              <a:rPr lang="en-CA" sz="2400" dirty="0"/>
              <a:t>Analyzed ~2500 events since 2010 with magnitude &gt; 4.2 in South Sandwich Islands, south Atlantic (same bounding box as John Vidale)</a:t>
            </a:r>
          </a:p>
          <a:p>
            <a:r>
              <a:rPr lang="en-CA" sz="2400" dirty="0"/>
              <a:t>Dropped channels with gaps</a:t>
            </a:r>
          </a:p>
          <a:p>
            <a:r>
              <a:rPr lang="en-CA" sz="2400" dirty="0"/>
              <a:t>Made plots, like the one at the right, for all events in dataset shared by John Vidale</a:t>
            </a:r>
          </a:p>
          <a:p>
            <a:r>
              <a:rPr lang="en-CA" sz="2400" dirty="0"/>
              <a:t>Weak/bad results typically happen due to low SNR and malfunction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BC5F8C42-FF24-FCB6-8C19-7CCD4CC8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36" y="1504950"/>
            <a:ext cx="6833114" cy="5353050"/>
          </a:xfr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F5430F-7C77-0323-803E-98AD70FA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Cross Correlation: Weak result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2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9026-326E-06A7-E71F-E1B3B1C5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969" y="2364053"/>
            <a:ext cx="4846611" cy="3634841"/>
          </a:xfrm>
        </p:spPr>
        <p:txBody>
          <a:bodyPr>
            <a:spAutoFit/>
          </a:bodyPr>
          <a:lstStyle/>
          <a:p>
            <a:r>
              <a:rPr lang="en-CA" sz="2400" dirty="0"/>
              <a:t>Between 2013-06-26 and 2014-04-02 both old and new instrumentation ran in parallel</a:t>
            </a:r>
          </a:p>
          <a:p>
            <a:r>
              <a:rPr lang="en-CA" sz="2400" dirty="0"/>
              <a:t>For MCCC both arrays are treated as one</a:t>
            </a:r>
          </a:p>
          <a:p>
            <a:r>
              <a:rPr lang="en-CA" sz="2400" dirty="0"/>
              <a:t>Confirmed observations of Edwards (2014):</a:t>
            </a:r>
          </a:p>
          <a:p>
            <a:pPr lvl="1"/>
            <a:r>
              <a:rPr lang="en-CA" sz="2000" dirty="0"/>
              <a:t>Large offset at R7 </a:t>
            </a:r>
          </a:p>
          <a:p>
            <a:pPr lvl="1"/>
            <a:r>
              <a:rPr lang="en-CA" sz="2000" dirty="0"/>
              <a:t>persistent 0.1 s offset between YK and YKA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5F8C42-FF24-FCB6-8C19-7CCD4CC8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3636" y="1504950"/>
            <a:ext cx="6833113" cy="5353049"/>
          </a:xfr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1267FA-14C3-BA42-7AC8-B48F9AB6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982" y="200647"/>
            <a:ext cx="456414" cy="365125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3" y="136401"/>
            <a:ext cx="2667000" cy="819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6960989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Multi-Channel Cross Correlation: Overlap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O3.5-820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504A95-3BC9-52F3-A21E-C61C477D76DE}"/>
              </a:ext>
            </a:extLst>
          </p:cNvPr>
          <p:cNvSpPr txBox="1">
            <a:spLocks/>
          </p:cNvSpPr>
          <p:nvPr/>
        </p:nvSpPr>
        <p:spPr>
          <a:xfrm>
            <a:off x="11528982" y="219501"/>
            <a:ext cx="45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48a81c04633316824011c2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1793</Words>
  <Application>Microsoft Office PowerPoint</Application>
  <PresentationFormat>Widescreen</PresentationFormat>
  <Paragraphs>259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Ackerley, Nicholas (he, him | il, lui)</cp:lastModifiedBy>
  <cp:revision>39</cp:revision>
  <dcterms:created xsi:type="dcterms:W3CDTF">2023-04-18T13:25:54Z</dcterms:created>
  <dcterms:modified xsi:type="dcterms:W3CDTF">2023-06-16T03:33:14Z</dcterms:modified>
</cp:coreProperties>
</file>