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90" r:id="rId3"/>
    <p:sldId id="277" r:id="rId4"/>
    <p:sldId id="278" r:id="rId5"/>
    <p:sldId id="279" r:id="rId6"/>
    <p:sldId id="280" r:id="rId7"/>
    <p:sldId id="281" r:id="rId8"/>
    <p:sldId id="291" r:id="rId9"/>
    <p:sldId id="292" r:id="rId10"/>
    <p:sldId id="294" r:id="rId11"/>
    <p:sldId id="293" r:id="rId12"/>
    <p:sldId id="285" r:id="rId13"/>
    <p:sldId id="263" r:id="rId14"/>
    <p:sldId id="264" r:id="rId15"/>
    <p:sldId id="296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oto Sans Display" panose="020B050204050402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BE5A"/>
    <a:srgbClr val="9BB4C8"/>
    <a:srgbClr val="E6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3" autoAdjust="0"/>
    <p:restoredTop sz="94660"/>
  </p:normalViewPr>
  <p:slideViewPr>
    <p:cSldViewPr snapToGrid="0" snapToObjects="1" showGuides="1">
      <p:cViewPr varScale="1">
        <p:scale>
          <a:sx n="129" d="100"/>
          <a:sy n="129" d="100"/>
        </p:scale>
        <p:origin x="918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39" d="100"/>
          <a:sy n="139" d="100"/>
        </p:scale>
        <p:origin x="462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EF546F-4FA4-BDF4-91AE-D359D1C65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1C1829-3C5C-66F4-B7F6-5952243ED6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6065C-0886-5E48-ACAD-AFD2F61DB99E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106F8E-01D5-68B1-FCAF-5190128F8C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ADB99C-D3EA-154C-A280-EF97C53287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CAE6-2DCB-7148-A1AE-D53C429F95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9024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06B6-0CFC-4341-85C2-3C1C52EA9AD0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F965-7FE4-407B-A472-646F99C2CE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13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7D3A44B-CB18-B4A8-F5E0-FE6D50523E77}"/>
              </a:ext>
            </a:extLst>
          </p:cNvPr>
          <p:cNvSpPr/>
          <p:nvPr userDrawn="1"/>
        </p:nvSpPr>
        <p:spPr>
          <a:xfrm>
            <a:off x="0" y="3937500"/>
            <a:ext cx="9144000" cy="12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34DE476-E9E8-8BE1-4956-B40F65C11E68}"/>
              </a:ext>
            </a:extLst>
          </p:cNvPr>
          <p:cNvGrpSpPr/>
          <p:nvPr userDrawn="1"/>
        </p:nvGrpSpPr>
        <p:grpSpPr>
          <a:xfrm>
            <a:off x="0" y="3821208"/>
            <a:ext cx="9144000" cy="348160"/>
            <a:chOff x="34931" y="3497432"/>
            <a:chExt cx="9144000" cy="348160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F74A7CD-8DA8-9822-A588-CBF54A7445AF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sz="2400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DFF2076-408D-E6FF-1214-0C4F6E978EE0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9B3C5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2" y="316464"/>
            <a:ext cx="6262485" cy="6750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40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165" y="1355101"/>
            <a:ext cx="8337550" cy="645857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161" y="2000957"/>
            <a:ext cx="8335965" cy="1068183"/>
          </a:xfrm>
        </p:spPr>
        <p:txBody>
          <a:bodyPr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8" y="3934590"/>
            <a:ext cx="2021215" cy="237600"/>
          </a:xfrm>
        </p:spPr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CC73F8-E434-A3E6-CC3A-3BC704671DDC}"/>
              </a:ext>
            </a:extLst>
          </p:cNvPr>
          <p:cNvSpPr txBox="1"/>
          <p:nvPr userDrawn="1"/>
        </p:nvSpPr>
        <p:spPr>
          <a:xfrm>
            <a:off x="411166" y="4344572"/>
            <a:ext cx="1200151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>
                <a:solidFill>
                  <a:schemeClr val="bg1"/>
                </a:solidFill>
              </a:rPr>
              <a:t>www.bgr.bund.de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506B5E-2FF5-1F7D-05B3-21847E041FB1}"/>
              </a:ext>
            </a:extLst>
          </p:cNvPr>
          <p:cNvSpPr txBox="1"/>
          <p:nvPr userDrawn="1"/>
        </p:nvSpPr>
        <p:spPr>
          <a:xfrm>
            <a:off x="7550154" y="4344572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+mn-lt"/>
              </a:rPr>
              <a:t>Bundesanstalt für</a:t>
            </a:r>
            <a:br>
              <a:rPr lang="de-DE" sz="1100" baseline="0" dirty="0">
                <a:solidFill>
                  <a:srgbClr val="FFFFFF"/>
                </a:solidFill>
                <a:latin typeface="+mn-lt"/>
              </a:rPr>
            </a:br>
            <a:r>
              <a:rPr lang="de-DE" sz="1100" baseline="0" dirty="0">
                <a:solidFill>
                  <a:srgbClr val="FFFFFF"/>
                </a:solidFill>
                <a:latin typeface="+mn-lt"/>
              </a:rPr>
              <a:t>Geowissenschaften</a:t>
            </a:r>
            <a:br>
              <a:rPr lang="de-DE" sz="1100" baseline="0" dirty="0">
                <a:solidFill>
                  <a:srgbClr val="FFFFFF"/>
                </a:solidFill>
                <a:latin typeface="+mn-lt"/>
              </a:rPr>
            </a:br>
            <a:r>
              <a:rPr lang="de-DE" sz="1100" baseline="0" dirty="0">
                <a:solidFill>
                  <a:srgbClr val="FFFFFF"/>
                </a:solidFill>
                <a:latin typeface="+mn-lt"/>
              </a:rPr>
              <a:t>und Rohstoffe</a:t>
            </a:r>
            <a:endParaRPr lang="de-DE" sz="110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51A1459-ACC1-C614-9176-52CF7A103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175434"/>
            <a:ext cx="1937926" cy="11977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C8C7A27-66F9-CC12-BEBF-7077D65B4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-28080"/>
            <a:ext cx="1937926" cy="11977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4031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2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" y="1356352"/>
            <a:ext cx="3032125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165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6A658A92-E836-051F-AB48-49DF556476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61521" y="1356352"/>
            <a:ext cx="2636045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30E358-1345-B305-B885-D93E416C55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1521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2EE2832C-1F83-9B64-1E34-2D987372C8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12671" y="1356352"/>
            <a:ext cx="2636044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F795B58-3009-CE7D-F7D4-F61896D248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7753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12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2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81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4" y="339728"/>
            <a:ext cx="6328305" cy="3910393"/>
          </a:xfrm>
          <a:prstGeom prst="rect">
            <a:avLst/>
          </a:prstGeom>
        </p:spPr>
        <p:txBody>
          <a:bodyPr anchor="ctr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1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59926E78-9095-2A92-2F4D-F2098B065F8B}"/>
              </a:ext>
            </a:extLst>
          </p:cNvPr>
          <p:cNvSpPr/>
          <p:nvPr userDrawn="1"/>
        </p:nvSpPr>
        <p:spPr>
          <a:xfrm>
            <a:off x="0" y="3952740"/>
            <a:ext cx="9144000" cy="12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CBC89E0-95FE-F562-291A-73D231126F4A}"/>
              </a:ext>
            </a:extLst>
          </p:cNvPr>
          <p:cNvGrpSpPr/>
          <p:nvPr userDrawn="1"/>
        </p:nvGrpSpPr>
        <p:grpSpPr>
          <a:xfrm>
            <a:off x="0" y="3946160"/>
            <a:ext cx="9144000" cy="234192"/>
            <a:chOff x="34931" y="3613494"/>
            <a:chExt cx="9144000" cy="234192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8269D3F-CEB9-36FE-48D7-F02C8103E9F8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sz="24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6DAA1C56-F4BD-2FD5-6057-4F4BAD22CC9D}"/>
                </a:ext>
              </a:extLst>
            </p:cNvPr>
            <p:cNvSpPr/>
            <p:nvPr/>
          </p:nvSpPr>
          <p:spPr>
            <a:xfrm>
              <a:off x="2647094" y="3615576"/>
              <a:ext cx="6531837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192EF7E-C267-2DFD-CE49-48548B0DFB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88" y="2"/>
            <a:ext cx="5040927" cy="3950415"/>
          </a:xfrm>
          <a:custGeom>
            <a:avLst/>
            <a:gdLst>
              <a:gd name="connsiteX0" fmla="*/ 0 w 2692401"/>
              <a:gd name="connsiteY0" fmla="*/ 0 h 5311775"/>
              <a:gd name="connsiteX1" fmla="*/ 2692401 w 2692401"/>
              <a:gd name="connsiteY1" fmla="*/ 0 h 5311775"/>
              <a:gd name="connsiteX2" fmla="*/ 2692401 w 2692401"/>
              <a:gd name="connsiteY2" fmla="*/ 5311775 h 5311775"/>
              <a:gd name="connsiteX3" fmla="*/ 0 w 2692401"/>
              <a:gd name="connsiteY3" fmla="*/ 5311775 h 5311775"/>
              <a:gd name="connsiteX4" fmla="*/ 0 w 2692401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2401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4783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4308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907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6622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355252"/>
              <a:gd name="connsiteY0" fmla="*/ 0 h 5318204"/>
              <a:gd name="connsiteX1" fmla="*/ 5355252 w 5355252"/>
              <a:gd name="connsiteY1" fmla="*/ 0 h 5318204"/>
              <a:gd name="connsiteX2" fmla="*/ 2766220 w 5355252"/>
              <a:gd name="connsiteY2" fmla="*/ 5318204 h 5318204"/>
              <a:gd name="connsiteX3" fmla="*/ 0 w 5355252"/>
              <a:gd name="connsiteY3" fmla="*/ 5311775 h 5318204"/>
              <a:gd name="connsiteX4" fmla="*/ 0 w 5355252"/>
              <a:gd name="connsiteY4" fmla="*/ 0 h 5318204"/>
              <a:gd name="connsiteX0" fmla="*/ 0 w 4802802"/>
              <a:gd name="connsiteY0" fmla="*/ 0 h 5318204"/>
              <a:gd name="connsiteX1" fmla="*/ 4802802 w 4802802"/>
              <a:gd name="connsiteY1" fmla="*/ 0 h 5318204"/>
              <a:gd name="connsiteX2" fmla="*/ 2766220 w 4802802"/>
              <a:gd name="connsiteY2" fmla="*/ 5318204 h 5318204"/>
              <a:gd name="connsiteX3" fmla="*/ 0 w 4802802"/>
              <a:gd name="connsiteY3" fmla="*/ 5311775 h 5318204"/>
              <a:gd name="connsiteX4" fmla="*/ 0 w 4802802"/>
              <a:gd name="connsiteY4" fmla="*/ 0 h 5318204"/>
              <a:gd name="connsiteX0" fmla="*/ 0 w 4936152"/>
              <a:gd name="connsiteY0" fmla="*/ 0 h 5318204"/>
              <a:gd name="connsiteX1" fmla="*/ 4936152 w 4936152"/>
              <a:gd name="connsiteY1" fmla="*/ 3216 h 5318204"/>
              <a:gd name="connsiteX2" fmla="*/ 2766220 w 4936152"/>
              <a:gd name="connsiteY2" fmla="*/ 5318204 h 5318204"/>
              <a:gd name="connsiteX3" fmla="*/ 0 w 4936152"/>
              <a:gd name="connsiteY3" fmla="*/ 5311775 h 5318204"/>
              <a:gd name="connsiteX4" fmla="*/ 0 w 4936152"/>
              <a:gd name="connsiteY4" fmla="*/ 0 h 5318204"/>
              <a:gd name="connsiteX0" fmla="*/ 0 w 5040927"/>
              <a:gd name="connsiteY0" fmla="*/ 0 h 5318204"/>
              <a:gd name="connsiteX1" fmla="*/ 5040927 w 5040927"/>
              <a:gd name="connsiteY1" fmla="*/ 1 h 5318204"/>
              <a:gd name="connsiteX2" fmla="*/ 2766220 w 5040927"/>
              <a:gd name="connsiteY2" fmla="*/ 5318204 h 5318204"/>
              <a:gd name="connsiteX3" fmla="*/ 0 w 5040927"/>
              <a:gd name="connsiteY3" fmla="*/ 5311775 h 5318204"/>
              <a:gd name="connsiteX4" fmla="*/ 0 w 5040927"/>
              <a:gd name="connsiteY4" fmla="*/ 0 h 531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927" h="5318204">
                <a:moveTo>
                  <a:pt x="0" y="0"/>
                </a:moveTo>
                <a:lnTo>
                  <a:pt x="5040927" y="1"/>
                </a:lnTo>
                <a:lnTo>
                  <a:pt x="2766220" y="5318204"/>
                </a:lnTo>
                <a:lnTo>
                  <a:pt x="0" y="53117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5611" y="1354204"/>
            <a:ext cx="4061676" cy="6750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40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6344" y="2081085"/>
            <a:ext cx="4062369" cy="649942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5531" y="2731026"/>
            <a:ext cx="4061597" cy="649000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8" y="3934590"/>
            <a:ext cx="2021215" cy="237600"/>
          </a:xfrm>
        </p:spPr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244584-2AED-E95C-3AB7-D99E113BBCC0}"/>
              </a:ext>
            </a:extLst>
          </p:cNvPr>
          <p:cNvSpPr txBox="1"/>
          <p:nvPr userDrawn="1"/>
        </p:nvSpPr>
        <p:spPr>
          <a:xfrm>
            <a:off x="7550154" y="4344572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+mj-lt"/>
              </a:rPr>
              <a:t>Bundesanstalt für</a:t>
            </a:r>
            <a:br>
              <a:rPr lang="de-DE" sz="1100" baseline="0" dirty="0">
                <a:solidFill>
                  <a:srgbClr val="FFFFFF"/>
                </a:solidFill>
                <a:latin typeface="+mj-lt"/>
              </a:rPr>
            </a:br>
            <a:r>
              <a:rPr lang="de-DE" sz="1100" baseline="0" dirty="0">
                <a:solidFill>
                  <a:srgbClr val="FFFFFF"/>
                </a:solidFill>
                <a:latin typeface="+mj-lt"/>
              </a:rPr>
              <a:t>Geowissenschaften</a:t>
            </a:r>
            <a:br>
              <a:rPr lang="de-DE" sz="1100" baseline="0" dirty="0">
                <a:solidFill>
                  <a:srgbClr val="FFFFFF"/>
                </a:solidFill>
                <a:latin typeface="+mj-lt"/>
              </a:rPr>
            </a:br>
            <a:r>
              <a:rPr lang="de-DE" sz="1100" baseline="0" dirty="0">
                <a:solidFill>
                  <a:srgbClr val="FFFFFF"/>
                </a:solidFill>
                <a:latin typeface="+mj-lt"/>
              </a:rPr>
              <a:t>und Rohstoffe</a:t>
            </a:r>
            <a:endParaRPr lang="de-DE" sz="1100" baseline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560C353-1748-8ABC-C8CA-4DFA3E15E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41031"/>
            <a:ext cx="1937926" cy="11977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22698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3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351F84-F0DB-89BE-59C7-15D92E545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347791"/>
            <a:ext cx="8337550" cy="2968625"/>
          </a:xfrm>
        </p:spPr>
        <p:txBody>
          <a:bodyPr/>
          <a:lstStyle>
            <a:lvl1pPr marL="268268" indent="-268268">
              <a:spcBef>
                <a:spcPts val="850"/>
              </a:spcBef>
              <a:buFont typeface="+mj-lt"/>
              <a:buAutoNum type="arabicPeriod"/>
              <a:defRPr/>
            </a:lvl1pPr>
            <a:lvl2pPr marL="539710" indent="-271445">
              <a:spcBef>
                <a:spcPts val="0"/>
              </a:spcBef>
              <a:buSzPct val="100000"/>
              <a:buFont typeface="+mj-lt"/>
              <a:buAutoNum type="arabicPeriod"/>
              <a:defRPr/>
            </a:lvl2pPr>
            <a:lvl3pPr marL="806390" indent="-266681">
              <a:buSzPct val="100000"/>
              <a:buFont typeface="+mj-lt"/>
              <a:buAutoNum type="arabicPeriod"/>
              <a:defRPr/>
            </a:lvl3pPr>
            <a:lvl4pPr marL="1074657" indent="-268268">
              <a:buSzPct val="100000"/>
              <a:buFont typeface="+mj-lt"/>
              <a:buAutoNum type="arabicPeriod"/>
              <a:defRPr/>
            </a:lvl4pPr>
            <a:lvl5pPr marL="228582" indent="-228582"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57204" y="4945500"/>
            <a:ext cx="20574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07578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lnSpc>
                <a:spcPts val="14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M. Schwardt et al. - on-site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70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3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" y="1347789"/>
            <a:ext cx="8337550" cy="296862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57204" y="4945500"/>
            <a:ext cx="20574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07578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lnSpc>
                <a:spcPts val="14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M. Schwardt et al. - on-site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2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601" y="1347791"/>
            <a:ext cx="4052888" cy="2968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4" y="1347791"/>
            <a:ext cx="4068761" cy="2968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257204" y="4945500"/>
            <a:ext cx="20574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07578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lnSpc>
                <a:spcPts val="14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M. Schwardt et al. - on-site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91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315" y="1347789"/>
            <a:ext cx="4064401" cy="122396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4314" y="2571753"/>
            <a:ext cx="4064401" cy="17446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3CE2631-9C7D-6565-1667-D08F97EE2C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464050" cy="49466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13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F50C0-8483-7030-818F-BE7C8F6D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D0614C-7234-F15A-7C10-697EF73D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04A7EA6-691F-7B84-81BF-D49F8B1824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3106"/>
            <a:ext cx="9148762" cy="3598862"/>
          </a:xfrm>
          <a:custGeom>
            <a:avLst/>
            <a:gdLst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0 w 9144000"/>
              <a:gd name="connsiteY3" fmla="*/ 3598862 h 3598862"/>
              <a:gd name="connsiteX4" fmla="*/ 0 w 9144000"/>
              <a:gd name="connsiteY4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600450"/>
              <a:gd name="connsiteX1" fmla="*/ 9144000 w 9144000"/>
              <a:gd name="connsiteY1" fmla="*/ 0 h 3600450"/>
              <a:gd name="connsiteX2" fmla="*/ 9144000 w 9144000"/>
              <a:gd name="connsiteY2" fmla="*/ 3598862 h 3600450"/>
              <a:gd name="connsiteX3" fmla="*/ 8012906 w 9144000"/>
              <a:gd name="connsiteY3" fmla="*/ 3600450 h 3600450"/>
              <a:gd name="connsiteX4" fmla="*/ 7219950 w 9144000"/>
              <a:gd name="connsiteY4" fmla="*/ 3598068 h 3600450"/>
              <a:gd name="connsiteX5" fmla="*/ 0 w 9144000"/>
              <a:gd name="connsiteY5" fmla="*/ 3598862 h 3600450"/>
              <a:gd name="connsiteX6" fmla="*/ 0 w 9144000"/>
              <a:gd name="connsiteY6" fmla="*/ 0 h 3600450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98531 w 9144000"/>
              <a:gd name="connsiteY3" fmla="*/ 3438525 h 3598862"/>
              <a:gd name="connsiteX4" fmla="*/ 7219950 w 9144000"/>
              <a:gd name="connsiteY4" fmla="*/ 3598068 h 3598862"/>
              <a:gd name="connsiteX5" fmla="*/ 0 w 9144000"/>
              <a:gd name="connsiteY5" fmla="*/ 3598862 h 3598862"/>
              <a:gd name="connsiteX6" fmla="*/ 0 w 9144000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298531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1857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762" h="3598862">
                <a:moveTo>
                  <a:pt x="0" y="0"/>
                </a:moveTo>
                <a:lnTo>
                  <a:pt x="9144000" y="0"/>
                </a:lnTo>
                <a:cubicBezTo>
                  <a:pt x="9145587" y="1146440"/>
                  <a:pt x="9147175" y="2292879"/>
                  <a:pt x="9148762" y="3439319"/>
                </a:cubicBezTo>
                <a:lnTo>
                  <a:pt x="7331869" y="3438525"/>
                </a:lnTo>
                <a:lnTo>
                  <a:pt x="7236620" y="3598068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61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2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826" y="1353107"/>
            <a:ext cx="4052888" cy="24142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356353"/>
            <a:ext cx="4464050" cy="361226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28AEA9E-9F5C-5327-3B1C-6CB5B4B80C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4" y="3762024"/>
            <a:ext cx="2646362" cy="554392"/>
          </a:xfrm>
        </p:spPr>
        <p:txBody>
          <a:bodyPr anchor="b"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2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2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16" y="1356353"/>
            <a:ext cx="4464050" cy="361226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4714" y="1356352"/>
            <a:ext cx="2646362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4" y="3139780"/>
            <a:ext cx="2646362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1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EE1679EB-1B34-D342-9915-BF06BAB1E1C9}"/>
              </a:ext>
            </a:extLst>
          </p:cNvPr>
          <p:cNvSpPr/>
          <p:nvPr userDrawn="1"/>
        </p:nvSpPr>
        <p:spPr>
          <a:xfrm>
            <a:off x="0" y="4945500"/>
            <a:ext cx="9144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B77DD05-B796-EF54-C352-DC8E534E31B1}"/>
              </a:ext>
            </a:extLst>
          </p:cNvPr>
          <p:cNvSpPr/>
          <p:nvPr userDrawn="1"/>
        </p:nvSpPr>
        <p:spPr>
          <a:xfrm>
            <a:off x="7118477" y="4783500"/>
            <a:ext cx="2025525" cy="3600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920F60B-6EDD-907F-3E34-BD7734486F5D}"/>
              </a:ext>
            </a:extLst>
          </p:cNvPr>
          <p:cNvGrpSpPr/>
          <p:nvPr userDrawn="1"/>
        </p:nvGrpSpPr>
        <p:grpSpPr>
          <a:xfrm>
            <a:off x="411163" y="406801"/>
            <a:ext cx="8348784" cy="3909614"/>
            <a:chOff x="411163" y="406799"/>
            <a:chExt cx="8348784" cy="390961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94274D9-BD53-8148-3778-292E0A96217B}"/>
                </a:ext>
              </a:extLst>
            </p:cNvPr>
            <p:cNvSpPr/>
            <p:nvPr userDrawn="1"/>
          </p:nvSpPr>
          <p:spPr>
            <a:xfrm>
              <a:off x="41116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B648422-C44E-F0F2-CE5D-357F768F5D90}"/>
                </a:ext>
              </a:extLst>
            </p:cNvPr>
            <p:cNvSpPr/>
            <p:nvPr userDrawn="1"/>
          </p:nvSpPr>
          <p:spPr>
            <a:xfrm>
              <a:off x="1839459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9A6FD10-FB14-3F39-B610-055924E7C73C}"/>
                </a:ext>
              </a:extLst>
            </p:cNvPr>
            <p:cNvSpPr/>
            <p:nvPr userDrawn="1"/>
          </p:nvSpPr>
          <p:spPr>
            <a:xfrm>
              <a:off x="3267755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2378745-09FA-5E4D-35F7-1CD32C27AF14}"/>
                </a:ext>
              </a:extLst>
            </p:cNvPr>
            <p:cNvSpPr/>
            <p:nvPr userDrawn="1"/>
          </p:nvSpPr>
          <p:spPr>
            <a:xfrm>
              <a:off x="4696051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8F5E265-D474-5C54-BBE2-117B3D5C5FCC}"/>
                </a:ext>
              </a:extLst>
            </p:cNvPr>
            <p:cNvSpPr/>
            <p:nvPr userDrawn="1"/>
          </p:nvSpPr>
          <p:spPr>
            <a:xfrm>
              <a:off x="6124348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489E6AEB-A634-96A3-CB25-ED4EF1C11D89}"/>
                </a:ext>
              </a:extLst>
            </p:cNvPr>
            <p:cNvSpPr/>
            <p:nvPr userDrawn="1"/>
          </p:nvSpPr>
          <p:spPr>
            <a:xfrm>
              <a:off x="755264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17513" y="1334821"/>
            <a:ext cx="8337550" cy="2980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57204" y="4945500"/>
            <a:ext cx="20574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8950" y="4907578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lnSpc>
                <a:spcPts val="14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M. Schwardt et al. - on-site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550346" y="4783503"/>
            <a:ext cx="1186854" cy="3682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67" y="2"/>
            <a:ext cx="1734546" cy="10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6" r:id="rId11"/>
    <p:sldLayoutId id="2147483667" r:id="rId12"/>
    <p:sldLayoutId id="2147483679" r:id="rId13"/>
  </p:sldLayoutIdLst>
  <p:hf hdr="0"/>
  <p:txStyles>
    <p:titleStyle>
      <a:lvl1pPr algn="l" defTabSz="685749" rtl="0" eaLnBrk="1" latinLnBrk="0" hangingPunct="1">
        <a:lnSpc>
          <a:spcPts val="25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00010" indent="-200010" algn="l" defTabSz="685749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01" indent="-202391" algn="l" defTabSz="685749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05984" indent="-203582" algn="l" defTabSz="685749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49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59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3017" userDrawn="1">
          <p15:clr>
            <a:srgbClr val="F26B43"/>
          </p15:clr>
        </p15:guide>
        <p15:guide id="5" orient="horz" pos="849" userDrawn="1">
          <p15:clr>
            <a:srgbClr val="F26B43"/>
          </p15:clr>
        </p15:guide>
        <p15:guide id="7" pos="2812" userDrawn="1">
          <p15:clr>
            <a:srgbClr val="F26B43"/>
          </p15:clr>
        </p15:guide>
        <p15:guide id="8" pos="2951" userDrawn="1">
          <p15:clr>
            <a:srgbClr val="F26B43"/>
          </p15:clr>
        </p15:guide>
        <p15:guide id="9" pos="1015" userDrawn="1">
          <p15:clr>
            <a:srgbClr val="F26B43"/>
          </p15:clr>
        </p15:guide>
        <p15:guide id="10" pos="1146" userDrawn="1">
          <p15:clr>
            <a:srgbClr val="F26B43"/>
          </p15:clr>
        </p15:guide>
        <p15:guide id="11" pos="1910" userDrawn="1">
          <p15:clr>
            <a:srgbClr val="F26B43"/>
          </p15:clr>
        </p15:guide>
        <p15:guide id="12" pos="2053" userDrawn="1">
          <p15:clr>
            <a:srgbClr val="F26B43"/>
          </p15:clr>
        </p15:guide>
        <p15:guide id="13" pos="3715" userDrawn="1">
          <p15:clr>
            <a:srgbClr val="F26B43"/>
          </p15:clr>
        </p15:guide>
        <p15:guide id="14" pos="3850" userDrawn="1">
          <p15:clr>
            <a:srgbClr val="F26B43"/>
          </p15:clr>
        </p15:guide>
        <p15:guide id="15" pos="4618" userDrawn="1">
          <p15:clr>
            <a:srgbClr val="F26B43"/>
          </p15:clr>
        </p15:guide>
        <p15:guide id="16" pos="4756" userDrawn="1">
          <p15:clr>
            <a:srgbClr val="F26B43"/>
          </p15:clr>
        </p15:guide>
        <p15:guide id="17" orient="horz" pos="2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5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32.jpeg"/><Relationship Id="rId5" Type="http://schemas.openxmlformats.org/officeDocument/2006/relationships/image" Target="../media/image25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010" t="129" b="447"/>
          <a:stretch/>
        </p:blipFill>
        <p:spPr>
          <a:xfrm>
            <a:off x="-9912" y="-165"/>
            <a:ext cx="3995135" cy="3941736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5CF19E-DC33-2B6B-86A5-28FDF7B84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9250" y="1146115"/>
            <a:ext cx="4890088" cy="862207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GB" sz="1800" dirty="0"/>
              <a:t>Determination of the frequency response of seismic &amp; infrasonic IMS station sensors using an on-site calibration approach</a:t>
            </a:r>
            <a:r>
              <a:rPr lang="de-DE" sz="1800" dirty="0"/>
              <a:t/>
            </a:r>
            <a:br>
              <a:rPr lang="de-DE" sz="1800" dirty="0"/>
            </a:br>
            <a:endParaRPr lang="en-GB" sz="1800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0E1EF8A7-46AA-DEE2-6D76-B8173A5C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046866" y="3930546"/>
            <a:ext cx="40687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BGR- B4.3 – Federal Seismological Survey, CTBT (German NDC)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4" name="Rechtwinkliges Dreieck 3"/>
          <p:cNvSpPr/>
          <p:nvPr/>
        </p:nvSpPr>
        <p:spPr>
          <a:xfrm rot="10800000" flipV="1">
            <a:off x="2743195" y="1"/>
            <a:ext cx="1242029" cy="394157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EBD0FB8E-0BAD-BF2A-7161-F06811E7D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4973" y="2475150"/>
            <a:ext cx="4791455" cy="649000"/>
          </a:xfrm>
        </p:spPr>
        <p:txBody>
          <a:bodyPr/>
          <a:lstStyle/>
          <a:p>
            <a:r>
              <a:rPr lang="en-US" dirty="0"/>
              <a:t>Michaela Schwardt</a:t>
            </a:r>
            <a:r>
              <a:rPr lang="en-US" baseline="30000" dirty="0"/>
              <a:t>1</a:t>
            </a:r>
            <a:r>
              <a:rPr lang="en-US" dirty="0"/>
              <a:t>, Christoph Pilger</a:t>
            </a:r>
            <a:r>
              <a:rPr lang="en-US" baseline="30000" dirty="0"/>
              <a:t>1</a:t>
            </a:r>
            <a:r>
              <a:rPr lang="en-US" dirty="0"/>
              <a:t>, Thomas Bruns</a:t>
            </a:r>
            <a:r>
              <a:rPr lang="en-US" baseline="30000" dirty="0"/>
              <a:t>2</a:t>
            </a:r>
            <a:r>
              <a:rPr lang="en-US" dirty="0"/>
              <a:t>, Leonard Klaus</a:t>
            </a:r>
            <a:r>
              <a:rPr lang="en-US" baseline="30000" dirty="0"/>
              <a:t>2</a:t>
            </a:r>
            <a:r>
              <a:rPr lang="en-US" dirty="0"/>
              <a:t>, Samuel Kristoffersen</a:t>
            </a:r>
            <a:r>
              <a:rPr lang="en-US" baseline="30000" dirty="0"/>
              <a:t>3</a:t>
            </a:r>
            <a:r>
              <a:rPr lang="en-US" dirty="0"/>
              <a:t>, Franck Larsonnier</a:t>
            </a:r>
            <a:r>
              <a:rPr lang="en-US" baseline="30000" dirty="0"/>
              <a:t>3</a:t>
            </a:r>
            <a:r>
              <a:rPr lang="en-US" dirty="0"/>
              <a:t>, Lars Ceranna</a:t>
            </a:r>
            <a:r>
              <a:rPr lang="en-US" baseline="30000" dirty="0"/>
              <a:t>1</a:t>
            </a:r>
            <a:r>
              <a:rPr lang="en-US" dirty="0"/>
              <a:t>, Patrick Hupe</a:t>
            </a:r>
            <a:r>
              <a:rPr lang="en-US" baseline="30000" dirty="0"/>
              <a:t>1</a:t>
            </a:r>
            <a:r>
              <a:rPr lang="en-US" dirty="0"/>
              <a:t>, Peter Gaebler</a:t>
            </a:r>
            <a:r>
              <a:rPr lang="en-US" baseline="30000" dirty="0"/>
              <a:t>1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3825875" y="3204244"/>
            <a:ext cx="4572000" cy="6224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100" baseline="30000" dirty="0"/>
              <a:t>1</a:t>
            </a:r>
            <a:r>
              <a:rPr lang="de-DE" sz="1100" dirty="0">
                <a:cs typeface="Arial" panose="020B0604020202020204" pitchFamily="34" charset="0"/>
              </a:rPr>
              <a:t>Federal Institute für </a:t>
            </a:r>
            <a:r>
              <a:rPr lang="de-DE" sz="1100" dirty="0" err="1">
                <a:cs typeface="Arial" panose="020B0604020202020204" pitchFamily="34" charset="0"/>
              </a:rPr>
              <a:t>Geosciences</a:t>
            </a:r>
            <a:r>
              <a:rPr lang="de-DE" sz="1100" dirty="0">
                <a:cs typeface="Arial" panose="020B0604020202020204" pitchFamily="34" charset="0"/>
              </a:rPr>
              <a:t> </a:t>
            </a:r>
            <a:r>
              <a:rPr lang="de-DE" sz="1100" dirty="0" err="1">
                <a:cs typeface="Arial" panose="020B0604020202020204" pitchFamily="34" charset="0"/>
              </a:rPr>
              <a:t>and</a:t>
            </a:r>
            <a:r>
              <a:rPr lang="de-DE" sz="1100" dirty="0">
                <a:cs typeface="Arial" panose="020B0604020202020204" pitchFamily="34" charset="0"/>
              </a:rPr>
              <a:t> Natural Resources (BGR)</a:t>
            </a:r>
          </a:p>
          <a:p>
            <a:pPr algn="ctr">
              <a:lnSpc>
                <a:spcPts val="1400"/>
              </a:lnSpc>
            </a:pPr>
            <a:r>
              <a:rPr lang="en-US" sz="1100" baseline="30000" dirty="0"/>
              <a:t>2</a:t>
            </a:r>
            <a:r>
              <a:rPr lang="de-DE" sz="1100" dirty="0">
                <a:cs typeface="Arial" panose="020B0604020202020204" pitchFamily="34" charset="0"/>
              </a:rPr>
              <a:t>Physikalisch-Technische Bundesanstalt (PTB)</a:t>
            </a:r>
          </a:p>
          <a:p>
            <a:pPr algn="ctr">
              <a:lnSpc>
                <a:spcPts val="1400"/>
              </a:lnSpc>
            </a:pPr>
            <a:r>
              <a:rPr lang="en-US" sz="1100" baseline="30000" dirty="0"/>
              <a:t>3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Commissariat à l’énergie atomique et aux énergies alternatives (CEA)</a:t>
            </a:r>
            <a:endParaRPr lang="en-AT" sz="1100" dirty="0"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r="75722"/>
          <a:stretch/>
        </p:blipFill>
        <p:spPr>
          <a:xfrm>
            <a:off x="-251221" y="4178302"/>
            <a:ext cx="2792092" cy="979573"/>
          </a:xfrm>
          <a:prstGeom prst="parallelogram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9" t="3065" b="1251"/>
          <a:stretch/>
        </p:blipFill>
        <p:spPr>
          <a:xfrm>
            <a:off x="2025651" y="4178300"/>
            <a:ext cx="2493688" cy="9715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8" t="4315" r="212"/>
          <a:stretch/>
        </p:blipFill>
        <p:spPr>
          <a:xfrm flipH="1">
            <a:off x="4495800" y="4178128"/>
            <a:ext cx="2389078" cy="9715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4418" r="4315"/>
          <a:stretch/>
        </p:blipFill>
        <p:spPr>
          <a:xfrm>
            <a:off x="6884877" y="4178128"/>
            <a:ext cx="2274364" cy="97049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13" y="4690627"/>
            <a:ext cx="1739316" cy="4517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r="15709" b="13387"/>
          <a:stretch/>
        </p:blipFill>
        <p:spPr>
          <a:xfrm>
            <a:off x="8043135" y="4170898"/>
            <a:ext cx="1100866" cy="97260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Gruppieren 13"/>
          <p:cNvGrpSpPr/>
          <p:nvPr/>
        </p:nvGrpSpPr>
        <p:grpSpPr>
          <a:xfrm>
            <a:off x="-9912" y="178647"/>
            <a:ext cx="1148576" cy="217676"/>
            <a:chOff x="-9912" y="178647"/>
            <a:chExt cx="1148576" cy="217676"/>
          </a:xfrm>
        </p:grpSpPr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51F641A9-A10D-B6C9-3317-21EA09B41327}"/>
                </a:ext>
              </a:extLst>
            </p:cNvPr>
            <p:cNvSpPr txBox="1">
              <a:spLocks/>
            </p:cNvSpPr>
            <p:nvPr/>
          </p:nvSpPr>
          <p:spPr>
            <a:xfrm>
              <a:off x="-9912" y="178647"/>
              <a:ext cx="1148576" cy="217676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857C271B-821A-70E5-F447-2DDFCC938E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7536" y="185687"/>
              <a:ext cx="853679" cy="203597"/>
              <a:chOff x="6862" y="486"/>
              <a:chExt cx="717" cy="171"/>
            </a:xfrm>
          </p:grpSpPr>
          <p:sp>
            <p:nvSpPr>
              <p:cNvPr id="20" name="AutoShape 3">
                <a:extLst>
                  <a:ext uri="{FF2B5EF4-FFF2-40B4-BE49-F238E27FC236}">
                    <a16:creationId xmlns:a16="http://schemas.microsoft.com/office/drawing/2014/main" id="{3FC6AE10-314C-DB05-A9A2-71F9F991366D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6862" y="488"/>
                <a:ext cx="7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989F8FBB-6D10-AA98-C598-C1E4B431BB1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862" y="486"/>
                <a:ext cx="717" cy="171"/>
              </a:xfrm>
              <a:custGeom>
                <a:avLst/>
                <a:gdLst>
                  <a:gd name="T0" fmla="*/ 1786 w 1889"/>
                  <a:gd name="T1" fmla="*/ 0 h 435"/>
                  <a:gd name="T2" fmla="*/ 1786 w 1889"/>
                  <a:gd name="T3" fmla="*/ 0 h 435"/>
                  <a:gd name="T4" fmla="*/ 103 w 1889"/>
                  <a:gd name="T5" fmla="*/ 0 h 435"/>
                  <a:gd name="T6" fmla="*/ 0 w 1889"/>
                  <a:gd name="T7" fmla="*/ 102 h 435"/>
                  <a:gd name="T8" fmla="*/ 0 w 1889"/>
                  <a:gd name="T9" fmla="*/ 332 h 435"/>
                  <a:gd name="T10" fmla="*/ 103 w 1889"/>
                  <a:gd name="T11" fmla="*/ 435 h 435"/>
                  <a:gd name="T12" fmla="*/ 1786 w 1889"/>
                  <a:gd name="T13" fmla="*/ 435 h 435"/>
                  <a:gd name="T14" fmla="*/ 1889 w 1889"/>
                  <a:gd name="T15" fmla="*/ 332 h 435"/>
                  <a:gd name="T16" fmla="*/ 1889 w 1889"/>
                  <a:gd name="T17" fmla="*/ 102 h 435"/>
                  <a:gd name="T18" fmla="*/ 1786 w 1889"/>
                  <a:gd name="T19" fmla="*/ 0 h 435"/>
                  <a:gd name="T20" fmla="*/ 1786 w 1889"/>
                  <a:gd name="T21" fmla="*/ 39 h 435"/>
                  <a:gd name="T22" fmla="*/ 1786 w 1889"/>
                  <a:gd name="T23" fmla="*/ 39 h 435"/>
                  <a:gd name="T24" fmla="*/ 1849 w 1889"/>
                  <a:gd name="T25" fmla="*/ 102 h 435"/>
                  <a:gd name="T26" fmla="*/ 1849 w 1889"/>
                  <a:gd name="T27" fmla="*/ 332 h 435"/>
                  <a:gd name="T28" fmla="*/ 1786 w 1889"/>
                  <a:gd name="T29" fmla="*/ 395 h 435"/>
                  <a:gd name="T30" fmla="*/ 103 w 1889"/>
                  <a:gd name="T31" fmla="*/ 395 h 435"/>
                  <a:gd name="T32" fmla="*/ 39 w 1889"/>
                  <a:gd name="T33" fmla="*/ 332 h 435"/>
                  <a:gd name="T34" fmla="*/ 39 w 1889"/>
                  <a:gd name="T35" fmla="*/ 102 h 435"/>
                  <a:gd name="T36" fmla="*/ 103 w 1889"/>
                  <a:gd name="T37" fmla="*/ 39 h 435"/>
                  <a:gd name="T38" fmla="*/ 1786 w 1889"/>
                  <a:gd name="T39" fmla="*/ 39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9" h="435">
                    <a:moveTo>
                      <a:pt x="1786" y="0"/>
                    </a:moveTo>
                    <a:lnTo>
                      <a:pt x="1786" y="0"/>
                    </a:lnTo>
                    <a:lnTo>
                      <a:pt x="103" y="0"/>
                    </a:lnTo>
                    <a:cubicBezTo>
                      <a:pt x="46" y="0"/>
                      <a:pt x="0" y="45"/>
                      <a:pt x="0" y="102"/>
                    </a:cubicBezTo>
                    <a:lnTo>
                      <a:pt x="0" y="332"/>
                    </a:lnTo>
                    <a:cubicBezTo>
                      <a:pt x="0" y="389"/>
                      <a:pt x="46" y="435"/>
                      <a:pt x="103" y="435"/>
                    </a:cubicBezTo>
                    <a:lnTo>
                      <a:pt x="1786" y="435"/>
                    </a:lnTo>
                    <a:cubicBezTo>
                      <a:pt x="1843" y="435"/>
                      <a:pt x="1889" y="389"/>
                      <a:pt x="1889" y="332"/>
                    </a:cubicBezTo>
                    <a:lnTo>
                      <a:pt x="1889" y="102"/>
                    </a:lnTo>
                    <a:cubicBezTo>
                      <a:pt x="1889" y="45"/>
                      <a:pt x="1843" y="0"/>
                      <a:pt x="1786" y="0"/>
                    </a:cubicBezTo>
                    <a:close/>
                    <a:moveTo>
                      <a:pt x="1786" y="39"/>
                    </a:moveTo>
                    <a:lnTo>
                      <a:pt x="1786" y="39"/>
                    </a:lnTo>
                    <a:cubicBezTo>
                      <a:pt x="1821" y="39"/>
                      <a:pt x="1849" y="67"/>
                      <a:pt x="1849" y="102"/>
                    </a:cubicBezTo>
                    <a:lnTo>
                      <a:pt x="1849" y="332"/>
                    </a:lnTo>
                    <a:cubicBezTo>
                      <a:pt x="1849" y="367"/>
                      <a:pt x="1821" y="395"/>
                      <a:pt x="1786" y="395"/>
                    </a:cubicBezTo>
                    <a:lnTo>
                      <a:pt x="103" y="395"/>
                    </a:lnTo>
                    <a:cubicBezTo>
                      <a:pt x="68" y="395"/>
                      <a:pt x="39" y="367"/>
                      <a:pt x="39" y="332"/>
                    </a:cubicBezTo>
                    <a:lnTo>
                      <a:pt x="39" y="102"/>
                    </a:lnTo>
                    <a:cubicBezTo>
                      <a:pt x="39" y="67"/>
                      <a:pt x="68" y="39"/>
                      <a:pt x="103" y="39"/>
                    </a:cubicBezTo>
                    <a:lnTo>
                      <a:pt x="1786" y="39"/>
                    </a:lnTo>
                    <a:close/>
                  </a:path>
                </a:pathLst>
              </a:custGeom>
              <a:solidFill>
                <a:srgbClr val="C9BF8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69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2859914" y="3304462"/>
            <a:ext cx="1100556" cy="890077"/>
            <a:chOff x="4972410" y="1657800"/>
            <a:chExt cx="600926" cy="486000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1" t="18526" r="24456" b="11719"/>
            <a:stretch/>
          </p:blipFill>
          <p:spPr>
            <a:xfrm>
              <a:off x="4972410" y="1657800"/>
              <a:ext cx="290426" cy="486000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1" t="18526" r="24456" b="11719"/>
            <a:stretch/>
          </p:blipFill>
          <p:spPr>
            <a:xfrm flipH="1">
              <a:off x="5282910" y="1657800"/>
              <a:ext cx="290426" cy="486000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/>
        </p:nvSpPr>
        <p:spPr>
          <a:xfrm>
            <a:off x="246522" y="892848"/>
            <a:ext cx="42797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In a subsequent step, we aim at the </a:t>
            </a:r>
            <a:r>
              <a:rPr lang="en-GB" sz="1200" b="1" dirty="0"/>
              <a:t>calibration</a:t>
            </a:r>
            <a:r>
              <a:rPr lang="en-GB" sz="1200" dirty="0"/>
              <a:t> of </a:t>
            </a:r>
            <a:r>
              <a:rPr lang="en-GB" sz="1200" b="1" dirty="0"/>
              <a:t>all sensors of a station </a:t>
            </a:r>
            <a:r>
              <a:rPr lang="en-GB" sz="1200" dirty="0"/>
              <a:t>using a single temporary and stationary reference sensor.</a:t>
            </a:r>
          </a:p>
          <a:p>
            <a:endParaRPr lang="en-GB" sz="1400" dirty="0"/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en-US" sz="1400" b="1" dirty="0"/>
              <a:t>Comparison between 2 laboratory calibrated GS13 seismometer</a:t>
            </a:r>
          </a:p>
          <a:p>
            <a:endParaRPr lang="en-US" sz="14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3" y="2219833"/>
            <a:ext cx="2647264" cy="262102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425964" y="2852420"/>
            <a:ext cx="252000" cy="252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14" name="Ellipse 13"/>
          <p:cNvSpPr/>
          <p:nvPr/>
        </p:nvSpPr>
        <p:spPr>
          <a:xfrm>
            <a:off x="1916171" y="3408423"/>
            <a:ext cx="252000" cy="252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" name="Textfeld 4"/>
          <p:cNvSpPr txBox="1"/>
          <p:nvPr/>
        </p:nvSpPr>
        <p:spPr>
          <a:xfrm>
            <a:off x="2660225" y="3980527"/>
            <a:ext cx="1536699" cy="799532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100" dirty="0" err="1"/>
              <a:t>Distance</a:t>
            </a:r>
            <a:r>
              <a:rPr lang="de-DE" sz="1100" dirty="0"/>
              <a:t> </a:t>
            </a:r>
            <a:r>
              <a:rPr lang="de-DE" sz="1100" dirty="0" err="1"/>
              <a:t>between</a:t>
            </a:r>
            <a:r>
              <a:rPr lang="de-DE" sz="1100" dirty="0"/>
              <a:t> </a:t>
            </a:r>
            <a:r>
              <a:rPr lang="de-DE" sz="1100" dirty="0" err="1"/>
              <a:t>sensors</a:t>
            </a:r>
            <a:r>
              <a:rPr lang="de-DE" sz="1100" dirty="0"/>
              <a:t>: </a:t>
            </a:r>
            <a:r>
              <a:rPr lang="de-DE" sz="1100" dirty="0">
                <a:cs typeface="Calibri" panose="020F0502020204030204" pitchFamily="34" charset="0"/>
              </a:rPr>
              <a:t>≈ </a:t>
            </a:r>
            <a:r>
              <a:rPr lang="de-DE" sz="1100" dirty="0"/>
              <a:t>1425m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0F7D3BFC-2474-5193-68A9-23BE1A5C20C3}"/>
              </a:ext>
            </a:extLst>
          </p:cNvPr>
          <p:cNvSpPr txBox="1">
            <a:spLocks/>
          </p:cNvSpPr>
          <p:nvPr/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66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00416E"/>
                </a:solidFill>
                <a:latin typeface="Noto Sans Display" panose="020B0502040504020204" pitchFamily="34" charset="0"/>
              </a:rPr>
              <a:t>Station-</a:t>
            </a:r>
            <a:r>
              <a:rPr lang="de-DE" sz="2000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wide</a:t>
            </a:r>
            <a:r>
              <a:rPr lang="de-DE" sz="2000" dirty="0">
                <a:solidFill>
                  <a:srgbClr val="00416E"/>
                </a:solidFill>
                <a:latin typeface="Noto Sans Display" panose="020B0502040504020204" pitchFamily="34" charset="0"/>
              </a:rPr>
              <a:t> </a:t>
            </a:r>
            <a:r>
              <a:rPr lang="de-DE" sz="2000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seismometer</a:t>
            </a:r>
            <a:r>
              <a:rPr lang="de-DE" sz="2000" dirty="0">
                <a:solidFill>
                  <a:srgbClr val="00416E"/>
                </a:solidFill>
                <a:latin typeface="Noto Sans Display" panose="020B0502040504020204" pitchFamily="34" charset="0"/>
              </a:rPr>
              <a:t> </a:t>
            </a:r>
            <a:r>
              <a:rPr lang="de-DE" sz="2000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calibration</a:t>
            </a:r>
            <a:r>
              <a:rPr lang="de-DE" sz="2000" dirty="0">
                <a:solidFill>
                  <a:srgbClr val="00416E"/>
                </a:solidFill>
                <a:latin typeface="Noto Sans Display" panose="020B0502040504020204" pitchFamily="34" charset="0"/>
              </a:rPr>
              <a:t>?</a:t>
            </a:r>
            <a:endParaRPr lang="de-DE" dirty="0">
              <a:solidFill>
                <a:srgbClr val="00416E"/>
              </a:solidFill>
              <a:latin typeface="Noto Sans Display" panose="020B0502040504020204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284933"/>
            <a:ext cx="3600000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2875247"/>
            <a:ext cx="3600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815747" y="845834"/>
            <a:ext cx="956280" cy="799532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de-DE" sz="1200" dirty="0" smtClean="0"/>
              <a:t>SUT: C2</a:t>
            </a:r>
          </a:p>
          <a:p>
            <a:pPr algn="l">
              <a:lnSpc>
                <a:spcPts val="1700"/>
              </a:lnSpc>
            </a:pPr>
            <a:r>
              <a:rPr lang="de-DE" sz="1200" dirty="0" smtClean="0"/>
              <a:t>REF: C7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285200"/>
            <a:ext cx="3600000" cy="18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2876400"/>
            <a:ext cx="3600000" cy="180000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5817600" y="846000"/>
            <a:ext cx="956280" cy="799532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de-DE" sz="1200" dirty="0" smtClean="0"/>
              <a:t>SUT: C7</a:t>
            </a:r>
          </a:p>
          <a:p>
            <a:pPr algn="l">
              <a:lnSpc>
                <a:spcPts val="1700"/>
              </a:lnSpc>
            </a:pPr>
            <a:r>
              <a:rPr lang="de-DE" sz="1200" dirty="0" smtClean="0"/>
              <a:t>REF: C2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025040" y="2469380"/>
            <a:ext cx="2657069" cy="615553"/>
          </a:xfrm>
          <a:prstGeom prst="rect">
            <a:avLst/>
          </a:prstGeom>
          <a:solidFill>
            <a:schemeClr val="bg1"/>
          </a:solidFill>
          <a:ln w="38100">
            <a:solidFill>
              <a:srgbClr val="9BB4C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ym typeface="Wingdings" panose="05000000000000000000" pitchFamily="2" charset="2"/>
              </a:rPr>
              <a:t>&lt; 1 Hz </a:t>
            </a:r>
            <a:r>
              <a:rPr lang="en-US" sz="1400" dirty="0">
                <a:solidFill>
                  <a:srgbClr val="595959"/>
                </a:solidFill>
                <a:sym typeface="Wingdings" panose="05000000000000000000" pitchFamily="2" charset="2"/>
              </a:rPr>
              <a:t>	</a:t>
            </a:r>
            <a:r>
              <a:rPr lang="en-US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r>
              <a:rPr lang="en-US" sz="1400" dirty="0">
                <a:solidFill>
                  <a:srgbClr val="595959"/>
                </a:solidFill>
                <a:sym typeface="Wingdings" panose="05000000000000000000" pitchFamily="2" charset="2"/>
              </a:rPr>
              <a:t/>
            </a:r>
            <a:br>
              <a:rPr lang="en-US" sz="1400" dirty="0">
                <a:solidFill>
                  <a:srgbClr val="595959"/>
                </a:solidFill>
                <a:sym typeface="Wingdings" panose="05000000000000000000" pitchFamily="2" charset="2"/>
              </a:rPr>
            </a:br>
            <a:r>
              <a:rPr lang="en-US" sz="1400" dirty="0">
                <a:sym typeface="Wingdings" panose="05000000000000000000" pitchFamily="2" charset="2"/>
              </a:rPr>
              <a:t>&gt; 1 Hz </a:t>
            </a:r>
            <a:r>
              <a:rPr lang="en-US" sz="1400" dirty="0">
                <a:solidFill>
                  <a:srgbClr val="595959"/>
                </a:solidFill>
                <a:sym typeface="Wingdings" panose="05000000000000000000" pitchFamily="2" charset="2"/>
              </a:rPr>
              <a:t>	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 still work to do!</a:t>
            </a:r>
            <a:endParaRPr lang="de-DE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7239000" y="1490663"/>
            <a:ext cx="0" cy="2971800"/>
          </a:xfrm>
          <a:prstGeom prst="line">
            <a:avLst/>
          </a:prstGeom>
          <a:ln w="28575">
            <a:solidFill>
              <a:srgbClr val="F5B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418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5" grpId="0"/>
      <p:bldP spid="10" grpId="0"/>
      <p:bldP spid="10" grpId="1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96786" y="1062592"/>
            <a:ext cx="4375214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878787"/>
              </a:buClr>
            </a:pPr>
            <a:r>
              <a:rPr lang="en-US" sz="1400" u="sng" dirty="0">
                <a:solidFill>
                  <a:schemeClr val="tx2"/>
                </a:solidFill>
              </a:rPr>
              <a:t>Added value</a:t>
            </a:r>
            <a:endParaRPr lang="en-US" sz="1400" dirty="0">
              <a:solidFill>
                <a:schemeClr val="tx2"/>
              </a:solidFill>
            </a:endParaRPr>
          </a:p>
          <a:p>
            <a:pPr marL="171450" indent="-17145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/>
              <a:t>Cross-check shows that the on-site calibration method provides values comparable to those obtained in the laboratory</a:t>
            </a:r>
          </a:p>
          <a:p>
            <a:pPr marL="171450" indent="-17145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/>
              <a:t>the results are closer to the true values than those of the electrical calibration (former calibration method)</a:t>
            </a:r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400" u="sng" dirty="0">
                <a:solidFill>
                  <a:schemeClr val="tx2"/>
                </a:solidFill>
                <a:sym typeface="Wingdings" panose="05000000000000000000" pitchFamily="2" charset="2"/>
              </a:rPr>
              <a:t>Open Points</a:t>
            </a:r>
            <a:endParaRPr lang="en-US" sz="1400" dirty="0">
              <a:sym typeface="Wingdings" panose="05000000000000000000" pitchFamily="2" charset="2"/>
            </a:endParaRPr>
          </a:p>
          <a:p>
            <a:pPr marL="171450" indent="-17145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anose="05000000000000000000" pitchFamily="2" charset="2"/>
              </a:rPr>
              <a:t>Uncertainty propagation</a:t>
            </a:r>
          </a:p>
          <a:p>
            <a:pPr marL="171450" indent="-17145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anose="05000000000000000000" pitchFamily="2" charset="2"/>
              </a:rPr>
              <a:t>Cause of deviation for frequencies &gt; 5 Hz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00" y="914400"/>
            <a:ext cx="3960000" cy="19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00" y="2689200"/>
            <a:ext cx="3960000" cy="198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00" y="914400"/>
            <a:ext cx="3960000" cy="19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00" y="2689200"/>
            <a:ext cx="3960000" cy="1980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17600" y="2521666"/>
            <a:ext cx="3726180" cy="1017440"/>
          </a:xfrm>
          <a:prstGeom prst="rect">
            <a:avLst/>
          </a:prstGeom>
          <a:noFill/>
          <a:ln w="38100">
            <a:solidFill>
              <a:srgbClr val="9BB4C8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dirty="0"/>
              <a:t>On-Site calibration with traceable calibrated reference allows for a traceable calibration of station sensors without interrupting the measurements!</a:t>
            </a:r>
            <a:endParaRPr lang="de-DE" sz="14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M. Schwardt et al. - on-site calibration 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 smtClean="0"/>
              <a:t>THANK YOU!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472" y="979003"/>
            <a:ext cx="8644528" cy="2968627"/>
          </a:xfrm>
        </p:spPr>
        <p:txBody>
          <a:bodyPr/>
          <a:lstStyle/>
          <a:p>
            <a:pPr>
              <a:spcBef>
                <a:spcPts val="600"/>
              </a:spcBef>
              <a:buSzPct val="115000"/>
            </a:pPr>
            <a:r>
              <a:rPr lang="en-US" sz="1100" u="sng" dirty="0">
                <a:solidFill>
                  <a:schemeClr val="tx2"/>
                </a:solidFill>
              </a:rPr>
              <a:t>Acknowledgements</a:t>
            </a:r>
          </a:p>
          <a:p>
            <a:pPr>
              <a:lnSpc>
                <a:spcPts val="1400"/>
              </a:lnSpc>
              <a:spcBef>
                <a:spcPts val="600"/>
              </a:spcBef>
              <a:buSzPct val="115000"/>
            </a:pPr>
            <a:r>
              <a:rPr lang="en-US" sz="1000" dirty="0"/>
              <a:t>This project 19ENV03 Infra-AUV has received funding from the EMPIR </a:t>
            </a:r>
            <a:r>
              <a:rPr lang="en-US" sz="1000" dirty="0" err="1"/>
              <a:t>Programme</a:t>
            </a:r>
            <a:r>
              <a:rPr lang="en-US" sz="1000" dirty="0"/>
              <a:t> co-financed by the Participating States and </a:t>
            </a:r>
            <a:br>
              <a:rPr lang="en-US" sz="1000" dirty="0"/>
            </a:br>
            <a:r>
              <a:rPr lang="en-US" sz="1000" dirty="0"/>
              <a:t>from the European Union’s Horizon 2020 research and innovation </a:t>
            </a:r>
            <a:r>
              <a:rPr lang="en-US" sz="1000" dirty="0" err="1"/>
              <a:t>programme</a:t>
            </a:r>
            <a:r>
              <a:rPr lang="en-US" sz="1000" dirty="0"/>
              <a:t>. We would like to thank everyone at PTB involved </a:t>
            </a:r>
            <a:br>
              <a:rPr lang="en-US" sz="1000" dirty="0"/>
            </a:br>
            <a:r>
              <a:rPr lang="en-US" sz="1000" dirty="0"/>
              <a:t>in the laboratory calibration of the sensors, as well as everyone from BGR responsible for the </a:t>
            </a:r>
            <a:br>
              <a:rPr lang="en-US" sz="1000" dirty="0"/>
            </a:br>
            <a:r>
              <a:rPr lang="en-US" sz="1000" dirty="0"/>
              <a:t>installation of the sensors at the stations</a:t>
            </a:r>
          </a:p>
          <a:p>
            <a:pPr>
              <a:spcBef>
                <a:spcPts val="600"/>
              </a:spcBef>
              <a:buSzPct val="115000"/>
            </a:pPr>
            <a:endParaRPr lang="en-US" sz="1000" dirty="0" smtClean="0"/>
          </a:p>
          <a:p>
            <a:pPr>
              <a:spcBef>
                <a:spcPts val="600"/>
              </a:spcBef>
              <a:buSzPct val="115000"/>
            </a:pPr>
            <a:endParaRPr lang="en-US" sz="1000" dirty="0"/>
          </a:p>
          <a:p>
            <a:pPr>
              <a:spcBef>
                <a:spcPts val="600"/>
              </a:spcBef>
              <a:buSzPct val="115000"/>
            </a:pPr>
            <a:r>
              <a:rPr lang="en-US" sz="1100" u="sng" dirty="0" smtClean="0">
                <a:solidFill>
                  <a:schemeClr val="tx2"/>
                </a:solidFill>
              </a:rPr>
              <a:t>References</a:t>
            </a:r>
            <a:endParaRPr lang="en-US" sz="1100" u="sng" dirty="0">
              <a:solidFill>
                <a:schemeClr val="tx2"/>
              </a:solidFill>
            </a:endParaRPr>
          </a:p>
          <a:p>
            <a:pPr marL="269831" indent="-269831">
              <a:lnSpc>
                <a:spcPts val="12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sz="900" dirty="0" err="1"/>
              <a:t>Charbit</a:t>
            </a:r>
            <a:r>
              <a:rPr lang="en-US" sz="900" dirty="0"/>
              <a:t>, M., </a:t>
            </a:r>
            <a:r>
              <a:rPr lang="en-US" sz="900" dirty="0" err="1"/>
              <a:t>Doury</a:t>
            </a:r>
            <a:r>
              <a:rPr lang="en-US" sz="900" dirty="0"/>
              <a:t>, B., &amp; Marty, J. (2015). Evaluation of infrasound in-situ calibration method on a 3-month measurement campaign. In Infrasound Technology Workshop 2015 (ITW2015).</a:t>
            </a:r>
          </a:p>
          <a:p>
            <a:pPr marL="269831" indent="-269831">
              <a:lnSpc>
                <a:spcPts val="12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sz="900" dirty="0"/>
              <a:t>Gabrielson, T. B. (2011). In situ calibration of atmospheric-infrasound sensors including the effects of wind-noise-reduction pipe systems. The Journal of the Acoustical Society of America, 130(3), 1154-1163.</a:t>
            </a:r>
          </a:p>
          <a:p>
            <a:pPr marL="269831" indent="-269831">
              <a:lnSpc>
                <a:spcPts val="12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sz="900" dirty="0"/>
              <a:t>Green, D. N., Nippress, A., Bowers, D., &amp; Selby, N. D. (2021). Identifying suitable time periods for infrasound measurement system response estimation using across-array coherence. Geophysical Journal International, 226(2), 1159-1173.</a:t>
            </a:r>
          </a:p>
          <a:p>
            <a:pPr marL="269831" indent="-269831">
              <a:lnSpc>
                <a:spcPts val="12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sz="900" dirty="0"/>
              <a:t>Schwardt, M., Pilger, C., Gaebler, P., Hupe, P., &amp; Ceranna, L. (2022). Natural and Anthropogenic Sources of Seismic, Hydroacoustic, and Infrasonic Waves: Waveforms and Spectral Characteristics (and Their Applicability for Sensor Calibration). Surveys in Geophysics, 43(5), 1265-1361.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12" y="1788368"/>
            <a:ext cx="1739316" cy="4517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r="15709" b="13387"/>
          <a:stretch/>
        </p:blipFill>
        <p:spPr>
          <a:xfrm>
            <a:off x="7789134" y="1268639"/>
            <a:ext cx="1100866" cy="97260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uppieren 5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31" y="1909454"/>
            <a:ext cx="720000" cy="72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743369" y="2383235"/>
            <a:ext cx="43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https://www.ptb.de/empir2020/infra-auv/home/ 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M. Schwardt et al. - on-site calibration approach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3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M. Schwardt et al. - on-site calibration 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80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>
            <a:grpSpLocks noChangeAspect="1"/>
          </p:cNvGrpSpPr>
          <p:nvPr/>
        </p:nvGrpSpPr>
        <p:grpSpPr>
          <a:xfrm>
            <a:off x="76401" y="1279707"/>
            <a:ext cx="8938060" cy="3648838"/>
            <a:chOff x="23297566" y="19665425"/>
            <a:chExt cx="22820575" cy="9316185"/>
          </a:xfrm>
        </p:grpSpPr>
        <p:sp>
          <p:nvSpPr>
            <p:cNvPr id="11" name="Rechteck 10"/>
            <p:cNvSpPr/>
            <p:nvPr/>
          </p:nvSpPr>
          <p:spPr>
            <a:xfrm>
              <a:off x="23546141" y="19665425"/>
              <a:ext cx="21600000" cy="8451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7566" y="20701610"/>
              <a:ext cx="21554542" cy="8280000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39892440" y="20055867"/>
              <a:ext cx="6225701" cy="6286503"/>
            </a:xfrm>
            <a:prstGeom prst="rect">
              <a:avLst/>
            </a:prstGeom>
            <a:noFill/>
            <a:ln w="38100">
              <a:solidFill>
                <a:srgbClr val="9BB4C8"/>
              </a:solidFill>
            </a:ln>
          </p:spPr>
          <p:txBody>
            <a:bodyPr wrap="square" rtlCol="0">
              <a:spAutoFit/>
            </a:bodyPr>
            <a:lstStyle/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de-DE" sz="1100" b="1" dirty="0"/>
                <a:t>REF</a:t>
              </a:r>
              <a:r>
                <a:rPr lang="de-DE" sz="1100" dirty="0"/>
                <a:t>: MB2005 </a:t>
              </a:r>
              <a:br>
                <a:rPr lang="de-DE" sz="1100" dirty="0"/>
              </a:br>
              <a:r>
                <a:rPr lang="de-DE" sz="1100" dirty="0"/>
                <a:t>	(</a:t>
              </a:r>
              <a:r>
                <a:rPr lang="de-DE" sz="1100" dirty="0" err="1"/>
                <a:t>single</a:t>
              </a:r>
              <a:r>
                <a:rPr lang="de-DE" sz="1100" dirty="0"/>
                <a:t> </a:t>
              </a:r>
              <a:r>
                <a:rPr lang="de-DE" sz="1100" dirty="0" err="1"/>
                <a:t>inlet</a:t>
              </a:r>
              <a:r>
                <a:rPr lang="de-DE" sz="1100" dirty="0"/>
                <a:t>)</a:t>
              </a:r>
              <a:br>
                <a:rPr lang="de-DE" sz="1100" dirty="0"/>
              </a:br>
              <a:r>
                <a:rPr lang="de-DE" sz="1100" b="1" dirty="0"/>
                <a:t>SUT</a:t>
              </a:r>
              <a:r>
                <a:rPr lang="de-DE" sz="1100" dirty="0"/>
                <a:t>: MB3a (WNRS, </a:t>
              </a:r>
              <a:br>
                <a:rPr lang="de-DE" sz="1100" dirty="0"/>
              </a:br>
              <a:r>
                <a:rPr lang="de-DE" sz="1100" dirty="0"/>
                <a:t>	96 </a:t>
              </a:r>
              <a:r>
                <a:rPr lang="de-DE" sz="1100" dirty="0" err="1"/>
                <a:t>inlets</a:t>
              </a:r>
              <a:r>
                <a:rPr lang="de-DE" sz="1100" dirty="0"/>
                <a:t>)</a:t>
              </a:r>
              <a:br>
                <a:rPr lang="de-DE" sz="1100" dirty="0"/>
              </a:br>
              <a:r>
                <a:rPr lang="de-DE" sz="1100" dirty="0"/>
                <a:t/>
              </a:r>
              <a:br>
                <a:rPr lang="de-DE" sz="1100" dirty="0"/>
              </a:br>
              <a:r>
                <a:rPr lang="de-DE" sz="1100" dirty="0"/>
                <a:t/>
              </a:r>
              <a:br>
                <a:rPr lang="de-DE" sz="1100" dirty="0"/>
              </a:br>
              <a:endParaRPr lang="de-DE" sz="1100" dirty="0"/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n-US" sz="1100" dirty="0"/>
                <a:t>Calculation of gain ratio for each day (&gt;80 days), averaging over all days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n-US" sz="1100" dirty="0"/>
                <a:t>Similarity measures: </a:t>
              </a:r>
              <a:br>
                <a:rPr lang="en-US" sz="1100" dirty="0"/>
              </a:br>
              <a:r>
                <a:rPr lang="en-US" sz="1100" dirty="0"/>
                <a:t>Coherency (MSC) &gt;0.98</a:t>
              </a:r>
              <a:br>
                <a:rPr lang="en-US" sz="1100" dirty="0"/>
              </a:br>
              <a:r>
                <a:rPr lang="en-US" sz="1100" dirty="0"/>
                <a:t>Cross-Array Coherency &gt;0.6 (Green et al., 2021) </a:t>
              </a:r>
              <a:endParaRPr lang="de-DE" sz="1100" dirty="0"/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0529" y="20230633"/>
              <a:ext cx="2049595" cy="2614318"/>
            </a:xfrm>
            <a:prstGeom prst="rect">
              <a:avLst/>
            </a:prstGeom>
          </p:spPr>
        </p:pic>
      </p:grp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17600" y="316803"/>
            <a:ext cx="6317016" cy="930451"/>
          </a:xfrm>
        </p:spPr>
        <p:txBody>
          <a:bodyPr/>
          <a:lstStyle/>
          <a:p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Infrasound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r>
              <a:rPr lang="de-DE" dirty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wind-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M. Schwardt et al. - on-site calibration 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62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2859914" y="3304462"/>
            <a:ext cx="1100556" cy="890077"/>
            <a:chOff x="4972410" y="1657800"/>
            <a:chExt cx="600926" cy="486000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1" t="18526" r="24456" b="11719"/>
            <a:stretch/>
          </p:blipFill>
          <p:spPr>
            <a:xfrm>
              <a:off x="4972410" y="1657800"/>
              <a:ext cx="290426" cy="486000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1" t="18526" r="24456" b="11719"/>
            <a:stretch/>
          </p:blipFill>
          <p:spPr>
            <a:xfrm flipH="1">
              <a:off x="5282910" y="1657800"/>
              <a:ext cx="290426" cy="486000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/>
        </p:nvSpPr>
        <p:spPr>
          <a:xfrm>
            <a:off x="246522" y="892848"/>
            <a:ext cx="42797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In a subsequent step, we aim at the </a:t>
            </a:r>
            <a:r>
              <a:rPr lang="en-GB" sz="1200" b="1" dirty="0"/>
              <a:t>calibration</a:t>
            </a:r>
            <a:r>
              <a:rPr lang="en-GB" sz="1200" dirty="0"/>
              <a:t> of </a:t>
            </a:r>
            <a:r>
              <a:rPr lang="en-GB" sz="1200" b="1" dirty="0"/>
              <a:t>all sensors of a station </a:t>
            </a:r>
            <a:r>
              <a:rPr lang="en-GB" sz="1200" dirty="0"/>
              <a:t>using a single temporary and stationary reference sensor.</a:t>
            </a:r>
          </a:p>
          <a:p>
            <a:endParaRPr lang="en-GB" sz="1400" dirty="0"/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en-US" sz="1400" b="1" dirty="0"/>
              <a:t>Comparison between 2 laboratory calibrated GS13 seismometer</a:t>
            </a:r>
          </a:p>
          <a:p>
            <a:endParaRPr lang="en-US" sz="14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3" y="2219833"/>
            <a:ext cx="2647264" cy="262102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425964" y="2852420"/>
            <a:ext cx="252000" cy="252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14" name="Ellipse 13"/>
          <p:cNvSpPr/>
          <p:nvPr/>
        </p:nvSpPr>
        <p:spPr>
          <a:xfrm>
            <a:off x="1916171" y="3408423"/>
            <a:ext cx="252000" cy="252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" name="Textfeld 4"/>
          <p:cNvSpPr txBox="1"/>
          <p:nvPr/>
        </p:nvSpPr>
        <p:spPr>
          <a:xfrm>
            <a:off x="2660225" y="3980527"/>
            <a:ext cx="1536699" cy="799532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100" dirty="0" err="1"/>
              <a:t>Distance</a:t>
            </a:r>
            <a:r>
              <a:rPr lang="de-DE" sz="1100" dirty="0"/>
              <a:t> </a:t>
            </a:r>
            <a:r>
              <a:rPr lang="de-DE" sz="1100" dirty="0" err="1"/>
              <a:t>between</a:t>
            </a:r>
            <a:r>
              <a:rPr lang="de-DE" sz="1100" dirty="0"/>
              <a:t> </a:t>
            </a:r>
            <a:r>
              <a:rPr lang="de-DE" sz="1100" dirty="0" err="1"/>
              <a:t>sensors</a:t>
            </a:r>
            <a:r>
              <a:rPr lang="de-DE" sz="1100" dirty="0"/>
              <a:t>: </a:t>
            </a:r>
            <a:r>
              <a:rPr lang="de-DE" sz="1100" dirty="0">
                <a:cs typeface="Calibri" panose="020F0502020204030204" pitchFamily="34" charset="0"/>
              </a:rPr>
              <a:t>≈ </a:t>
            </a:r>
            <a:r>
              <a:rPr lang="de-DE" sz="1100" dirty="0"/>
              <a:t>1425m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0F7D3BFC-2474-5193-68A9-23BE1A5C20C3}"/>
              </a:ext>
            </a:extLst>
          </p:cNvPr>
          <p:cNvSpPr txBox="1">
            <a:spLocks/>
          </p:cNvSpPr>
          <p:nvPr/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66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00416E"/>
                </a:solidFill>
                <a:latin typeface="Noto Sans Display" panose="020B0502040504020204" pitchFamily="34" charset="0"/>
              </a:rPr>
              <a:t>Station-</a:t>
            </a:r>
            <a:r>
              <a:rPr lang="de-DE" sz="2000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wide</a:t>
            </a:r>
            <a:r>
              <a:rPr lang="de-DE" sz="2000" dirty="0">
                <a:solidFill>
                  <a:srgbClr val="00416E"/>
                </a:solidFill>
                <a:latin typeface="Noto Sans Display" panose="020B0502040504020204" pitchFamily="34" charset="0"/>
              </a:rPr>
              <a:t> </a:t>
            </a:r>
            <a:r>
              <a:rPr lang="de-DE" sz="2000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seismometer</a:t>
            </a:r>
            <a:r>
              <a:rPr lang="de-DE" sz="2000" dirty="0">
                <a:solidFill>
                  <a:srgbClr val="00416E"/>
                </a:solidFill>
                <a:latin typeface="Noto Sans Display" panose="020B0502040504020204" pitchFamily="34" charset="0"/>
              </a:rPr>
              <a:t> </a:t>
            </a:r>
            <a:r>
              <a:rPr lang="de-DE" sz="2000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calibration</a:t>
            </a:r>
            <a:r>
              <a:rPr lang="de-DE" sz="2000" dirty="0">
                <a:solidFill>
                  <a:srgbClr val="00416E"/>
                </a:solidFill>
                <a:latin typeface="Noto Sans Display" panose="020B0502040504020204" pitchFamily="34" charset="0"/>
              </a:rPr>
              <a:t>?</a:t>
            </a:r>
            <a:endParaRPr lang="de-DE" dirty="0">
              <a:solidFill>
                <a:srgbClr val="00416E"/>
              </a:solidFill>
              <a:latin typeface="Noto Sans Display" panose="020B0502040504020204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284933"/>
            <a:ext cx="3600000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2875247"/>
            <a:ext cx="3600000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815747" y="845834"/>
            <a:ext cx="956280" cy="799532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de-DE" sz="1200" dirty="0" smtClean="0"/>
              <a:t>SUT: C2</a:t>
            </a:r>
          </a:p>
          <a:p>
            <a:pPr algn="l">
              <a:lnSpc>
                <a:spcPts val="1700"/>
              </a:lnSpc>
            </a:pPr>
            <a:r>
              <a:rPr lang="de-DE" sz="1200" dirty="0" smtClean="0"/>
              <a:t>REF: C7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285200"/>
            <a:ext cx="3600000" cy="18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2876400"/>
            <a:ext cx="3600000" cy="180000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5817600" y="846000"/>
            <a:ext cx="956280" cy="799532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de-DE" sz="1200" dirty="0" smtClean="0"/>
              <a:t>SUT: C7</a:t>
            </a:r>
          </a:p>
          <a:p>
            <a:pPr algn="l">
              <a:lnSpc>
                <a:spcPts val="1700"/>
              </a:lnSpc>
            </a:pPr>
            <a:r>
              <a:rPr lang="de-DE" sz="1200" dirty="0" smtClean="0"/>
              <a:t>REF: C2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025040" y="2469380"/>
            <a:ext cx="2657069" cy="615553"/>
          </a:xfrm>
          <a:prstGeom prst="rect">
            <a:avLst/>
          </a:prstGeom>
          <a:solidFill>
            <a:schemeClr val="bg1"/>
          </a:solidFill>
          <a:ln w="38100">
            <a:solidFill>
              <a:srgbClr val="9BB4C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ym typeface="Wingdings" panose="05000000000000000000" pitchFamily="2" charset="2"/>
              </a:rPr>
              <a:t>&lt; 1 Hz </a:t>
            </a:r>
            <a:r>
              <a:rPr lang="en-US" sz="1400" dirty="0">
                <a:solidFill>
                  <a:srgbClr val="595959"/>
                </a:solidFill>
                <a:sym typeface="Wingdings" panose="05000000000000000000" pitchFamily="2" charset="2"/>
              </a:rPr>
              <a:t>	</a:t>
            </a:r>
            <a:r>
              <a:rPr lang="en-US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r>
              <a:rPr lang="en-US" sz="1400" dirty="0">
                <a:solidFill>
                  <a:srgbClr val="595959"/>
                </a:solidFill>
                <a:sym typeface="Wingdings" panose="05000000000000000000" pitchFamily="2" charset="2"/>
              </a:rPr>
              <a:t/>
            </a:r>
            <a:br>
              <a:rPr lang="en-US" sz="1400" dirty="0">
                <a:solidFill>
                  <a:srgbClr val="595959"/>
                </a:solidFill>
                <a:sym typeface="Wingdings" panose="05000000000000000000" pitchFamily="2" charset="2"/>
              </a:rPr>
            </a:br>
            <a:r>
              <a:rPr lang="en-US" sz="1400" dirty="0">
                <a:sym typeface="Wingdings" panose="05000000000000000000" pitchFamily="2" charset="2"/>
              </a:rPr>
              <a:t>&gt; 1 Hz </a:t>
            </a:r>
            <a:r>
              <a:rPr lang="en-US" sz="1400" dirty="0">
                <a:solidFill>
                  <a:srgbClr val="595959"/>
                </a:solidFill>
                <a:sym typeface="Wingdings" panose="05000000000000000000" pitchFamily="2" charset="2"/>
              </a:rPr>
              <a:t>	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 still work to do!</a:t>
            </a:r>
            <a:endParaRPr lang="de-DE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7239000" y="1490663"/>
            <a:ext cx="0" cy="2971800"/>
          </a:xfrm>
          <a:prstGeom prst="line">
            <a:avLst/>
          </a:prstGeom>
          <a:ln w="28575">
            <a:solidFill>
              <a:srgbClr val="F5B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0" y="901452"/>
            <a:ext cx="4526281" cy="395845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90" y="1285926"/>
            <a:ext cx="3600000" cy="180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00" y="2874980"/>
            <a:ext cx="3600000" cy="180000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845070" y="990600"/>
            <a:ext cx="1827543" cy="581524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de-DE" sz="1200" dirty="0" smtClean="0"/>
              <a:t>After </a:t>
            </a:r>
            <a:r>
              <a:rPr lang="de-DE" sz="1200" dirty="0" err="1" smtClean="0"/>
              <a:t>averaging</a:t>
            </a:r>
            <a:r>
              <a:rPr lang="de-DE" sz="1200" dirty="0" smtClean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1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26" grpId="0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F16439-FE04-1FA5-02A8-07B513E4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2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316803"/>
            <a:ext cx="6317016" cy="930451"/>
          </a:xfrm>
        </p:spPr>
        <p:txBody>
          <a:bodyPr/>
          <a:lstStyle/>
          <a:p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on-site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96786" y="1062593"/>
            <a:ext cx="4375214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878787"/>
              </a:buClr>
            </a:pPr>
            <a:r>
              <a:rPr lang="en-US" sz="1400" u="sng" dirty="0">
                <a:solidFill>
                  <a:schemeClr val="tx2"/>
                </a:solidFill>
              </a:rPr>
              <a:t>Missing standards &amp; calibration procedures</a:t>
            </a:r>
            <a:endParaRPr lang="en-US" sz="1400" dirty="0">
              <a:solidFill>
                <a:schemeClr val="tx2"/>
              </a:solidFill>
            </a:endParaRPr>
          </a:p>
          <a:p>
            <a:pPr marL="202391" indent="-202391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/>
              <a:t>In the </a:t>
            </a:r>
            <a:r>
              <a:rPr lang="en-US" sz="1200" b="1" dirty="0"/>
              <a:t>low-frequency</a:t>
            </a:r>
            <a:r>
              <a:rPr lang="en-US" sz="1200" dirty="0"/>
              <a:t> range down to </a:t>
            </a:r>
            <a:r>
              <a:rPr lang="en-US" sz="1200" b="1" dirty="0"/>
              <a:t>0.01 Hz </a:t>
            </a:r>
            <a:r>
              <a:rPr lang="en-US" sz="1200" dirty="0"/>
              <a:t>reliable calibration procedures, which include </a:t>
            </a:r>
            <a:r>
              <a:rPr lang="en-US" sz="1200" b="1" dirty="0"/>
              <a:t>traceability to SI</a:t>
            </a:r>
            <a:r>
              <a:rPr lang="en-US" sz="1200" dirty="0"/>
              <a:t>, are currently </a:t>
            </a:r>
            <a:r>
              <a:rPr lang="en-US" sz="1200" b="1" dirty="0"/>
              <a:t>missing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ym typeface="Wingdings" panose="05000000000000000000" pitchFamily="2" charset="2"/>
              </a:rPr>
              <a:t> rely on the manufacturer's specifications</a:t>
            </a:r>
            <a:endParaRPr lang="en-US" sz="1200" dirty="0"/>
          </a:p>
          <a:p>
            <a:pPr marL="202391" indent="-202391">
              <a:spcBef>
                <a:spcPts val="450"/>
              </a:spcBef>
              <a:buClr>
                <a:srgbClr val="878787"/>
              </a:buClr>
              <a:buSzPct val="80000"/>
              <a:buFont typeface="Wingdings" panose="05000000000000000000" pitchFamily="2" charset="2"/>
              <a:buChar char="Ø"/>
            </a:pPr>
            <a:endParaRPr lang="en-US" sz="600" b="1" dirty="0"/>
          </a:p>
          <a:p>
            <a:pPr>
              <a:spcBef>
                <a:spcPts val="450"/>
              </a:spcBef>
              <a:buClr>
                <a:srgbClr val="878787"/>
              </a:buClr>
              <a:buSzPct val="80000"/>
            </a:pPr>
            <a:r>
              <a:rPr lang="en-US" sz="1400" u="sng" dirty="0">
                <a:solidFill>
                  <a:schemeClr val="tx2"/>
                </a:solidFill>
              </a:rPr>
              <a:t>Joint Research Project </a:t>
            </a:r>
            <a:r>
              <a:rPr lang="en-US" sz="1400" b="1" i="1" u="sng" dirty="0">
                <a:solidFill>
                  <a:schemeClr val="tx2"/>
                </a:solidFill>
              </a:rPr>
              <a:t>19ENV03 Infra-AUV*</a:t>
            </a:r>
            <a:endParaRPr lang="en-US" sz="1400" u="sng" dirty="0">
              <a:solidFill>
                <a:schemeClr val="tx2"/>
              </a:solidFill>
            </a:endParaRPr>
          </a:p>
          <a:p>
            <a:pPr marL="171450" indent="-17145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de-DE" sz="1200" dirty="0"/>
              <a:t>Development of </a:t>
            </a:r>
            <a:r>
              <a:rPr lang="en-US" altLang="de-DE" sz="1200" b="1" dirty="0"/>
              <a:t>primary</a:t>
            </a:r>
            <a:r>
              <a:rPr lang="en-US" altLang="de-DE" sz="1200" dirty="0"/>
              <a:t> &amp; </a:t>
            </a:r>
            <a:r>
              <a:rPr lang="en-US" altLang="de-DE" sz="1200" b="1" dirty="0"/>
              <a:t>secondary</a:t>
            </a:r>
            <a:r>
              <a:rPr lang="en-US" altLang="de-DE" sz="1200" dirty="0"/>
              <a:t> </a:t>
            </a:r>
            <a:r>
              <a:rPr lang="en-US" altLang="de-DE" sz="1200" b="1" dirty="0"/>
              <a:t>calibration</a:t>
            </a:r>
            <a:r>
              <a:rPr lang="en-US" altLang="de-DE" sz="1200" dirty="0"/>
              <a:t> methods</a:t>
            </a:r>
          </a:p>
          <a:p>
            <a:pPr marL="171450" indent="-17145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anose="05000000000000000000" pitchFamily="2" charset="2"/>
              </a:rPr>
              <a:t>Establish procedures, which allow permanent </a:t>
            </a:r>
            <a:r>
              <a:rPr lang="en-US" sz="1200" b="1" dirty="0">
                <a:sym typeface="Wingdings" panose="05000000000000000000" pitchFamily="2" charset="2"/>
              </a:rPr>
              <a:t>on-site calibration without</a:t>
            </a:r>
            <a:r>
              <a:rPr lang="en-US" sz="1200" dirty="0">
                <a:sym typeface="Wingdings" panose="05000000000000000000" pitchFamily="2" charset="2"/>
              </a:rPr>
              <a:t> any </a:t>
            </a:r>
            <a:r>
              <a:rPr lang="en-US" sz="1200" b="1" dirty="0">
                <a:sym typeface="Wingdings" panose="05000000000000000000" pitchFamily="2" charset="2"/>
              </a:rPr>
              <a:t>interruptions</a:t>
            </a:r>
            <a:r>
              <a:rPr lang="en-US" sz="1200" dirty="0">
                <a:sym typeface="Wingdings" panose="05000000000000000000" pitchFamily="2" charset="2"/>
              </a:rPr>
              <a:t> of the recordings</a:t>
            </a:r>
          </a:p>
          <a:p>
            <a:pPr marL="171450" indent="-17145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de-DE" sz="1200" dirty="0"/>
              <a:t>Consideration of </a:t>
            </a:r>
            <a:r>
              <a:rPr lang="en-US" altLang="de-DE" sz="1200" b="1" dirty="0"/>
              <a:t>traceability</a:t>
            </a:r>
            <a:r>
              <a:rPr lang="en-US" altLang="de-DE" sz="1200" dirty="0"/>
              <a:t> &amp; </a:t>
            </a:r>
            <a:r>
              <a:rPr lang="en-US" altLang="de-DE" sz="1200" b="1" dirty="0"/>
              <a:t>measurement</a:t>
            </a:r>
            <a:r>
              <a:rPr lang="en-US" altLang="de-DE" sz="1200" dirty="0"/>
              <a:t> </a:t>
            </a:r>
            <a:r>
              <a:rPr lang="en-US" altLang="de-DE" sz="1200" b="1" dirty="0"/>
              <a:t>uncertainties</a:t>
            </a:r>
          </a:p>
          <a:p>
            <a:pPr>
              <a:spcBef>
                <a:spcPts val="450"/>
              </a:spcBef>
              <a:buClr>
                <a:srgbClr val="878787"/>
              </a:buClr>
              <a:buSzPct val="80000"/>
            </a:pPr>
            <a:r>
              <a:rPr lang="en-US" sz="1200" dirty="0">
                <a:sym typeface="Wingdings" panose="05000000000000000000" pitchFamily="2" charset="2"/>
              </a:rPr>
              <a:t> </a:t>
            </a:r>
          </a:p>
          <a:p>
            <a:pPr marL="202391" indent="-202391">
              <a:spcBef>
                <a:spcPts val="450"/>
              </a:spcBef>
              <a:buClr>
                <a:srgbClr val="878787"/>
              </a:buClr>
              <a:buSzPct val="80000"/>
              <a:buFont typeface="Wingdings" panose="05000000000000000000" pitchFamily="2" charset="2"/>
              <a:buChar char="Ø"/>
            </a:pPr>
            <a:endParaRPr lang="en-US" sz="600" dirty="0">
              <a:sym typeface="Wingdings" panose="05000000000000000000" pitchFamily="2" charset="2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9" y="945304"/>
            <a:ext cx="3960000" cy="19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3" y="2719542"/>
            <a:ext cx="3960000" cy="19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00" y="946150"/>
            <a:ext cx="3960000" cy="19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00" y="2720950"/>
            <a:ext cx="3960000" cy="198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" y="4186611"/>
            <a:ext cx="720000" cy="7200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815769" y="4660392"/>
            <a:ext cx="43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https://www.ptb.de/empir2020/infra-auv/home/ 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Datumsplatzhalter 1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M. Schwardt et al. - on-site calibration approach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0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F16439-FE04-1FA5-02A8-07B513E4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3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551BC0-FE1A-B24B-AC62-15D50E87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on-site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4DCC88-0F72-9BAE-3DC7-976697620ABA}"/>
              </a:ext>
            </a:extLst>
          </p:cNvPr>
          <p:cNvSpPr txBox="1"/>
          <p:nvPr/>
        </p:nvSpPr>
        <p:spPr>
          <a:xfrm>
            <a:off x="2553892" y="4017679"/>
            <a:ext cx="4035602" cy="794403"/>
          </a:xfrm>
          <a:prstGeom prst="rect">
            <a:avLst/>
          </a:prstGeom>
          <a:noFill/>
          <a:ln w="38100">
            <a:solidFill>
              <a:srgbClr val="9BB4C8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400" dirty="0"/>
              <a:t>Installation </a:t>
            </a:r>
            <a:r>
              <a:rPr lang="de-DE" sz="1400" dirty="0" err="1"/>
              <a:t>of</a:t>
            </a:r>
            <a:r>
              <a:rPr lang="de-DE" sz="1400" dirty="0"/>
              <a:t> a </a:t>
            </a:r>
            <a:r>
              <a:rPr lang="de-DE" sz="1400" dirty="0" err="1"/>
              <a:t>laboratory</a:t>
            </a:r>
            <a:r>
              <a:rPr lang="de-DE" sz="1400" dirty="0"/>
              <a:t> </a:t>
            </a:r>
            <a:r>
              <a:rPr lang="de-DE" sz="1400" dirty="0" err="1"/>
              <a:t>calibrated</a:t>
            </a:r>
            <a:r>
              <a:rPr lang="de-DE" sz="1400" dirty="0"/>
              <a:t> </a:t>
            </a:r>
            <a:r>
              <a:rPr lang="de-DE" sz="1400" dirty="0" err="1"/>
              <a:t>instruments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reference</a:t>
            </a:r>
            <a:r>
              <a:rPr lang="de-DE" sz="1400" dirty="0"/>
              <a:t> </a:t>
            </a:r>
            <a:r>
              <a:rPr lang="de-DE" sz="1400" dirty="0" err="1"/>
              <a:t>sensor</a:t>
            </a:r>
            <a:endParaRPr lang="de-DE" sz="1400" dirty="0"/>
          </a:p>
        </p:txBody>
      </p:sp>
      <p:sp>
        <p:nvSpPr>
          <p:cNvPr id="8" name="Pfeil nach rechts 7"/>
          <p:cNvSpPr/>
          <p:nvPr/>
        </p:nvSpPr>
        <p:spPr>
          <a:xfrm flipH="1">
            <a:off x="4043539" y="2378562"/>
            <a:ext cx="1056308" cy="485596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" name="Textfeld 8"/>
          <p:cNvSpPr txBox="1"/>
          <p:nvPr/>
        </p:nvSpPr>
        <p:spPr>
          <a:xfrm>
            <a:off x="4311436" y="2200759"/>
            <a:ext cx="5354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de-DE" sz="45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793999" y="1861384"/>
            <a:ext cx="2177271" cy="2133535"/>
            <a:chOff x="6953191" y="1536704"/>
            <a:chExt cx="2051278" cy="2010071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7137888" y="1888739"/>
              <a:ext cx="1685029" cy="1658036"/>
              <a:chOff x="6965168" y="1888739"/>
              <a:chExt cx="1685029" cy="1658036"/>
            </a:xfrm>
          </p:grpSpPr>
          <p:pic>
            <p:nvPicPr>
              <p:cNvPr id="13" name="Grafik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6" t="36512" r="85435" b="34586"/>
              <a:stretch/>
            </p:blipFill>
            <p:spPr>
              <a:xfrm>
                <a:off x="7117568" y="1888739"/>
                <a:ext cx="1380325" cy="1294054"/>
              </a:xfrm>
              <a:prstGeom prst="rect">
                <a:avLst/>
              </a:prstGeom>
            </p:spPr>
          </p:pic>
          <p:sp>
            <p:nvSpPr>
              <p:cNvPr id="14" name="Rechteck 13"/>
              <p:cNvSpPr/>
              <p:nvPr/>
            </p:nvSpPr>
            <p:spPr>
              <a:xfrm>
                <a:off x="6965168" y="3140823"/>
                <a:ext cx="1685029" cy="405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100" dirty="0"/>
                  <a:t>multi-</a:t>
                </a:r>
                <a:r>
                  <a:rPr lang="de-DE" sz="1100" dirty="0" err="1"/>
                  <a:t>component</a:t>
                </a:r>
                <a:r>
                  <a:rPr lang="de-DE" sz="1100" dirty="0"/>
                  <a:t> </a:t>
                </a:r>
                <a:r>
                  <a:rPr lang="de-DE" sz="1100" dirty="0" err="1"/>
                  <a:t>calibration</a:t>
                </a:r>
                <a:r>
                  <a:rPr lang="de-DE" sz="1100" dirty="0"/>
                  <a:t> </a:t>
                </a:r>
                <a:r>
                  <a:rPr lang="de-DE" sz="1100" dirty="0" err="1"/>
                  <a:t>system</a:t>
                </a:r>
                <a:r>
                  <a:rPr lang="de-DE" sz="1100" dirty="0"/>
                  <a:t> </a:t>
                </a:r>
                <a:r>
                  <a:rPr lang="de-DE" sz="1100" dirty="0" err="1"/>
                  <a:t>of</a:t>
                </a:r>
                <a:r>
                  <a:rPr lang="de-DE" sz="1100" dirty="0"/>
                  <a:t> PTB</a:t>
                </a:r>
              </a:p>
            </p:txBody>
          </p:sp>
        </p:grpSp>
        <p:sp>
          <p:nvSpPr>
            <p:cNvPr id="12" name="Abgerundetes Rechteck 11"/>
            <p:cNvSpPr/>
            <p:nvPr/>
          </p:nvSpPr>
          <p:spPr>
            <a:xfrm>
              <a:off x="6953191" y="1536704"/>
              <a:ext cx="2051278" cy="433985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Laboratory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220986" y="1861381"/>
            <a:ext cx="2177271" cy="1939393"/>
            <a:chOff x="11329948" y="1536704"/>
            <a:chExt cx="2051278" cy="1827161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11679132" y="1950850"/>
              <a:ext cx="1366876" cy="1413015"/>
              <a:chOff x="11679132" y="1971170"/>
              <a:chExt cx="1366876" cy="1413015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79132" y="1971170"/>
                <a:ext cx="1366876" cy="1038826"/>
              </a:xfrm>
              <a:prstGeom prst="rect">
                <a:avLst/>
              </a:prstGeom>
            </p:spPr>
          </p:pic>
          <p:sp>
            <p:nvSpPr>
              <p:cNvPr id="19" name="Rechteck 18"/>
              <p:cNvSpPr/>
              <p:nvPr/>
            </p:nvSpPr>
            <p:spPr>
              <a:xfrm>
                <a:off x="11727695" y="2978233"/>
                <a:ext cx="1260000" cy="405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100" dirty="0"/>
                  <a:t>Seismometer in a </a:t>
                </a:r>
                <a:r>
                  <a:rPr lang="de-DE" sz="1100" dirty="0" err="1"/>
                  <a:t>vault</a:t>
                </a:r>
                <a:endParaRPr lang="de-DE" sz="1100" dirty="0"/>
              </a:p>
            </p:txBody>
          </p:sp>
        </p:grpSp>
        <p:sp>
          <p:nvSpPr>
            <p:cNvPr id="17" name="Abgerundetes Rechteck 16"/>
            <p:cNvSpPr/>
            <p:nvPr/>
          </p:nvSpPr>
          <p:spPr>
            <a:xfrm>
              <a:off x="11329948" y="1536704"/>
              <a:ext cx="2051278" cy="433985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Field Sensors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4108678" y="2871530"/>
            <a:ext cx="1056308" cy="784830"/>
            <a:chOff x="8789737" y="2475073"/>
            <a:chExt cx="995183" cy="739413"/>
          </a:xfrm>
        </p:grpSpPr>
        <p:sp>
          <p:nvSpPr>
            <p:cNvPr id="21" name="Pfeil nach rechts 20"/>
            <p:cNvSpPr/>
            <p:nvPr/>
          </p:nvSpPr>
          <p:spPr>
            <a:xfrm>
              <a:off x="8789737" y="2620514"/>
              <a:ext cx="995183" cy="457496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8996735" y="2475073"/>
              <a:ext cx="504490" cy="739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5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784DCC88-0F72-9BAE-3DC7-976697620ABA}"/>
              </a:ext>
            </a:extLst>
          </p:cNvPr>
          <p:cNvSpPr txBox="1"/>
          <p:nvPr/>
        </p:nvSpPr>
        <p:spPr>
          <a:xfrm>
            <a:off x="2561371" y="899257"/>
            <a:ext cx="4035602" cy="858523"/>
          </a:xfrm>
          <a:prstGeom prst="rect">
            <a:avLst/>
          </a:prstGeom>
          <a:noFill/>
          <a:ln w="38100">
            <a:solidFill>
              <a:srgbClr val="9BB4C8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>
              <a:spcBef>
                <a:spcPts val="450"/>
              </a:spcBef>
              <a:buSzPct val="80000"/>
            </a:pPr>
            <a:r>
              <a:rPr lang="en-US" altLang="de-DE" sz="1400" dirty="0"/>
              <a:t>Interruption of measurements</a:t>
            </a:r>
          </a:p>
          <a:p>
            <a:pPr algn="ctr">
              <a:spcBef>
                <a:spcPts val="450"/>
              </a:spcBef>
              <a:buSzPct val="80000"/>
            </a:pPr>
            <a:r>
              <a:rPr lang="en-US" altLang="de-DE" sz="1400" dirty="0"/>
              <a:t>Violation of technical requirements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302754" y="3656356"/>
            <a:ext cx="180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If the field sensor will not come to the laboratory,</a:t>
            </a:r>
          </a:p>
          <a:p>
            <a:r>
              <a:rPr lang="en-US" sz="1050" i="1" dirty="0"/>
              <a:t>the laboratory calibration will go to the field sensor.</a:t>
            </a:r>
            <a:br>
              <a:rPr lang="en-US" sz="1050" i="1" dirty="0"/>
            </a:b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(freely adapted from Francis Bacon, “Of Boldness”, 1625)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M. Schwardt et al. - on-site calibration approach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5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6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on-site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methods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00" y="972003"/>
            <a:ext cx="8337550" cy="2968627"/>
          </a:xfrm>
        </p:spPr>
        <p:txBody>
          <a:bodyPr/>
          <a:lstStyle/>
          <a:p>
            <a:pPr algn="just"/>
            <a:r>
              <a:rPr lang="en-US" u="sng" dirty="0" smtClean="0">
                <a:solidFill>
                  <a:schemeClr val="tx2"/>
                </a:solidFill>
              </a:rPr>
              <a:t>Existing </a:t>
            </a:r>
            <a:r>
              <a:rPr lang="en-US" u="sng" dirty="0">
                <a:solidFill>
                  <a:schemeClr val="tx2"/>
                </a:solidFill>
              </a:rPr>
              <a:t>calibration </a:t>
            </a:r>
            <a:r>
              <a:rPr lang="en-US" u="sng" dirty="0" smtClean="0">
                <a:solidFill>
                  <a:schemeClr val="tx2"/>
                </a:solidFill>
              </a:rPr>
              <a:t>methods are “relative”</a:t>
            </a:r>
            <a:endParaRPr lang="en-US" u="sng" dirty="0">
              <a:solidFill>
                <a:schemeClr val="tx2"/>
              </a:solidFill>
            </a:endParaRPr>
          </a:p>
          <a:p>
            <a:r>
              <a:rPr lang="en-US" sz="1200" dirty="0"/>
              <a:t>They rely on sensor comparison using a common excitation signal &amp; calculate a gain ratio between the sensors to characterize "errors" in the transfer function </a:t>
            </a:r>
            <a:r>
              <a:rPr lang="en-US" sz="1000" dirty="0"/>
              <a:t>(e.g., Pavlis &amp; Vernon, 1994; </a:t>
            </a:r>
            <a:r>
              <a:rPr lang="en-US" sz="1000" dirty="0" err="1"/>
              <a:t>Sleeman</a:t>
            </a:r>
            <a:r>
              <a:rPr lang="en-US" sz="1000" dirty="0"/>
              <a:t> et al., 2006)</a:t>
            </a:r>
          </a:p>
          <a:p>
            <a:pPr algn="just"/>
            <a:endParaRPr lang="en-US" dirty="0"/>
          </a:p>
          <a:p>
            <a:pPr algn="just"/>
            <a:r>
              <a:rPr lang="en-US" u="sng" dirty="0">
                <a:solidFill>
                  <a:schemeClr val="tx2"/>
                </a:solidFill>
              </a:rPr>
              <a:t>Application of a modified approach of Gabrielson </a:t>
            </a:r>
            <a:r>
              <a:rPr lang="en-US" sz="1000" dirty="0"/>
              <a:t>(Gabrielson, 2011; </a:t>
            </a:r>
            <a:r>
              <a:rPr lang="en-US" sz="1000" dirty="0" err="1"/>
              <a:t>Charbit</a:t>
            </a:r>
            <a:r>
              <a:rPr lang="en-US" sz="1000" dirty="0"/>
              <a:t> et al., 2015; Green et al., 2021)</a:t>
            </a:r>
          </a:p>
          <a:p>
            <a:pPr marL="0" lvl="1" indent="0" algn="just">
              <a:buNone/>
            </a:pPr>
            <a:r>
              <a:rPr lang="en-US" sz="1200" dirty="0"/>
              <a:t>Determination of the gain ratio between a co-located reference sensor (REF) and station sensor under test (SUT) and inclusion of various similarity measures (e.g., coherence, cross-correlation)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39" y="2882802"/>
            <a:ext cx="1687750" cy="13500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49" y="3002153"/>
            <a:ext cx="2160000" cy="10800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grpSp>
        <p:nvGrpSpPr>
          <p:cNvPr id="10" name="Gruppieren 9"/>
          <p:cNvGrpSpPr/>
          <p:nvPr/>
        </p:nvGrpSpPr>
        <p:grpSpPr>
          <a:xfrm>
            <a:off x="2313642" y="4036601"/>
            <a:ext cx="1543051" cy="632760"/>
            <a:chOff x="526784" y="5386125"/>
            <a:chExt cx="2057401" cy="843680"/>
          </a:xfrm>
          <a:solidFill>
            <a:schemeClr val="tx2"/>
          </a:solidFill>
        </p:grpSpPr>
        <p:sp>
          <p:nvSpPr>
            <p:cNvPr id="11" name="Rechteckige Legende 10"/>
            <p:cNvSpPr/>
            <p:nvPr/>
          </p:nvSpPr>
          <p:spPr>
            <a:xfrm flipH="1" flipV="1">
              <a:off x="526784" y="5386125"/>
              <a:ext cx="2057400" cy="843680"/>
            </a:xfrm>
            <a:prstGeom prst="wedgeRectCallou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sz="135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26785" y="5386125"/>
              <a:ext cx="2057400" cy="800219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100" dirty="0">
                  <a:solidFill>
                    <a:schemeClr val="bg1"/>
                  </a:solidFill>
                  <a:sym typeface="Wingdings" panose="05000000000000000000" pitchFamily="2" charset="2"/>
                </a:rPr>
                <a:t>SUT &amp; REF measure the same coherent signal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957366" y="4046807"/>
            <a:ext cx="1543050" cy="632760"/>
            <a:chOff x="6990064" y="5247079"/>
            <a:chExt cx="2057400" cy="843680"/>
          </a:xfrm>
          <a:solidFill>
            <a:schemeClr val="tx2"/>
          </a:solidFill>
        </p:grpSpPr>
        <p:sp>
          <p:nvSpPr>
            <p:cNvPr id="17" name="Rechteckige Legende 16"/>
            <p:cNvSpPr/>
            <p:nvPr/>
          </p:nvSpPr>
          <p:spPr>
            <a:xfrm flipH="1" flipV="1">
              <a:off x="6990064" y="5247079"/>
              <a:ext cx="2057400" cy="843680"/>
            </a:xfrm>
            <a:prstGeom prst="wedgeRectCallou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990065" y="5276546"/>
              <a:ext cx="2043389" cy="800219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100" dirty="0">
                  <a:solidFill>
                    <a:schemeClr val="bg1"/>
                  </a:solidFill>
                  <a:sym typeface="Wingdings" panose="05000000000000000000" pitchFamily="2" charset="2"/>
                </a:rPr>
                <a:t>Known response of REF </a:t>
              </a:r>
            </a:p>
            <a:p>
              <a:pPr lvl="0" algn="ctr"/>
              <a:r>
                <a:rPr lang="en-US" sz="1100" dirty="0">
                  <a:solidFill>
                    <a:schemeClr val="bg1"/>
                  </a:solidFill>
                  <a:sym typeface="Wingdings" panose="05000000000000000000" pitchFamily="2" charset="2"/>
                </a:rPr>
                <a:t>(Amplitude &amp; Phase)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Abgerundetes Rechteck 3"/>
          <p:cNvSpPr/>
          <p:nvPr/>
        </p:nvSpPr>
        <p:spPr>
          <a:xfrm>
            <a:off x="5234120" y="2873432"/>
            <a:ext cx="2357247" cy="188181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5" name="Textfeld 24"/>
          <p:cNvSpPr txBox="1"/>
          <p:nvPr/>
        </p:nvSpPr>
        <p:spPr>
          <a:xfrm>
            <a:off x="5171875" y="2485355"/>
            <a:ext cx="2545203" cy="581524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400" b="1" dirty="0">
                <a:solidFill>
                  <a:schemeClr val="accent2"/>
                </a:solidFill>
              </a:rPr>
              <a:t>Ensures traceability to SI</a:t>
            </a:r>
            <a:r>
              <a:rPr lang="de-DE" sz="1400" b="1" dirty="0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M. Schwardt et al. - on-site calibration approach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9E6523-32AB-06E4-6E31-B82A7A11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D3BFC-2474-5193-68A9-23BE1A5C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behind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on-site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 smtClean="0"/>
              <a:t>approach</a:t>
            </a:r>
            <a:endParaRPr lang="de-DE" dirty="0">
              <a:solidFill>
                <a:srgbClr val="00416E"/>
              </a:solidFill>
              <a:effectLst/>
              <a:latin typeface="Noto Sans Display" panose="020B0502040504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618312" y="3998673"/>
            <a:ext cx="15256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de-DE" sz="9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Ensure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stationarity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series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Charbit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al., 2015)</a:t>
            </a:r>
          </a:p>
          <a:p>
            <a:r>
              <a:rPr lang="en-US" sz="9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*2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Cross-Array coherency (Green et al., 2021) 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7171035" y="1407753"/>
            <a:ext cx="1844088" cy="2292935"/>
          </a:xfrm>
          <a:prstGeom prst="rect">
            <a:avLst/>
          </a:prstGeom>
          <a:noFill/>
          <a:ln w="38100">
            <a:solidFill>
              <a:srgbClr val="9BB4C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100" dirty="0">
                <a:latin typeface="+mn-lt"/>
              </a:rPr>
              <a:t>Advantages?</a:t>
            </a:r>
          </a:p>
          <a:p>
            <a:pPr marL="228582" indent="-228582">
              <a:buSzPct val="115000"/>
              <a:buFont typeface="Arial" panose="020B0604020202020204" pitchFamily="34" charset="0"/>
              <a:buChar char="•"/>
            </a:pPr>
            <a:r>
              <a:rPr lang="en-US" sz="1100" b="0" dirty="0">
                <a:latin typeface="+mn-lt"/>
              </a:rPr>
              <a:t>The filtering &amp; the choice of the window length allows a better determination of the response function within the individual frequency ranges</a:t>
            </a:r>
          </a:p>
          <a:p>
            <a:pPr marL="228582" indent="-228582">
              <a:buSzPct val="115000"/>
              <a:buFont typeface="Arial" panose="020B0604020202020204" pitchFamily="34" charset="0"/>
              <a:buChar char="•"/>
            </a:pPr>
            <a:endParaRPr lang="de-DE" sz="1100" b="0" dirty="0">
              <a:latin typeface="+mn-lt"/>
            </a:endParaRPr>
          </a:p>
          <a:p>
            <a:pPr marL="228582" indent="-228582">
              <a:buSzPct val="115000"/>
              <a:buFont typeface="Arial" panose="020B0604020202020204" pitchFamily="34" charset="0"/>
              <a:buChar char="•"/>
            </a:pPr>
            <a:r>
              <a:rPr lang="en-US" sz="1100" b="0" dirty="0">
                <a:latin typeface="+mn-lt"/>
              </a:rPr>
              <a:t>Longer data segments with larger windows enable analysis of the low frequency range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91672" y="3807915"/>
            <a:ext cx="1757918" cy="107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/>
              <a:t>*</a:t>
            </a:r>
            <a:r>
              <a:rPr lang="de-DE" sz="1000" b="1" dirty="0" err="1"/>
              <a:t>Similarity</a:t>
            </a:r>
            <a:r>
              <a:rPr lang="de-DE" sz="1000" b="1" dirty="0"/>
              <a:t> </a:t>
            </a:r>
            <a:r>
              <a:rPr lang="de-DE" sz="1000" b="1" dirty="0" err="1"/>
              <a:t>measures</a:t>
            </a:r>
            <a:r>
              <a:rPr lang="de-DE" sz="1000" b="1" dirty="0"/>
              <a:t>: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000" dirty="0"/>
              <a:t>Magnitude-</a:t>
            </a:r>
            <a:r>
              <a:rPr lang="de-DE" sz="1000" dirty="0" err="1"/>
              <a:t>squared</a:t>
            </a:r>
            <a:r>
              <a:rPr lang="de-DE" sz="1000" dirty="0"/>
              <a:t> </a:t>
            </a:r>
            <a:r>
              <a:rPr lang="de-DE" sz="1000" dirty="0" err="1"/>
              <a:t>cohereny</a:t>
            </a:r>
            <a:r>
              <a:rPr lang="de-DE" sz="1000" dirty="0"/>
              <a:t> (MSC)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000" dirty="0"/>
              <a:t>Cross-</a:t>
            </a:r>
            <a:r>
              <a:rPr lang="de-DE" sz="1000" dirty="0" err="1"/>
              <a:t>correlation</a:t>
            </a:r>
            <a:endParaRPr lang="de-DE" sz="1000" dirty="0"/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000" dirty="0"/>
              <a:t>Cross-Array </a:t>
            </a:r>
            <a:r>
              <a:rPr lang="de-DE" sz="1000" dirty="0" err="1"/>
              <a:t>coherency</a:t>
            </a:r>
            <a:r>
              <a:rPr lang="de-DE" sz="1000" dirty="0"/>
              <a:t>*</a:t>
            </a:r>
            <a:r>
              <a:rPr lang="de-DE" sz="1000" baseline="30000" dirty="0"/>
              <a:t>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02965" y="2063134"/>
            <a:ext cx="999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Segment </a:t>
            </a:r>
            <a:r>
              <a:rPr lang="de-DE" sz="1100" i="1" dirty="0"/>
              <a:t>i</a:t>
            </a:r>
            <a:endParaRPr lang="de-DE" sz="1400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4721412" y="1543564"/>
            <a:ext cx="1962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Division </a:t>
            </a:r>
            <a:r>
              <a:rPr lang="de-DE" sz="1100" dirty="0" err="1"/>
              <a:t>into</a:t>
            </a:r>
            <a:r>
              <a:rPr lang="de-DE" sz="1100" dirty="0"/>
              <a:t> </a:t>
            </a:r>
            <a:r>
              <a:rPr lang="de-DE" sz="1100" dirty="0" err="1"/>
              <a:t>segments</a:t>
            </a:r>
            <a:endParaRPr lang="de-DE" sz="1100" dirty="0"/>
          </a:p>
        </p:txBody>
      </p:sp>
      <p:sp>
        <p:nvSpPr>
          <p:cNvPr id="9" name="Textfeld 8"/>
          <p:cNvSpPr txBox="1"/>
          <p:nvPr/>
        </p:nvSpPr>
        <p:spPr>
          <a:xfrm>
            <a:off x="4780614" y="2804486"/>
            <a:ext cx="188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9 Windows, 50% </a:t>
            </a:r>
            <a:r>
              <a:rPr lang="de-DE" sz="1100" dirty="0" err="1"/>
              <a:t>overlap</a:t>
            </a:r>
            <a:endParaRPr lang="de-DE" sz="11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27" y="1015741"/>
            <a:ext cx="2160000" cy="5400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27" y="1015741"/>
            <a:ext cx="2160000" cy="540000"/>
          </a:xfrm>
          <a:prstGeom prst="rect">
            <a:avLst/>
          </a:prstGeom>
          <a:ln w="19050">
            <a:solidFill>
              <a:srgbClr val="29658C"/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78" y="2282400"/>
            <a:ext cx="2160000" cy="540000"/>
          </a:xfrm>
          <a:prstGeom prst="rect">
            <a:avLst/>
          </a:prstGeom>
          <a:ln w="19050">
            <a:solidFill>
              <a:srgbClr val="29658C"/>
            </a:solidFill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84" y="2282400"/>
            <a:ext cx="2160000" cy="5400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17" name="Textfeld 16"/>
          <p:cNvSpPr txBox="1"/>
          <p:nvPr/>
        </p:nvSpPr>
        <p:spPr>
          <a:xfrm>
            <a:off x="3975202" y="920360"/>
            <a:ext cx="724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Filter*</a:t>
            </a:r>
            <a:r>
              <a:rPr lang="de-DE" sz="1100" baseline="30000" dirty="0"/>
              <a:t>1</a:t>
            </a:r>
            <a:r>
              <a:rPr lang="de-DE" sz="1100" dirty="0"/>
              <a:t> </a:t>
            </a:r>
            <a:r>
              <a:rPr lang="de-DE" sz="1100" dirty="0" err="1"/>
              <a:t>within</a:t>
            </a:r>
            <a:r>
              <a:rPr lang="de-DE" sz="1100" dirty="0"/>
              <a:t> Pass-bands</a:t>
            </a:r>
          </a:p>
        </p:txBody>
      </p:sp>
      <p:cxnSp>
        <p:nvCxnSpPr>
          <p:cNvPr id="18" name="Gerade Verbindung mit Pfeil 17"/>
          <p:cNvCxnSpPr>
            <a:stCxn id="11" idx="3"/>
            <a:endCxn id="12" idx="1"/>
          </p:cNvCxnSpPr>
          <p:nvPr/>
        </p:nvCxnSpPr>
        <p:spPr>
          <a:xfrm>
            <a:off x="4039927" y="1285741"/>
            <a:ext cx="5940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8" idx="2"/>
            <a:endCxn id="7" idx="0"/>
          </p:cNvCxnSpPr>
          <p:nvPr/>
        </p:nvCxnSpPr>
        <p:spPr>
          <a:xfrm>
            <a:off x="5702810" y="1805174"/>
            <a:ext cx="0" cy="25796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974183" y="2254141"/>
            <a:ext cx="1967476" cy="6001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/>
              <a:t>Calculations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similarity</a:t>
            </a:r>
            <a:r>
              <a:rPr lang="de-DE" sz="1100" dirty="0"/>
              <a:t> </a:t>
            </a:r>
            <a:r>
              <a:rPr lang="de-DE" sz="1100" dirty="0" err="1"/>
              <a:t>measures</a:t>
            </a:r>
            <a:r>
              <a:rPr lang="de-DE" sz="1100" dirty="0"/>
              <a:t> &amp; </a:t>
            </a:r>
            <a:r>
              <a:rPr lang="de-DE" sz="1100" dirty="0" err="1"/>
              <a:t>cross</a:t>
            </a:r>
            <a:r>
              <a:rPr lang="de-DE" sz="1100" dirty="0"/>
              <a:t>-/auto-</a:t>
            </a:r>
            <a:r>
              <a:rPr lang="de-DE" sz="1100" dirty="0" err="1"/>
              <a:t>spectral</a:t>
            </a:r>
            <a:r>
              <a:rPr lang="de-DE" sz="1100" dirty="0"/>
              <a:t> </a:t>
            </a:r>
            <a:r>
              <a:rPr lang="de-DE" sz="1100" dirty="0" err="1"/>
              <a:t>densities</a:t>
            </a:r>
            <a:endParaRPr lang="de-DE" sz="1100" dirty="0"/>
          </a:p>
        </p:txBody>
      </p:sp>
      <p:cxnSp>
        <p:nvCxnSpPr>
          <p:cNvPr id="22" name="Gerade Verbindung mit Pfeil 21"/>
          <p:cNvCxnSpPr>
            <a:stCxn id="21" idx="2"/>
            <a:endCxn id="37" idx="0"/>
          </p:cNvCxnSpPr>
          <p:nvPr/>
        </p:nvCxnSpPr>
        <p:spPr>
          <a:xfrm>
            <a:off x="2957921" y="2854305"/>
            <a:ext cx="2006" cy="89589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89" y="1018800"/>
            <a:ext cx="2160000" cy="5400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5" name="Textfeld 24"/>
          <p:cNvSpPr txBox="1"/>
          <p:nvPr/>
        </p:nvSpPr>
        <p:spPr>
          <a:xfrm>
            <a:off x="2145389" y="1527696"/>
            <a:ext cx="1586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/>
              <a:t>Raw</a:t>
            </a:r>
            <a:r>
              <a:rPr lang="de-DE" sz="1100" dirty="0"/>
              <a:t> </a:t>
            </a:r>
            <a:r>
              <a:rPr lang="de-DE" sz="1100" dirty="0" err="1"/>
              <a:t>data</a:t>
            </a:r>
            <a:r>
              <a:rPr lang="de-DE" sz="1100" dirty="0"/>
              <a:t> </a:t>
            </a:r>
            <a:r>
              <a:rPr lang="de-DE" sz="1100" dirty="0" err="1"/>
              <a:t>signal</a:t>
            </a:r>
            <a:endParaRPr lang="de-DE" sz="1100" dirty="0"/>
          </a:p>
        </p:txBody>
      </p:sp>
      <p:sp>
        <p:nvSpPr>
          <p:cNvPr id="32" name="Textfeld 31"/>
          <p:cNvSpPr txBox="1"/>
          <p:nvPr/>
        </p:nvSpPr>
        <p:spPr>
          <a:xfrm>
            <a:off x="1974184" y="2952538"/>
            <a:ext cx="9256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Similarity</a:t>
            </a:r>
            <a:r>
              <a:rPr lang="de-DE" sz="1100" dirty="0"/>
              <a:t> </a:t>
            </a:r>
            <a:r>
              <a:rPr lang="de-DE" sz="1100" dirty="0" err="1"/>
              <a:t>measure</a:t>
            </a:r>
            <a:r>
              <a:rPr lang="de-DE" sz="1100" dirty="0"/>
              <a:t>* ≥ </a:t>
            </a:r>
            <a:r>
              <a:rPr lang="de-DE" sz="1100" dirty="0" err="1"/>
              <a:t>Threshold</a:t>
            </a:r>
            <a:r>
              <a:rPr lang="de-DE" sz="11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1965278" y="3750197"/>
                <a:ext cx="1989297" cy="77655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dirty="0"/>
                  <a:t>Determination </a:t>
                </a:r>
                <a:r>
                  <a:rPr lang="de-DE" sz="1100" dirty="0" err="1"/>
                  <a:t>of</a:t>
                </a:r>
                <a:r>
                  <a:rPr lang="de-DE" sz="1100" dirty="0"/>
                  <a:t> </a:t>
                </a:r>
                <a:r>
                  <a:rPr lang="de-DE" sz="1100" dirty="0" err="1"/>
                  <a:t>gain</a:t>
                </a:r>
                <a:r>
                  <a:rPr lang="de-DE" sz="1100" dirty="0"/>
                  <a:t> </a:t>
                </a:r>
                <a:r>
                  <a:rPr lang="de-DE" sz="1100" dirty="0" err="1"/>
                  <a:t>ratio</a:t>
                </a:r>
                <a:r>
                  <a:rPr lang="de-DE" sz="1100" dirty="0"/>
                  <a:t> </a:t>
                </a:r>
                <a:r>
                  <a:rPr lang="de-DE" sz="1100" dirty="0" err="1"/>
                  <a:t>between</a:t>
                </a:r>
                <a:r>
                  <a:rPr lang="de-DE" sz="1100" dirty="0"/>
                  <a:t> REF &amp; SUT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i="1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de-DE" sz="1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100" i="1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de-DE" sz="1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 panose="02040503050406030204" pitchFamily="18" charset="0"/>
                                </a:rPr>
                                <m:t>𝑋𝑋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 panose="02040503050406030204" pitchFamily="18" charset="0"/>
                                </a:rPr>
                                <m:t>𝑋𝑅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78" y="3750197"/>
                <a:ext cx="1989297" cy="7765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feld 37"/>
          <p:cNvSpPr txBox="1"/>
          <p:nvPr/>
        </p:nvSpPr>
        <p:spPr>
          <a:xfrm>
            <a:off x="4633690" y="3838394"/>
            <a:ext cx="2644382" cy="6001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/>
              <a:t>Calculation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frequency</a:t>
            </a:r>
            <a:r>
              <a:rPr lang="de-DE" sz="1100" dirty="0"/>
              <a:t> </a:t>
            </a:r>
            <a:r>
              <a:rPr lang="de-DE" sz="1100" dirty="0" err="1"/>
              <a:t>response</a:t>
            </a:r>
            <a:r>
              <a:rPr lang="de-DE" sz="1100" dirty="0"/>
              <a:t> </a:t>
            </a:r>
            <a:r>
              <a:rPr lang="de-DE" sz="1100" dirty="0" err="1"/>
              <a:t>function</a:t>
            </a:r>
            <a:r>
              <a:rPr lang="de-DE" sz="1100" dirty="0"/>
              <a:t> (</a:t>
            </a:r>
            <a:r>
              <a:rPr lang="de-DE" sz="1100" dirty="0" err="1"/>
              <a:t>amplitude</a:t>
            </a:r>
            <a:r>
              <a:rPr lang="de-DE" sz="1100" dirty="0"/>
              <a:t> &amp; </a:t>
            </a:r>
            <a:r>
              <a:rPr lang="de-DE" sz="1100" dirty="0" err="1"/>
              <a:t>phase</a:t>
            </a:r>
            <a:r>
              <a:rPr lang="de-DE" sz="1100" dirty="0"/>
              <a:t>) </a:t>
            </a:r>
            <a:r>
              <a:rPr lang="de-DE" sz="1100" dirty="0" err="1"/>
              <a:t>of</a:t>
            </a:r>
            <a:r>
              <a:rPr lang="de-DE" sz="1100" dirty="0"/>
              <a:t> SUT </a:t>
            </a:r>
            <a:r>
              <a:rPr lang="de-DE" sz="1100" dirty="0" err="1"/>
              <a:t>using</a:t>
            </a:r>
            <a:r>
              <a:rPr lang="de-DE" sz="1100" dirty="0"/>
              <a:t> </a:t>
            </a:r>
            <a:r>
              <a:rPr lang="de-DE" sz="1100" dirty="0" err="1"/>
              <a:t>traceable</a:t>
            </a:r>
            <a:r>
              <a:rPr lang="de-DE" sz="1100" dirty="0"/>
              <a:t> </a:t>
            </a:r>
            <a:r>
              <a:rPr lang="de-DE" sz="1100" dirty="0" err="1"/>
              <a:t>response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REF</a:t>
            </a:r>
          </a:p>
        </p:txBody>
      </p:sp>
      <p:cxnSp>
        <p:nvCxnSpPr>
          <p:cNvPr id="39" name="Gerade Verbindung mit Pfeil 38"/>
          <p:cNvCxnSpPr>
            <a:stCxn id="14" idx="1"/>
            <a:endCxn id="21" idx="3"/>
          </p:cNvCxnSpPr>
          <p:nvPr/>
        </p:nvCxnSpPr>
        <p:spPr>
          <a:xfrm flipH="1">
            <a:off x="3941659" y="2552400"/>
            <a:ext cx="700125" cy="182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3954575" y="4138476"/>
            <a:ext cx="700125" cy="273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bgerundetes Rechteck 27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04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" grpId="0"/>
      <p:bldP spid="8" grpId="0"/>
      <p:bldP spid="9" grpId="0"/>
      <p:bldP spid="17" grpId="0"/>
      <p:bldP spid="21" grpId="0" animBg="1"/>
      <p:bldP spid="32" grpId="0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F16439-FE04-1FA5-02A8-07B513E4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6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6285F40-29CC-2C4C-D863-417F11060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007" y="1346400"/>
            <a:ext cx="4705929" cy="3437100"/>
          </a:xfrm>
        </p:spPr>
        <p:txBody>
          <a:bodyPr/>
          <a:lstStyle/>
          <a:p>
            <a:pPr marL="285750" indent="-285750">
              <a:spcBef>
                <a:spcPts val="601"/>
              </a:spcBef>
              <a:spcAft>
                <a:spcPts val="601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/>
              <a:t>Laboratory calibration </a:t>
            </a:r>
            <a:r>
              <a:rPr lang="en-US" dirty="0"/>
              <a:t>of 2 vertical station seismometers (</a:t>
            </a:r>
            <a:r>
              <a:rPr lang="en-US" b="1" dirty="0"/>
              <a:t>GS13</a:t>
            </a:r>
            <a:r>
              <a:rPr lang="en-US" dirty="0"/>
              <a:t>) and a 3-component seismometer (</a:t>
            </a:r>
            <a:r>
              <a:rPr lang="en-US" b="1" dirty="0"/>
              <a:t>STS2.5</a:t>
            </a:r>
            <a:r>
              <a:rPr lang="en-US" dirty="0"/>
              <a:t>) by </a:t>
            </a:r>
            <a:r>
              <a:rPr lang="en-US" dirty="0" smtClean="0"/>
              <a:t>PTB</a:t>
            </a:r>
          </a:p>
          <a:p>
            <a:pPr marL="285750" indent="-285750">
              <a:spcBef>
                <a:spcPts val="601"/>
              </a:spcBef>
              <a:spcAft>
                <a:spcPts val="601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Full frequency response is known &amp; traceable to SI; uncertainties are given</a:t>
            </a:r>
            <a:endParaRPr lang="en-US" b="1" dirty="0"/>
          </a:p>
          <a:p>
            <a:pPr marL="285750" indent="-285750">
              <a:spcBef>
                <a:spcPts val="601"/>
              </a:spcBef>
              <a:spcAft>
                <a:spcPts val="601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/>
              <a:t>Installation of the calibrated seismometers at the station in August 2022</a:t>
            </a:r>
          </a:p>
          <a:p>
            <a:pPr marL="285750" indent="-285750">
              <a:spcBef>
                <a:spcPts val="601"/>
              </a:spcBef>
              <a:spcAft>
                <a:spcPts val="601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/>
              <a:t>260 days </a:t>
            </a:r>
            <a:r>
              <a:rPr lang="en-US" dirty="0"/>
              <a:t>of </a:t>
            </a:r>
            <a:r>
              <a:rPr lang="en-US" b="1" dirty="0"/>
              <a:t>continuous data </a:t>
            </a:r>
            <a:r>
              <a:rPr lang="en-US" dirty="0"/>
              <a:t>have been recorded</a:t>
            </a:r>
          </a:p>
          <a:p>
            <a:pPr marL="285750" indent="-285750">
              <a:spcBef>
                <a:spcPts val="601"/>
              </a:spcBef>
              <a:spcAft>
                <a:spcPts val="601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Removal of</a:t>
            </a:r>
            <a:r>
              <a:rPr lang="en-US" b="1" dirty="0" smtClean="0"/>
              <a:t> STS2.5 </a:t>
            </a:r>
            <a:r>
              <a:rPr lang="en-US" dirty="0" smtClean="0"/>
              <a:t>in May 2023 for a </a:t>
            </a:r>
            <a:r>
              <a:rPr lang="en-US" b="1" dirty="0" smtClean="0"/>
              <a:t>laboratory re-calibration</a:t>
            </a:r>
            <a:endParaRPr lang="en-US" b="1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451342" y="2927977"/>
            <a:ext cx="3707822" cy="1440000"/>
            <a:chOff x="2339914" y="1350976"/>
            <a:chExt cx="3707822" cy="1291424"/>
          </a:xfrm>
        </p:grpSpPr>
        <p:grpSp>
          <p:nvGrpSpPr>
            <p:cNvPr id="8" name="Gruppieren 7"/>
            <p:cNvGrpSpPr/>
            <p:nvPr/>
          </p:nvGrpSpPr>
          <p:grpSpPr>
            <a:xfrm>
              <a:off x="2339914" y="1350976"/>
              <a:ext cx="3462810" cy="1291424"/>
              <a:chOff x="2339914" y="1350976"/>
              <a:chExt cx="3462810" cy="1291424"/>
            </a:xfrm>
          </p:grpSpPr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0826" y="1350976"/>
                <a:ext cx="1721898" cy="1291424"/>
              </a:xfrm>
              <a:prstGeom prst="rect">
                <a:avLst/>
              </a:prstGeom>
            </p:spPr>
          </p:pic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914" y="1350976"/>
                <a:ext cx="1721898" cy="1291424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/>
            </p:nvSpPr>
            <p:spPr>
              <a:xfrm>
                <a:off x="3002040" y="1424370"/>
                <a:ext cx="922561" cy="24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/>
                  <a:t>STS2.5</a:t>
                </a:r>
                <a:endParaRPr lang="de-DE" sz="1350" dirty="0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4099840" y="1371371"/>
                <a:ext cx="922561" cy="24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/>
                  <a:t>CMG-3T</a:t>
                </a:r>
                <a:endParaRPr lang="de-DE" sz="1350" dirty="0"/>
              </a:p>
            </p:txBody>
          </p:sp>
        </p:grpSp>
        <p:sp>
          <p:nvSpPr>
            <p:cNvPr id="14" name="Textfeld 13"/>
            <p:cNvSpPr txBox="1"/>
            <p:nvPr/>
          </p:nvSpPr>
          <p:spPr>
            <a:xfrm>
              <a:off x="5125175" y="2213549"/>
              <a:ext cx="922561" cy="24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GS13</a:t>
              </a:r>
              <a:endParaRPr lang="de-DE" sz="1350" dirty="0"/>
            </a:p>
          </p:txBody>
        </p:sp>
      </p:grp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984841" y="1140596"/>
            <a:ext cx="2578142" cy="1794144"/>
            <a:chOff x="464304" y="1350615"/>
            <a:chExt cx="1855743" cy="1291424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79" t="14816" r="22348" b="5050"/>
            <a:stretch/>
          </p:blipFill>
          <p:spPr>
            <a:xfrm>
              <a:off x="464304" y="1350615"/>
              <a:ext cx="1855743" cy="1291424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1350908" y="2169255"/>
              <a:ext cx="922561" cy="199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STS2.5</a:t>
              </a:r>
              <a:endParaRPr lang="de-DE" sz="135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23744" y="1549582"/>
              <a:ext cx="653591" cy="33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accent4"/>
                  </a:solidFill>
                </a:rPr>
                <a:t>CMG-3T &amp; GS13</a:t>
              </a:r>
            </a:p>
          </p:txBody>
        </p:sp>
        <p:cxnSp>
          <p:nvCxnSpPr>
            <p:cNvPr id="18" name="Gerader Verbinder 17"/>
            <p:cNvCxnSpPr/>
            <p:nvPr/>
          </p:nvCxnSpPr>
          <p:spPr>
            <a:xfrm>
              <a:off x="727801" y="1865739"/>
              <a:ext cx="868113" cy="168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 rot="612650">
              <a:off x="1018430" y="1825910"/>
              <a:ext cx="806930" cy="199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ca. 2m</a:t>
              </a:r>
            </a:p>
          </p:txBody>
        </p:sp>
      </p:grpSp>
      <p:sp>
        <p:nvSpPr>
          <p:cNvPr id="21" name="Titel 1">
            <a:extLst>
              <a:ext uri="{FF2B5EF4-FFF2-40B4-BE49-F238E27FC236}">
                <a16:creationId xmlns:a16="http://schemas.microsoft.com/office/drawing/2014/main" id="{0F7D3BFC-2474-5193-68A9-23BE1A5C20C3}"/>
              </a:ext>
            </a:extLst>
          </p:cNvPr>
          <p:cNvSpPr txBox="1">
            <a:spLocks/>
          </p:cNvSpPr>
          <p:nvPr/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66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00416E"/>
                </a:solidFill>
              </a:rPr>
              <a:t>Fieldtest </a:t>
            </a:r>
            <a:r>
              <a:rPr lang="en-US" dirty="0"/>
              <a:t>for the on-site calibration of seismometers</a:t>
            </a:r>
            <a:r>
              <a:rPr lang="de-DE" dirty="0">
                <a:solidFill>
                  <a:srgbClr val="00416E"/>
                </a:solidFill>
              </a:rPr>
              <a:t> </a:t>
            </a:r>
            <a:endParaRPr lang="de-DE" dirty="0">
              <a:solidFill>
                <a:srgbClr val="00416E"/>
              </a:solidFill>
              <a:latin typeface="Noto Sans Display" panose="020B0502040504020204" pitchFamily="34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M. Schwardt et al. - on-site calibration approach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8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F16439-FE04-1FA5-02A8-07B513E4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7</a:t>
            </a:fld>
            <a:endParaRPr lang="de-DE"/>
          </a:p>
        </p:txBody>
      </p:sp>
      <p:grpSp>
        <p:nvGrpSpPr>
          <p:cNvPr id="15" name="Gruppieren 14"/>
          <p:cNvGrpSpPr>
            <a:grpSpLocks noChangeAspect="1"/>
          </p:cNvGrpSpPr>
          <p:nvPr/>
        </p:nvGrpSpPr>
        <p:grpSpPr>
          <a:xfrm>
            <a:off x="324912" y="2681939"/>
            <a:ext cx="1548000" cy="868143"/>
            <a:chOff x="-399467" y="2267477"/>
            <a:chExt cx="1444324" cy="810000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21" r="57731"/>
            <a:stretch/>
          </p:blipFill>
          <p:spPr>
            <a:xfrm>
              <a:off x="-399467" y="2267477"/>
              <a:ext cx="566527" cy="810000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8" t="21009" r="12344"/>
            <a:stretch/>
          </p:blipFill>
          <p:spPr>
            <a:xfrm>
              <a:off x="209221" y="2267477"/>
              <a:ext cx="835636" cy="810000"/>
            </a:xfrm>
            <a:prstGeom prst="rect">
              <a:avLst/>
            </a:prstGeom>
          </p:spPr>
        </p:pic>
      </p:grpSp>
      <p:sp>
        <p:nvSpPr>
          <p:cNvPr id="18" name="Textfeld 17"/>
          <p:cNvSpPr txBox="1"/>
          <p:nvPr/>
        </p:nvSpPr>
        <p:spPr>
          <a:xfrm>
            <a:off x="298943" y="3553090"/>
            <a:ext cx="1472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CMG-3T (SUT) &amp; STS2.5 (REF)</a:t>
            </a: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32" y="1345652"/>
            <a:ext cx="4369717" cy="1242841"/>
          </a:xfrm>
        </p:spPr>
        <p:txBody>
          <a:bodyPr/>
          <a:lstStyle/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Calculation of </a:t>
            </a:r>
            <a:r>
              <a:rPr lang="en-US" b="1" dirty="0" smtClean="0"/>
              <a:t>complex gain ratio </a:t>
            </a:r>
            <a:r>
              <a:rPr lang="en-US" dirty="0" smtClean="0"/>
              <a:t>on a </a:t>
            </a:r>
            <a:r>
              <a:rPr lang="en-US" b="1" dirty="0" smtClean="0"/>
              <a:t>daily</a:t>
            </a:r>
            <a:r>
              <a:rPr lang="en-US" dirty="0" smtClean="0"/>
              <a:t> basis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mean over </a:t>
            </a:r>
            <a:r>
              <a:rPr lang="en-US" b="1" dirty="0" smtClean="0"/>
              <a:t>260 days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b="1" dirty="0" smtClean="0"/>
              <a:t>Similarity measures </a:t>
            </a:r>
            <a:r>
              <a:rPr lang="en-US" dirty="0" smtClean="0"/>
              <a:t>taken into account: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200" dirty="0"/>
              <a:t>MSC </a:t>
            </a:r>
            <a:r>
              <a:rPr lang="en-US" sz="1200" dirty="0">
                <a:cs typeface="Calibri" panose="020F0502020204030204" pitchFamily="34" charset="0"/>
              </a:rPr>
              <a:t>≥ </a:t>
            </a:r>
            <a:r>
              <a:rPr lang="en-US" sz="1200" dirty="0"/>
              <a:t>0.98</a:t>
            </a:r>
            <a:br>
              <a:rPr lang="en-US" sz="1200" dirty="0"/>
            </a:br>
            <a:r>
              <a:rPr lang="en-US" sz="1200" dirty="0"/>
              <a:t>	XC </a:t>
            </a:r>
            <a:r>
              <a:rPr lang="en-US" sz="1200" dirty="0">
                <a:cs typeface="Calibri" panose="020F0502020204030204" pitchFamily="34" charset="0"/>
              </a:rPr>
              <a:t>≥ </a:t>
            </a:r>
            <a:r>
              <a:rPr lang="en-US" sz="1200" dirty="0"/>
              <a:t>0.8</a:t>
            </a:r>
          </a:p>
          <a:p>
            <a:pPr algn="just"/>
            <a:endParaRPr lang="en-US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42" y="2266366"/>
            <a:ext cx="3780000" cy="2520000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4790534" y="3441642"/>
            <a:ext cx="511980" cy="108467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82" y="2266171"/>
            <a:ext cx="3780000" cy="2520000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8269797" y="3116296"/>
            <a:ext cx="495697" cy="105017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33" name="Textfeld 32"/>
          <p:cNvSpPr txBox="1"/>
          <p:nvPr/>
        </p:nvSpPr>
        <p:spPr>
          <a:xfrm>
            <a:off x="6179306" y="3935640"/>
            <a:ext cx="136418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Calc</a:t>
            </a:r>
            <a:r>
              <a:rPr lang="de-DE" sz="1200" dirty="0"/>
              <a:t>. Amplitude Response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593514" y="2619780"/>
            <a:ext cx="136418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mean</a:t>
            </a:r>
            <a:r>
              <a:rPr lang="de-DE" sz="1200" dirty="0"/>
              <a:t> </a:t>
            </a:r>
            <a:r>
              <a:rPr lang="de-DE" sz="1200" dirty="0" err="1"/>
              <a:t>gain</a:t>
            </a:r>
            <a:r>
              <a:rPr lang="de-DE" sz="1200" dirty="0"/>
              <a:t> </a:t>
            </a:r>
            <a:r>
              <a:rPr lang="de-DE" sz="1200" dirty="0" err="1"/>
              <a:t>ratio</a:t>
            </a:r>
            <a:endParaRPr lang="de-DE" sz="1200" dirty="0"/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384" y="1345653"/>
            <a:ext cx="3570551" cy="920326"/>
          </a:xfrm>
          <a:ln w="38100">
            <a:solidFill>
              <a:srgbClr val="9BB4C8"/>
            </a:solidFill>
          </a:ln>
        </p:spPr>
        <p:txBody>
          <a:bodyPr vert="horz" lIns="72000" tIns="0" rIns="0" bIns="0" rtlCol="0">
            <a:noAutofit/>
          </a:bodyPr>
          <a:lstStyle/>
          <a:p>
            <a:pPr marL="285736" indent="-285736">
              <a:buSzPct val="80000"/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accent1"/>
                </a:solidFill>
              </a:rPr>
              <a:t>0.05 - 8 Hz: </a:t>
            </a:r>
            <a:r>
              <a:rPr lang="de-DE" sz="1200" dirty="0" err="1">
                <a:solidFill>
                  <a:schemeClr val="accent1"/>
                </a:solidFill>
              </a:rPr>
              <a:t>low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standard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deviations</a:t>
            </a:r>
            <a:endParaRPr lang="de-DE" sz="1200" dirty="0">
              <a:solidFill>
                <a:schemeClr val="accent1"/>
              </a:solidFill>
            </a:endParaRPr>
          </a:p>
          <a:p>
            <a:pPr marL="285736" indent="-285736">
              <a:buSzPct val="80000"/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accent2">
                    <a:lumMod val="75000"/>
                  </a:schemeClr>
                </a:solidFill>
              </a:rPr>
              <a:t>&gt; 8 Hz: high </a:t>
            </a:r>
            <a:r>
              <a:rPr lang="de-DE" sz="1200" dirty="0" err="1">
                <a:solidFill>
                  <a:schemeClr val="accent2">
                    <a:lumMod val="75000"/>
                  </a:schemeClr>
                </a:solidFill>
              </a:rPr>
              <a:t>standard</a:t>
            </a:r>
            <a:r>
              <a:rPr lang="de-DE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accent2">
                    <a:lumMod val="75000"/>
                  </a:schemeClr>
                </a:solidFill>
              </a:rPr>
              <a:t>deviations</a:t>
            </a:r>
            <a:r>
              <a:rPr lang="de-DE" sz="1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deviation from nominal value (&gt; ±5% of nom. Value)</a:t>
            </a:r>
            <a:endParaRPr lang="de-DE" sz="1200" dirty="0">
              <a:solidFill>
                <a:schemeClr val="accent1"/>
              </a:solidFill>
            </a:endParaRPr>
          </a:p>
          <a:p>
            <a:pPr marL="285736" indent="-285736">
              <a:buSzPct val="80000"/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accent2">
                    <a:lumMod val="75000"/>
                  </a:schemeClr>
                </a:solidFill>
              </a:rPr>
              <a:t>&lt; 0.05 Hz: high </a:t>
            </a:r>
            <a:r>
              <a:rPr lang="de-DE" sz="1200" dirty="0" err="1">
                <a:solidFill>
                  <a:schemeClr val="accent2">
                    <a:lumMod val="75000"/>
                  </a:schemeClr>
                </a:solidFill>
              </a:rPr>
              <a:t>standard</a:t>
            </a:r>
            <a:r>
              <a:rPr lang="de-DE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accent2">
                    <a:lumMod val="75000"/>
                  </a:schemeClr>
                </a:solidFill>
              </a:rPr>
              <a:t>deviations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37" name="Ellipse 36"/>
          <p:cNvSpPr/>
          <p:nvPr/>
        </p:nvSpPr>
        <p:spPr>
          <a:xfrm>
            <a:off x="2310793" y="3310468"/>
            <a:ext cx="839642" cy="62517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38" name="Ellipse 37"/>
          <p:cNvSpPr/>
          <p:nvPr/>
        </p:nvSpPr>
        <p:spPr>
          <a:xfrm>
            <a:off x="3142645" y="3310469"/>
            <a:ext cx="1702574" cy="76158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0F7D3BFC-2474-5193-68A9-23BE1A5C20C3}"/>
              </a:ext>
            </a:extLst>
          </p:cNvPr>
          <p:cNvSpPr txBox="1">
            <a:spLocks/>
          </p:cNvSpPr>
          <p:nvPr/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66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>Co-</a:t>
            </a:r>
            <a:r>
              <a:rPr lang="de-DE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located</a:t>
            </a:r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> 3-component </a:t>
            </a:r>
            <a:r>
              <a:rPr lang="de-DE" dirty="0" err="1">
                <a:solidFill>
                  <a:schemeClr val="accent1"/>
                </a:solidFill>
                <a:latin typeface="Noto Sans Display" panose="020B0502040504020204" pitchFamily="34" charset="0"/>
              </a:rPr>
              <a:t>seismometer</a:t>
            </a:r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/>
            </a:r>
            <a:b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</a:br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>STS2.5 vs. CMG-3T </a:t>
            </a:r>
            <a:r>
              <a:rPr lang="de-DE" sz="1600" dirty="0">
                <a:solidFill>
                  <a:srgbClr val="00416E"/>
                </a:solidFill>
                <a:latin typeface="Noto Sans Display" panose="020B0502040504020204" pitchFamily="34" charset="0"/>
              </a:rPr>
              <a:t>(</a:t>
            </a:r>
            <a:r>
              <a:rPr lang="de-DE" sz="1600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vertical</a:t>
            </a:r>
            <a:r>
              <a:rPr lang="de-DE" sz="1600" dirty="0">
                <a:solidFill>
                  <a:srgbClr val="00416E"/>
                </a:solidFill>
                <a:latin typeface="Noto Sans Display" panose="020B0502040504020204" pitchFamily="34" charset="0"/>
              </a:rPr>
              <a:t> </a:t>
            </a:r>
            <a:r>
              <a:rPr lang="de-DE" sz="1600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component</a:t>
            </a:r>
            <a:r>
              <a:rPr lang="de-DE" sz="1600" dirty="0">
                <a:solidFill>
                  <a:srgbClr val="00416E"/>
                </a:solidFill>
                <a:latin typeface="Noto Sans Display" panose="020B0502040504020204" pitchFamily="34" charset="0"/>
              </a:rPr>
              <a:t>)</a:t>
            </a:r>
            <a:endParaRPr lang="de-DE" dirty="0">
              <a:solidFill>
                <a:srgbClr val="00416E"/>
              </a:solidFill>
              <a:latin typeface="Noto Sans Display" panose="020B0502040504020204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M. Schwardt et al. - on-site calibration approach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8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6" grpId="0" uiExpand="1" build="p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DFE28-F3C3-DA29-30D1-8C361C80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z="825" dirty="0"/>
              <a:t>10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14082" y="3762352"/>
            <a:ext cx="4723544" cy="939486"/>
          </a:xfrm>
          <a:prstGeom prst="rect">
            <a:avLst/>
          </a:prstGeom>
          <a:noFill/>
          <a:ln w="38100">
            <a:solidFill>
              <a:srgbClr val="9BB4C8"/>
            </a:solidFill>
          </a:ln>
        </p:spPr>
        <p:txBody>
          <a:bodyPr wrap="square" lIns="135000" tIns="135000" rIns="135000" bIns="135000" rtlCol="0" anchor="ctr">
            <a:spAutoFit/>
          </a:bodyPr>
          <a:lstStyle/>
          <a:p>
            <a:pPr algn="ctr">
              <a:lnSpc>
                <a:spcPts val="1275"/>
              </a:lnSpc>
            </a:pPr>
            <a:r>
              <a:rPr lang="en-US" sz="1200" dirty="0"/>
              <a:t>Below 0.05 Hz and above 5 Hz the transfer functions for the horizontal components could only be determined with high standard deviation in the </a:t>
            </a:r>
            <a:r>
              <a:rPr lang="en-US" sz="1200" dirty="0" err="1"/>
              <a:t>laborator</a:t>
            </a:r>
            <a:r>
              <a:rPr lang="en-US" sz="1200" dirty="0"/>
              <a:t> by now!</a:t>
            </a:r>
            <a:br>
              <a:rPr lang="en-US" sz="1200" dirty="0"/>
            </a:br>
            <a:r>
              <a:rPr lang="en-US" sz="1200" dirty="0"/>
              <a:t>The reference is back in the laboratory for re-calibration!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" y="1260110"/>
            <a:ext cx="4860000" cy="243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56" y="1268577"/>
            <a:ext cx="4860000" cy="24300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3488268" y="1596669"/>
            <a:ext cx="809766" cy="107878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Rechteck 16"/>
          <p:cNvSpPr/>
          <p:nvPr/>
        </p:nvSpPr>
        <p:spPr>
          <a:xfrm>
            <a:off x="639657" y="2015068"/>
            <a:ext cx="791212" cy="13521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Rechteck 17"/>
          <p:cNvSpPr/>
          <p:nvPr/>
        </p:nvSpPr>
        <p:spPr>
          <a:xfrm>
            <a:off x="7927434" y="2288462"/>
            <a:ext cx="809766" cy="107878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0F7D3BFC-2474-5193-68A9-23BE1A5C20C3}"/>
              </a:ext>
            </a:extLst>
          </p:cNvPr>
          <p:cNvSpPr txBox="1">
            <a:spLocks/>
          </p:cNvSpPr>
          <p:nvPr/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66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>Co-</a:t>
            </a:r>
            <a:r>
              <a:rPr lang="de-DE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located</a:t>
            </a:r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> 3-component </a:t>
            </a:r>
            <a:r>
              <a:rPr lang="de-DE" dirty="0" err="1">
                <a:solidFill>
                  <a:schemeClr val="accent1"/>
                </a:solidFill>
                <a:latin typeface="Noto Sans Display" panose="020B0502040504020204" pitchFamily="34" charset="0"/>
              </a:rPr>
              <a:t>seismometer</a:t>
            </a:r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/>
            </a:r>
            <a:b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</a:br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>STS2.5 vs. CMG-3T – Amplitude &amp; Phase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M. Schwardt et al. - on-site calibration approach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0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F16439-FE04-1FA5-02A8-07B513E4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9</a:t>
            </a:fld>
            <a:endParaRPr lang="de-DE"/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2" y="1264968"/>
            <a:ext cx="6362699" cy="1111072"/>
          </a:xfrm>
        </p:spPr>
        <p:txBody>
          <a:bodyPr/>
          <a:lstStyle/>
          <a:p>
            <a:r>
              <a:rPr lang="en-US" u="sng" dirty="0" smtClean="0">
                <a:solidFill>
                  <a:schemeClr val="accent1"/>
                </a:solidFill>
              </a:rPr>
              <a:t>Cross-check</a:t>
            </a:r>
          </a:p>
          <a:p>
            <a:r>
              <a:rPr lang="en-US" sz="1200" dirty="0"/>
              <a:t>Both sensors are laboratory calibrated </a:t>
            </a:r>
            <a:r>
              <a:rPr lang="en-US" sz="1200" dirty="0">
                <a:cs typeface="Calibri" panose="020F0502020204030204" pitchFamily="34" charset="0"/>
              </a:rPr>
              <a:t>↔ </a:t>
            </a:r>
            <a:r>
              <a:rPr lang="en-US" sz="1200" dirty="0"/>
              <a:t>verification of the method</a:t>
            </a:r>
          </a:p>
          <a:p>
            <a:endParaRPr lang="en-US" sz="1200" dirty="0"/>
          </a:p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1200"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Caution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different input gain </a:t>
            </a:r>
            <a:r>
              <a:rPr lang="en-US" sz="1050" i="1" dirty="0"/>
              <a:t>(1x vs. 8x) </a:t>
            </a:r>
            <a:r>
              <a:rPr lang="en-US" sz="1200" dirty="0"/>
              <a:t>&amp; pre-amplifier </a:t>
            </a:r>
            <a:r>
              <a:rPr lang="en-US" sz="1050" i="1" dirty="0"/>
              <a:t>(40V/V)</a:t>
            </a:r>
            <a:r>
              <a:rPr lang="en-US" sz="1050" dirty="0"/>
              <a:t> </a:t>
            </a:r>
            <a:r>
              <a:rPr lang="en-US" sz="1200" dirty="0"/>
              <a:t>↔ effects must be taken into account 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0F7D3BFC-2474-5193-68A9-23BE1A5C20C3}"/>
              </a:ext>
            </a:extLst>
          </p:cNvPr>
          <p:cNvSpPr txBox="1">
            <a:spLocks/>
          </p:cNvSpPr>
          <p:nvPr/>
        </p:nvSpPr>
        <p:spPr>
          <a:xfrm>
            <a:off x="417513" y="316800"/>
            <a:ext cx="6539242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66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>Co-</a:t>
            </a:r>
            <a:r>
              <a:rPr lang="de-DE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located</a:t>
            </a:r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> </a:t>
            </a:r>
            <a:r>
              <a:rPr lang="de-DE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broadband</a:t>
            </a:r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> &amp; </a:t>
            </a:r>
            <a:r>
              <a:rPr lang="de-DE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short-period</a:t>
            </a:r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Noto Sans Display" panose="020B0502040504020204" pitchFamily="34" charset="0"/>
              </a:rPr>
              <a:t>seismometer</a:t>
            </a:r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/>
            </a:r>
            <a:b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</a:br>
            <a:r>
              <a:rPr lang="de-DE" dirty="0">
                <a:solidFill>
                  <a:srgbClr val="00416E"/>
                </a:solidFill>
                <a:latin typeface="Noto Sans Display" panose="020B0502040504020204" pitchFamily="34" charset="0"/>
              </a:rPr>
              <a:t>GS13 vs. STS2.5 </a:t>
            </a:r>
            <a:r>
              <a:rPr lang="de-DE" sz="1600" dirty="0">
                <a:solidFill>
                  <a:srgbClr val="00416E"/>
                </a:solidFill>
                <a:latin typeface="Noto Sans Display" panose="020B0502040504020204" pitchFamily="34" charset="0"/>
              </a:rPr>
              <a:t>(Z-</a:t>
            </a:r>
            <a:r>
              <a:rPr lang="de-DE" sz="1600" dirty="0" err="1">
                <a:solidFill>
                  <a:srgbClr val="00416E"/>
                </a:solidFill>
                <a:latin typeface="Noto Sans Display" panose="020B0502040504020204" pitchFamily="34" charset="0"/>
              </a:rPr>
              <a:t>component</a:t>
            </a:r>
            <a:r>
              <a:rPr lang="de-DE" sz="1600" dirty="0">
                <a:solidFill>
                  <a:srgbClr val="00416E"/>
                </a:solidFill>
                <a:latin typeface="Noto Sans Display" panose="020B0502040504020204" pitchFamily="34" charset="0"/>
              </a:rPr>
              <a:t>)</a:t>
            </a:r>
            <a:endParaRPr lang="de-DE" dirty="0">
              <a:solidFill>
                <a:srgbClr val="00416E"/>
              </a:solidFill>
              <a:latin typeface="Noto Sans Display" panose="020B0502040504020204" pitchFamily="34" charset="0"/>
            </a:endParaRPr>
          </a:p>
        </p:txBody>
      </p:sp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173987" y="2469652"/>
            <a:ext cx="8802681" cy="2313851"/>
            <a:chOff x="353854" y="2648673"/>
            <a:chExt cx="8220312" cy="2160771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54" y="2648673"/>
              <a:ext cx="4319999" cy="216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167" y="2649444"/>
              <a:ext cx="4319999" cy="2160000"/>
            </a:xfrm>
            <a:prstGeom prst="rect">
              <a:avLst/>
            </a:prstGeom>
          </p:spPr>
        </p:pic>
      </p:grpSp>
      <p:grpSp>
        <p:nvGrpSpPr>
          <p:cNvPr id="12" name="Gruppieren 11"/>
          <p:cNvGrpSpPr/>
          <p:nvPr/>
        </p:nvGrpSpPr>
        <p:grpSpPr>
          <a:xfrm>
            <a:off x="7056121" y="1264969"/>
            <a:ext cx="1762893" cy="1111072"/>
            <a:chOff x="7056120" y="1264968"/>
            <a:chExt cx="1762893" cy="1111072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8" t="21009" r="12344"/>
            <a:stretch/>
          </p:blipFill>
          <p:spPr>
            <a:xfrm>
              <a:off x="7785228" y="1264968"/>
              <a:ext cx="895619" cy="868143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1" t="18526" r="24456" b="11719"/>
            <a:stretch/>
          </p:blipFill>
          <p:spPr>
            <a:xfrm>
              <a:off x="7207561" y="1268519"/>
              <a:ext cx="518464" cy="867600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7056120" y="2114430"/>
              <a:ext cx="17628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GS13 (SUT) &amp; STS2.5 (REF)</a:t>
              </a:r>
            </a:p>
          </p:txBody>
        </p:sp>
      </p:grpSp>
      <p:pic>
        <p:nvPicPr>
          <p:cNvPr id="38" name="Grafik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" y="2469600"/>
            <a:ext cx="4629600" cy="231480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00" y="2469600"/>
            <a:ext cx="4629600" cy="2314800"/>
          </a:xfrm>
          <a:prstGeom prst="rect">
            <a:avLst/>
          </a:prstGeom>
        </p:spPr>
      </p:pic>
      <p:sp>
        <p:nvSpPr>
          <p:cNvPr id="31" name="Ellipse 30"/>
          <p:cNvSpPr/>
          <p:nvPr/>
        </p:nvSpPr>
        <p:spPr>
          <a:xfrm>
            <a:off x="3611881" y="2681956"/>
            <a:ext cx="838199" cy="105017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32" name="Ellipse 31"/>
          <p:cNvSpPr/>
          <p:nvPr/>
        </p:nvSpPr>
        <p:spPr>
          <a:xfrm>
            <a:off x="7459980" y="3931920"/>
            <a:ext cx="1158240" cy="6096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34" name="Textfeld 33"/>
          <p:cNvSpPr txBox="1"/>
          <p:nvPr/>
        </p:nvSpPr>
        <p:spPr>
          <a:xfrm>
            <a:off x="2709185" y="3828279"/>
            <a:ext cx="3740869" cy="606061"/>
          </a:xfrm>
          <a:prstGeom prst="rect">
            <a:avLst/>
          </a:prstGeom>
          <a:solidFill>
            <a:schemeClr val="bg1"/>
          </a:solidFill>
          <a:ln w="38100">
            <a:solidFill>
              <a:srgbClr val="9BB4C8"/>
            </a:solidFill>
          </a:ln>
        </p:spPr>
        <p:txBody>
          <a:bodyPr wrap="square" lIns="135000" tIns="135000" rIns="135000" bIns="135000" rtlCol="0" anchor="ctr">
            <a:spAutoFit/>
          </a:bodyPr>
          <a:lstStyle/>
          <a:p>
            <a:pPr algn="ctr">
              <a:lnSpc>
                <a:spcPts val="1275"/>
              </a:lnSpc>
            </a:pPr>
            <a:r>
              <a:rPr lang="en-US" sz="1200" dirty="0"/>
              <a:t>Similar behavior at high frequencies (&gt;5 Hz) to the 3-component seismometers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7766261" y="882402"/>
            <a:ext cx="1133476" cy="263526"/>
            <a:chOff x="7880561" y="892050"/>
            <a:chExt cx="1133476" cy="263526"/>
          </a:xfrm>
        </p:grpSpPr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036F00F6-D75E-39FF-EE35-E694461AD441}"/>
                </a:ext>
              </a:extLst>
            </p:cNvPr>
            <p:cNvSpPr txBox="1">
              <a:spLocks/>
            </p:cNvSpPr>
            <p:nvPr/>
          </p:nvSpPr>
          <p:spPr>
            <a:xfrm>
              <a:off x="7880561" y="892050"/>
              <a:ext cx="1133476" cy="2635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O3.1-698</a:t>
              </a:r>
              <a:endParaRPr lang="en-A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7880561" y="892051"/>
              <a:ext cx="1133475" cy="263525"/>
            </a:xfrm>
            <a:prstGeom prst="roundRect">
              <a:avLst/>
            </a:prstGeom>
            <a:noFill/>
            <a:ln w="12700">
              <a:solidFill>
                <a:srgbClr val="F5B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M. Schwardt et al. - on-site calibration approach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0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heme/theme1.xml><?xml version="1.0" encoding="utf-8"?>
<a:theme xmlns:a="http://schemas.openxmlformats.org/drawingml/2006/main" name="Office">
  <a:themeElements>
    <a:clrScheme name="bgr">
      <a:dk1>
        <a:sysClr val="windowText" lastClr="000000"/>
      </a:dk1>
      <a:lt1>
        <a:sysClr val="window" lastClr="FFFFFF"/>
      </a:lt1>
      <a:dk2>
        <a:srgbClr val="00416E"/>
      </a:dk2>
      <a:lt2>
        <a:srgbClr val="FFFFFF"/>
      </a:lt2>
      <a:accent1>
        <a:srgbClr val="00416E"/>
      </a:accent1>
      <a:accent2>
        <a:srgbClr val="F5BE5A"/>
      </a:accent2>
      <a:accent3>
        <a:srgbClr val="41B496"/>
      </a:accent3>
      <a:accent4>
        <a:srgbClr val="D24B19"/>
      </a:accent4>
      <a:accent5>
        <a:srgbClr val="41A0CD"/>
      </a:accent5>
      <a:accent6>
        <a:srgbClr val="00416E"/>
      </a:accent6>
      <a:hlink>
        <a:srgbClr val="00416E"/>
      </a:hlink>
      <a:folHlink>
        <a:srgbClr val="00416E"/>
      </a:folHlink>
    </a:clrScheme>
    <a:fontScheme name="bgr">
      <a:majorFont>
        <a:latin typeface="Noto Sans Display"/>
        <a:ea typeface=""/>
        <a:cs typeface=""/>
      </a:majorFont>
      <a:minorFont>
        <a:latin typeface="Noto Sans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38100">
          <a:solidFill>
            <a:schemeClr val="accent5"/>
          </a:solidFill>
        </a:ln>
      </a:spPr>
      <a:bodyPr wrap="square" lIns="180000" tIns="180000" rIns="180000" bIns="180000" rtlCol="0">
        <a:spAutoFit/>
      </a:bodyPr>
      <a:lstStyle>
        <a:defPPr algn="l">
          <a:lnSpc>
            <a:spcPts val="17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30203_BGR_Praesentation" id="{1AB4E88F-116B-2D47-993B-93CE1A6B49AE}" vid="{41B772D2-A49E-B643-A92D-0545E36C15B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AneuDesign16_9_Power_Point_Praesentation</Template>
  <TotalTime>0</TotalTime>
  <Words>1518</Words>
  <Application>Microsoft Office PowerPoint</Application>
  <PresentationFormat>Bildschirmpräsentation (16:9)</PresentationFormat>
  <Paragraphs>191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Noto Sans Display</vt:lpstr>
      <vt:lpstr>Wingdings</vt:lpstr>
      <vt:lpstr>Cambria Math</vt:lpstr>
      <vt:lpstr>Office</vt:lpstr>
      <vt:lpstr>Determination of the frequency response of seismic &amp; infrasonic IMS station sensors using an on-site calibration approach </vt:lpstr>
      <vt:lpstr>Need for on-site calibration procedures</vt:lpstr>
      <vt:lpstr>Need for on-site calibration procedures</vt:lpstr>
      <vt:lpstr>Development of on-site calibration methods</vt:lpstr>
      <vt:lpstr>Algorithm behind the on-site calibration approach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</vt:lpstr>
      <vt:lpstr>THANK YOU!</vt:lpstr>
      <vt:lpstr>PowerPoint-Präsentation</vt:lpstr>
      <vt:lpstr>Calibration of an Infrasound station including the wind-noise reduction system</vt:lpstr>
      <vt:lpstr>PowerPoint-Präsentation</vt:lpstr>
    </vt:vector>
  </TitlesOfParts>
  <Company>GZH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Präsentation, zweizeilig,  Noto Sans Display, 28pt, ZAB 32pt</dc:title>
  <dc:creator>Windows User</dc:creator>
  <cp:lastModifiedBy>Schwardt, Michaela</cp:lastModifiedBy>
  <cp:revision>321</cp:revision>
  <cp:lastPrinted>2023-02-01T18:36:18Z</cp:lastPrinted>
  <dcterms:created xsi:type="dcterms:W3CDTF">2023-02-24T16:17:56Z</dcterms:created>
  <dcterms:modified xsi:type="dcterms:W3CDTF">2023-06-15T19:27:06Z</dcterms:modified>
</cp:coreProperties>
</file>