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  <p:sldMasterId id="2147483664" r:id="rId3"/>
  </p:sldMasterIdLst>
  <p:sldIdLst>
    <p:sldId id="278" r:id="rId4"/>
    <p:sldId id="279" r:id="rId5"/>
    <p:sldId id="280" r:id="rId6"/>
    <p:sldId id="281" r:id="rId7"/>
    <p:sldId id="282" r:id="rId8"/>
    <p:sldId id="283" r:id="rId9"/>
    <p:sldId id="296" r:id="rId10"/>
    <p:sldId id="290" r:id="rId11"/>
    <p:sldId id="291" r:id="rId12"/>
    <p:sldId id="292" r:id="rId13"/>
    <p:sldId id="293" r:id="rId14"/>
    <p:sldId id="294" r:id="rId15"/>
    <p:sldId id="295" r:id="rId16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78"/>
          </p14:sldIdLst>
        </p14:section>
        <p14:section name="Presentation Template" id="{D3474E28-4AA6-E748-B496-81F08868819A}">
          <p14:sldIdLst>
            <p14:sldId id="279"/>
            <p14:sldId id="280"/>
            <p14:sldId id="281"/>
            <p14:sldId id="282"/>
            <p14:sldId id="283"/>
            <p14:sldId id="296"/>
            <p14:sldId id="290"/>
            <p14:sldId id="291"/>
            <p14:sldId id="292"/>
            <p14:sldId id="293"/>
            <p14:sldId id="294"/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0"/>
    <p:restoredTop sz="94694"/>
  </p:normalViewPr>
  <p:slideViewPr>
    <p:cSldViewPr snapToGrid="0">
      <p:cViewPr varScale="1">
        <p:scale>
          <a:sx n="102" d="100"/>
          <a:sy n="102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26FA08-88BC-4A7E-ADC5-C7F53F876614}" type="doc">
      <dgm:prSet loTypeId="urn:microsoft.com/office/officeart/2005/8/layout/radial5" loCatId="relationship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fr-FR"/>
        </a:p>
      </dgm:t>
    </dgm:pt>
    <dgm:pt modelId="{479DBE05-8718-456F-AA55-9CDE0676B56B}">
      <dgm:prSet phldrT="[Texte]"/>
      <dgm:spPr/>
      <dgm:t>
        <a:bodyPr/>
        <a:lstStyle/>
        <a:p>
          <a:r>
            <a:rPr lang="fr-FR" dirty="0"/>
            <a:t>ILC</a:t>
          </a:r>
        </a:p>
      </dgm:t>
    </dgm:pt>
    <dgm:pt modelId="{0F1F695D-A736-4F93-9954-5D50546410C2}" type="parTrans" cxnId="{D8965498-BC6F-4E92-8BEB-E892392ABE57}">
      <dgm:prSet/>
      <dgm:spPr/>
      <dgm:t>
        <a:bodyPr/>
        <a:lstStyle/>
        <a:p>
          <a:endParaRPr lang="fr-FR"/>
        </a:p>
      </dgm:t>
    </dgm:pt>
    <dgm:pt modelId="{520D925B-2A9D-4F98-AB78-581B7D7272D8}" type="sibTrans" cxnId="{D8965498-BC6F-4E92-8BEB-E892392ABE57}">
      <dgm:prSet/>
      <dgm:spPr/>
      <dgm:t>
        <a:bodyPr/>
        <a:lstStyle/>
        <a:p>
          <a:endParaRPr lang="fr-FR"/>
        </a:p>
      </dgm:t>
    </dgm:pt>
    <dgm:pt modelId="{6C46F547-CB50-4CF9-AEAE-EA2639EE09EA}">
      <dgm:prSet phldrT="[Texte]"/>
      <dgm:spPr/>
      <dgm:t>
        <a:bodyPr/>
        <a:lstStyle/>
        <a:p>
          <a:r>
            <a:rPr lang="en-US" dirty="0"/>
            <a:t>Validation &amp; verification of calibration methods</a:t>
          </a:r>
          <a:endParaRPr lang="fr-FR" dirty="0"/>
        </a:p>
      </dgm:t>
    </dgm:pt>
    <dgm:pt modelId="{C7865052-6011-4A3F-8ED9-0ED2BAAB067B}" type="parTrans" cxnId="{1D4C0DA7-6A25-40D6-99C9-A23552C7A05E}">
      <dgm:prSet/>
      <dgm:spPr/>
      <dgm:t>
        <a:bodyPr/>
        <a:lstStyle/>
        <a:p>
          <a:endParaRPr lang="fr-FR"/>
        </a:p>
      </dgm:t>
    </dgm:pt>
    <dgm:pt modelId="{97175DAD-AD56-4F50-828D-821980745F3F}" type="sibTrans" cxnId="{1D4C0DA7-6A25-40D6-99C9-A23552C7A05E}">
      <dgm:prSet/>
      <dgm:spPr/>
      <dgm:t>
        <a:bodyPr/>
        <a:lstStyle/>
        <a:p>
          <a:endParaRPr lang="fr-FR"/>
        </a:p>
      </dgm:t>
    </dgm:pt>
    <dgm:pt modelId="{77C3D30F-0CDA-4E99-B864-32F2E9080CBC}">
      <dgm:prSet/>
      <dgm:spPr/>
      <dgm:t>
        <a:bodyPr/>
        <a:lstStyle/>
        <a:p>
          <a:r>
            <a:rPr lang="en-US" dirty="0"/>
            <a:t>Identification of problems in laboratories</a:t>
          </a:r>
          <a:endParaRPr lang="fr-FR" dirty="0"/>
        </a:p>
      </dgm:t>
    </dgm:pt>
    <dgm:pt modelId="{24F5570A-EC5B-489E-B4FB-6AF4ED4BC67A}" type="parTrans" cxnId="{FB5CEE5B-BD1A-435C-B708-9D3528069B43}">
      <dgm:prSet/>
      <dgm:spPr/>
      <dgm:t>
        <a:bodyPr/>
        <a:lstStyle/>
        <a:p>
          <a:endParaRPr lang="fr-FR"/>
        </a:p>
      </dgm:t>
    </dgm:pt>
    <dgm:pt modelId="{F080CC9B-1A58-4487-A354-69B534505FAA}" type="sibTrans" cxnId="{FB5CEE5B-BD1A-435C-B708-9D3528069B43}">
      <dgm:prSet/>
      <dgm:spPr/>
      <dgm:t>
        <a:bodyPr/>
        <a:lstStyle/>
        <a:p>
          <a:endParaRPr lang="fr-FR"/>
        </a:p>
      </dgm:t>
    </dgm:pt>
    <dgm:pt modelId="{9BC933CF-1FE7-413E-9571-CB2F1FDAB498}">
      <dgm:prSet/>
      <dgm:spPr/>
      <dgm:t>
        <a:bodyPr/>
        <a:lstStyle/>
        <a:p>
          <a:r>
            <a:rPr lang="en-US" dirty="0"/>
            <a:t>Continuous monitoring of laboratories performances</a:t>
          </a:r>
          <a:endParaRPr lang="fr-FR" dirty="0"/>
        </a:p>
      </dgm:t>
    </dgm:pt>
    <dgm:pt modelId="{715560BB-D9B5-4594-A1D1-4049128C8ED4}" type="parTrans" cxnId="{EB4950A2-0D15-481C-B1A2-1A1C0A978D4C}">
      <dgm:prSet/>
      <dgm:spPr/>
      <dgm:t>
        <a:bodyPr/>
        <a:lstStyle/>
        <a:p>
          <a:endParaRPr lang="fr-FR"/>
        </a:p>
      </dgm:t>
    </dgm:pt>
    <dgm:pt modelId="{44BDBD56-A4F5-454C-BC2D-D31B3F9811DB}" type="sibTrans" cxnId="{EB4950A2-0D15-481C-B1A2-1A1C0A978D4C}">
      <dgm:prSet/>
      <dgm:spPr/>
      <dgm:t>
        <a:bodyPr/>
        <a:lstStyle/>
        <a:p>
          <a:endParaRPr lang="fr-FR"/>
        </a:p>
      </dgm:t>
    </dgm:pt>
    <dgm:pt modelId="{07E89CBB-4B09-4E34-A56D-F0331277E89F}">
      <dgm:prSet/>
      <dgm:spPr/>
      <dgm:t>
        <a:bodyPr/>
        <a:lstStyle/>
        <a:p>
          <a:r>
            <a:rPr lang="en-GB" noProof="0" dirty="0">
              <a:solidFill>
                <a:srgbClr val="003A7D"/>
              </a:solidFill>
            </a:rPr>
            <a:t>Education of participating laboratories</a:t>
          </a:r>
          <a:endParaRPr lang="fr-FR" dirty="0"/>
        </a:p>
      </dgm:t>
    </dgm:pt>
    <dgm:pt modelId="{979C9DDE-D57D-42C5-B0FC-9374A6750451}" type="parTrans" cxnId="{FEAF89B7-0DF9-4301-BFF3-54E594774DD2}">
      <dgm:prSet/>
      <dgm:spPr/>
      <dgm:t>
        <a:bodyPr/>
        <a:lstStyle/>
        <a:p>
          <a:endParaRPr lang="fr-FR"/>
        </a:p>
      </dgm:t>
    </dgm:pt>
    <dgm:pt modelId="{511A053F-210A-4F04-ADDA-60174F3A3770}" type="sibTrans" cxnId="{FEAF89B7-0DF9-4301-BFF3-54E594774DD2}">
      <dgm:prSet/>
      <dgm:spPr/>
      <dgm:t>
        <a:bodyPr/>
        <a:lstStyle/>
        <a:p>
          <a:endParaRPr lang="fr-FR"/>
        </a:p>
      </dgm:t>
    </dgm:pt>
    <dgm:pt modelId="{3B9E35F5-3AC9-4E62-B1AA-C27BB0C9CD4B}">
      <dgm:prSet/>
      <dgm:spPr/>
      <dgm:t>
        <a:bodyPr/>
        <a:lstStyle/>
        <a:p>
          <a:r>
            <a:rPr lang="en-GB" noProof="0" dirty="0">
              <a:solidFill>
                <a:srgbClr val="003A7D"/>
              </a:solidFill>
            </a:rPr>
            <a:t>Provision of additional confidence to customers</a:t>
          </a:r>
          <a:endParaRPr lang="fr-FR" dirty="0"/>
        </a:p>
      </dgm:t>
    </dgm:pt>
    <dgm:pt modelId="{40ACE571-EF6E-4EAC-8D3E-7199DE1F9678}" type="parTrans" cxnId="{157E6303-7BF9-4D6F-B6D1-925A705560E6}">
      <dgm:prSet/>
      <dgm:spPr/>
      <dgm:t>
        <a:bodyPr/>
        <a:lstStyle/>
        <a:p>
          <a:endParaRPr lang="fr-FR"/>
        </a:p>
      </dgm:t>
    </dgm:pt>
    <dgm:pt modelId="{934838BC-AC90-4881-9844-ECC343ED0F77}" type="sibTrans" cxnId="{157E6303-7BF9-4D6F-B6D1-925A705560E6}">
      <dgm:prSet/>
      <dgm:spPr/>
      <dgm:t>
        <a:bodyPr/>
        <a:lstStyle/>
        <a:p>
          <a:endParaRPr lang="fr-FR"/>
        </a:p>
      </dgm:t>
    </dgm:pt>
    <dgm:pt modelId="{598B8690-2ADE-4ABA-95CB-BDA178063915}">
      <dgm:prSet/>
      <dgm:spPr/>
      <dgm:t>
        <a:bodyPr/>
        <a:lstStyle/>
        <a:p>
          <a:r>
            <a:rPr lang="en-GB" noProof="0" dirty="0">
              <a:solidFill>
                <a:srgbClr val="003A7D"/>
              </a:solidFill>
            </a:rPr>
            <a:t>Validation of uncertainty claims</a:t>
          </a:r>
          <a:endParaRPr lang="fr-FR" dirty="0"/>
        </a:p>
      </dgm:t>
    </dgm:pt>
    <dgm:pt modelId="{3545778B-FC40-4808-BCF4-3559D9CD75A3}" type="parTrans" cxnId="{A00316A8-AFBA-4290-BBCD-953BD84AF53C}">
      <dgm:prSet/>
      <dgm:spPr/>
      <dgm:t>
        <a:bodyPr/>
        <a:lstStyle/>
        <a:p>
          <a:endParaRPr lang="fr-FR"/>
        </a:p>
      </dgm:t>
    </dgm:pt>
    <dgm:pt modelId="{60F63419-A7E0-4648-B878-B70DE25FFC18}" type="sibTrans" cxnId="{A00316A8-AFBA-4290-BBCD-953BD84AF53C}">
      <dgm:prSet/>
      <dgm:spPr/>
      <dgm:t>
        <a:bodyPr/>
        <a:lstStyle/>
        <a:p>
          <a:endParaRPr lang="fr-FR"/>
        </a:p>
      </dgm:t>
    </dgm:pt>
    <dgm:pt modelId="{77CDC47F-47D6-471B-AF88-366E1FECBC06}" type="pres">
      <dgm:prSet presAssocID="{ED26FA08-88BC-4A7E-ADC5-C7F53F87661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E9D5213-F677-4AB4-ABB1-1B4B7F6D3744}" type="pres">
      <dgm:prSet presAssocID="{479DBE05-8718-456F-AA55-9CDE0676B56B}" presName="centerShape" presStyleLbl="node0" presStyleIdx="0" presStyleCnt="1"/>
      <dgm:spPr/>
      <dgm:t>
        <a:bodyPr/>
        <a:lstStyle/>
        <a:p>
          <a:endParaRPr lang="fr-FR"/>
        </a:p>
      </dgm:t>
    </dgm:pt>
    <dgm:pt modelId="{68B64596-0933-403B-9006-B3F99BCCF50D}" type="pres">
      <dgm:prSet presAssocID="{C7865052-6011-4A3F-8ED9-0ED2BAAB067B}" presName="parTrans" presStyleLbl="sibTrans2D1" presStyleIdx="0" presStyleCnt="6"/>
      <dgm:spPr/>
      <dgm:t>
        <a:bodyPr/>
        <a:lstStyle/>
        <a:p>
          <a:endParaRPr lang="fr-FR"/>
        </a:p>
      </dgm:t>
    </dgm:pt>
    <dgm:pt modelId="{8DDEC178-3707-4F0D-AB37-F8DC70920C63}" type="pres">
      <dgm:prSet presAssocID="{C7865052-6011-4A3F-8ED9-0ED2BAAB067B}" presName="connectorText" presStyleLbl="sibTrans2D1" presStyleIdx="0" presStyleCnt="6"/>
      <dgm:spPr/>
      <dgm:t>
        <a:bodyPr/>
        <a:lstStyle/>
        <a:p>
          <a:endParaRPr lang="fr-FR"/>
        </a:p>
      </dgm:t>
    </dgm:pt>
    <dgm:pt modelId="{FBA9F18B-7099-4079-BED9-5BE0737D874C}" type="pres">
      <dgm:prSet presAssocID="{6C46F547-CB50-4CF9-AEAE-EA2639EE09E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36BDD46-3BA5-4E1C-B571-EB9934A40264}" type="pres">
      <dgm:prSet presAssocID="{24F5570A-EC5B-489E-B4FB-6AF4ED4BC67A}" presName="parTrans" presStyleLbl="sibTrans2D1" presStyleIdx="1" presStyleCnt="6"/>
      <dgm:spPr/>
      <dgm:t>
        <a:bodyPr/>
        <a:lstStyle/>
        <a:p>
          <a:endParaRPr lang="fr-FR"/>
        </a:p>
      </dgm:t>
    </dgm:pt>
    <dgm:pt modelId="{F4B05388-941F-4C5A-A91F-A47FFBC183D8}" type="pres">
      <dgm:prSet presAssocID="{24F5570A-EC5B-489E-B4FB-6AF4ED4BC67A}" presName="connectorText" presStyleLbl="sibTrans2D1" presStyleIdx="1" presStyleCnt="6"/>
      <dgm:spPr/>
      <dgm:t>
        <a:bodyPr/>
        <a:lstStyle/>
        <a:p>
          <a:endParaRPr lang="fr-FR"/>
        </a:p>
      </dgm:t>
    </dgm:pt>
    <dgm:pt modelId="{615843DC-F54D-43D1-B5E6-42F22ABFB2F9}" type="pres">
      <dgm:prSet presAssocID="{77C3D30F-0CDA-4E99-B864-32F2E9080CB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ADB9B12-7140-4966-B7B1-CADD5DA3E2BB}" type="pres">
      <dgm:prSet presAssocID="{715560BB-D9B5-4594-A1D1-4049128C8ED4}" presName="parTrans" presStyleLbl="sibTrans2D1" presStyleIdx="2" presStyleCnt="6"/>
      <dgm:spPr/>
      <dgm:t>
        <a:bodyPr/>
        <a:lstStyle/>
        <a:p>
          <a:endParaRPr lang="fr-FR"/>
        </a:p>
      </dgm:t>
    </dgm:pt>
    <dgm:pt modelId="{0D6CD146-FF44-484D-BD02-157B9884C712}" type="pres">
      <dgm:prSet presAssocID="{715560BB-D9B5-4594-A1D1-4049128C8ED4}" presName="connectorText" presStyleLbl="sibTrans2D1" presStyleIdx="2" presStyleCnt="6"/>
      <dgm:spPr/>
      <dgm:t>
        <a:bodyPr/>
        <a:lstStyle/>
        <a:p>
          <a:endParaRPr lang="fr-FR"/>
        </a:p>
      </dgm:t>
    </dgm:pt>
    <dgm:pt modelId="{41442536-79F3-45B7-A647-205A7F10ADFB}" type="pres">
      <dgm:prSet presAssocID="{9BC933CF-1FE7-413E-9571-CB2F1FDAB49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85B47A3-B755-43F0-AA93-D92AFA020516}" type="pres">
      <dgm:prSet presAssocID="{979C9DDE-D57D-42C5-B0FC-9374A6750451}" presName="parTrans" presStyleLbl="sibTrans2D1" presStyleIdx="3" presStyleCnt="6"/>
      <dgm:spPr/>
      <dgm:t>
        <a:bodyPr/>
        <a:lstStyle/>
        <a:p>
          <a:endParaRPr lang="fr-FR"/>
        </a:p>
      </dgm:t>
    </dgm:pt>
    <dgm:pt modelId="{1F3604D2-DEEB-4BCA-BC1D-D799F70AE3AE}" type="pres">
      <dgm:prSet presAssocID="{979C9DDE-D57D-42C5-B0FC-9374A6750451}" presName="connectorText" presStyleLbl="sibTrans2D1" presStyleIdx="3" presStyleCnt="6"/>
      <dgm:spPr/>
      <dgm:t>
        <a:bodyPr/>
        <a:lstStyle/>
        <a:p>
          <a:endParaRPr lang="fr-FR"/>
        </a:p>
      </dgm:t>
    </dgm:pt>
    <dgm:pt modelId="{60927908-E580-479B-9722-6F3110A26143}" type="pres">
      <dgm:prSet presAssocID="{07E89CBB-4B09-4E34-A56D-F0331277E89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DA89F24-EB2D-4C1C-A033-196A0BC86794}" type="pres">
      <dgm:prSet presAssocID="{40ACE571-EF6E-4EAC-8D3E-7199DE1F9678}" presName="parTrans" presStyleLbl="sibTrans2D1" presStyleIdx="4" presStyleCnt="6"/>
      <dgm:spPr/>
      <dgm:t>
        <a:bodyPr/>
        <a:lstStyle/>
        <a:p>
          <a:endParaRPr lang="fr-FR"/>
        </a:p>
      </dgm:t>
    </dgm:pt>
    <dgm:pt modelId="{5B94A2FC-992F-424C-9C4C-B8D9BB87151B}" type="pres">
      <dgm:prSet presAssocID="{40ACE571-EF6E-4EAC-8D3E-7199DE1F9678}" presName="connectorText" presStyleLbl="sibTrans2D1" presStyleIdx="4" presStyleCnt="6"/>
      <dgm:spPr/>
      <dgm:t>
        <a:bodyPr/>
        <a:lstStyle/>
        <a:p>
          <a:endParaRPr lang="fr-FR"/>
        </a:p>
      </dgm:t>
    </dgm:pt>
    <dgm:pt modelId="{6933BDE2-F838-4FAA-BAEF-36852BDE1A85}" type="pres">
      <dgm:prSet presAssocID="{3B9E35F5-3AC9-4E62-B1AA-C27BB0C9CD4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89168C6-34D1-464C-B444-57C5DD1425DA}" type="pres">
      <dgm:prSet presAssocID="{3545778B-FC40-4808-BCF4-3559D9CD75A3}" presName="parTrans" presStyleLbl="sibTrans2D1" presStyleIdx="5" presStyleCnt="6"/>
      <dgm:spPr/>
      <dgm:t>
        <a:bodyPr/>
        <a:lstStyle/>
        <a:p>
          <a:endParaRPr lang="fr-FR"/>
        </a:p>
      </dgm:t>
    </dgm:pt>
    <dgm:pt modelId="{6B370CF7-16EA-4916-88B6-0C48395B1BD1}" type="pres">
      <dgm:prSet presAssocID="{3545778B-FC40-4808-BCF4-3559D9CD75A3}" presName="connectorText" presStyleLbl="sibTrans2D1" presStyleIdx="5" presStyleCnt="6"/>
      <dgm:spPr/>
      <dgm:t>
        <a:bodyPr/>
        <a:lstStyle/>
        <a:p>
          <a:endParaRPr lang="fr-FR"/>
        </a:p>
      </dgm:t>
    </dgm:pt>
    <dgm:pt modelId="{F6A3924A-3FF4-45DF-A4E7-593624FB52B7}" type="pres">
      <dgm:prSet presAssocID="{598B8690-2ADE-4ABA-95CB-BDA17806391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31CAAB2-02C7-4E2C-B2EE-F7A35C9579E6}" type="presOf" srcId="{77C3D30F-0CDA-4E99-B864-32F2E9080CBC}" destId="{615843DC-F54D-43D1-B5E6-42F22ABFB2F9}" srcOrd="0" destOrd="0" presId="urn:microsoft.com/office/officeart/2005/8/layout/radial5"/>
    <dgm:cxn modelId="{837B62F7-5624-453E-BB1B-05482A89B964}" type="presOf" srcId="{40ACE571-EF6E-4EAC-8D3E-7199DE1F9678}" destId="{EDA89F24-EB2D-4C1C-A033-196A0BC86794}" srcOrd="0" destOrd="0" presId="urn:microsoft.com/office/officeart/2005/8/layout/radial5"/>
    <dgm:cxn modelId="{67800C9E-F559-4AED-A263-D0E9B3973692}" type="presOf" srcId="{3545778B-FC40-4808-BCF4-3559D9CD75A3}" destId="{889168C6-34D1-464C-B444-57C5DD1425DA}" srcOrd="0" destOrd="0" presId="urn:microsoft.com/office/officeart/2005/8/layout/radial5"/>
    <dgm:cxn modelId="{21CD38B6-1C00-4324-948F-5B4798F63DF2}" type="presOf" srcId="{979C9DDE-D57D-42C5-B0FC-9374A6750451}" destId="{385B47A3-B755-43F0-AA93-D92AFA020516}" srcOrd="0" destOrd="0" presId="urn:microsoft.com/office/officeart/2005/8/layout/radial5"/>
    <dgm:cxn modelId="{1D4C0DA7-6A25-40D6-99C9-A23552C7A05E}" srcId="{479DBE05-8718-456F-AA55-9CDE0676B56B}" destId="{6C46F547-CB50-4CF9-AEAE-EA2639EE09EA}" srcOrd="0" destOrd="0" parTransId="{C7865052-6011-4A3F-8ED9-0ED2BAAB067B}" sibTransId="{97175DAD-AD56-4F50-828D-821980745F3F}"/>
    <dgm:cxn modelId="{7E30163E-6246-4688-8FC6-16580B9B0C42}" type="presOf" srcId="{ED26FA08-88BC-4A7E-ADC5-C7F53F876614}" destId="{77CDC47F-47D6-471B-AF88-366E1FECBC06}" srcOrd="0" destOrd="0" presId="urn:microsoft.com/office/officeart/2005/8/layout/radial5"/>
    <dgm:cxn modelId="{24363B41-BE8B-41B3-8307-244A34DC7FE6}" type="presOf" srcId="{C7865052-6011-4A3F-8ED9-0ED2BAAB067B}" destId="{68B64596-0933-403B-9006-B3F99BCCF50D}" srcOrd="0" destOrd="0" presId="urn:microsoft.com/office/officeart/2005/8/layout/radial5"/>
    <dgm:cxn modelId="{FB5CEE5B-BD1A-435C-B708-9D3528069B43}" srcId="{479DBE05-8718-456F-AA55-9CDE0676B56B}" destId="{77C3D30F-0CDA-4E99-B864-32F2E9080CBC}" srcOrd="1" destOrd="0" parTransId="{24F5570A-EC5B-489E-B4FB-6AF4ED4BC67A}" sibTransId="{F080CC9B-1A58-4487-A354-69B534505FAA}"/>
    <dgm:cxn modelId="{61F9C941-95F9-4162-9527-F3F0D711736E}" type="presOf" srcId="{24F5570A-EC5B-489E-B4FB-6AF4ED4BC67A}" destId="{236BDD46-3BA5-4E1C-B571-EB9934A40264}" srcOrd="0" destOrd="0" presId="urn:microsoft.com/office/officeart/2005/8/layout/radial5"/>
    <dgm:cxn modelId="{FEAF89B7-0DF9-4301-BFF3-54E594774DD2}" srcId="{479DBE05-8718-456F-AA55-9CDE0676B56B}" destId="{07E89CBB-4B09-4E34-A56D-F0331277E89F}" srcOrd="3" destOrd="0" parTransId="{979C9DDE-D57D-42C5-B0FC-9374A6750451}" sibTransId="{511A053F-210A-4F04-ADDA-60174F3A3770}"/>
    <dgm:cxn modelId="{B6F0ADCD-DDE2-46C5-8803-A587C9182E07}" type="presOf" srcId="{C7865052-6011-4A3F-8ED9-0ED2BAAB067B}" destId="{8DDEC178-3707-4F0D-AB37-F8DC70920C63}" srcOrd="1" destOrd="0" presId="urn:microsoft.com/office/officeart/2005/8/layout/radial5"/>
    <dgm:cxn modelId="{331BFFE6-B881-4432-AD82-53EAA2E07E96}" type="presOf" srcId="{715560BB-D9B5-4594-A1D1-4049128C8ED4}" destId="{0D6CD146-FF44-484D-BD02-157B9884C712}" srcOrd="1" destOrd="0" presId="urn:microsoft.com/office/officeart/2005/8/layout/radial5"/>
    <dgm:cxn modelId="{157E6303-7BF9-4D6F-B6D1-925A705560E6}" srcId="{479DBE05-8718-456F-AA55-9CDE0676B56B}" destId="{3B9E35F5-3AC9-4E62-B1AA-C27BB0C9CD4B}" srcOrd="4" destOrd="0" parTransId="{40ACE571-EF6E-4EAC-8D3E-7199DE1F9678}" sibTransId="{934838BC-AC90-4881-9844-ECC343ED0F77}"/>
    <dgm:cxn modelId="{327328B6-9013-4E5C-9357-D5340E15754B}" type="presOf" srcId="{3B9E35F5-3AC9-4E62-B1AA-C27BB0C9CD4B}" destId="{6933BDE2-F838-4FAA-BAEF-36852BDE1A85}" srcOrd="0" destOrd="0" presId="urn:microsoft.com/office/officeart/2005/8/layout/radial5"/>
    <dgm:cxn modelId="{A00316A8-AFBA-4290-BBCD-953BD84AF53C}" srcId="{479DBE05-8718-456F-AA55-9CDE0676B56B}" destId="{598B8690-2ADE-4ABA-95CB-BDA178063915}" srcOrd="5" destOrd="0" parTransId="{3545778B-FC40-4808-BCF4-3559D9CD75A3}" sibTransId="{60F63419-A7E0-4648-B878-B70DE25FFC18}"/>
    <dgm:cxn modelId="{00FF3F2F-1456-4593-9D9F-E8E022A4A173}" type="presOf" srcId="{24F5570A-EC5B-489E-B4FB-6AF4ED4BC67A}" destId="{F4B05388-941F-4C5A-A91F-A47FFBC183D8}" srcOrd="1" destOrd="0" presId="urn:microsoft.com/office/officeart/2005/8/layout/radial5"/>
    <dgm:cxn modelId="{E8B43C0B-CE00-4CB7-AC96-E496F94778E1}" type="presOf" srcId="{479DBE05-8718-456F-AA55-9CDE0676B56B}" destId="{AE9D5213-F677-4AB4-ABB1-1B4B7F6D3744}" srcOrd="0" destOrd="0" presId="urn:microsoft.com/office/officeart/2005/8/layout/radial5"/>
    <dgm:cxn modelId="{5244BF06-8479-43A0-B375-649264E92E8A}" type="presOf" srcId="{3545778B-FC40-4808-BCF4-3559D9CD75A3}" destId="{6B370CF7-16EA-4916-88B6-0C48395B1BD1}" srcOrd="1" destOrd="0" presId="urn:microsoft.com/office/officeart/2005/8/layout/radial5"/>
    <dgm:cxn modelId="{108BD916-851B-4218-895E-F647CD490CB2}" type="presOf" srcId="{6C46F547-CB50-4CF9-AEAE-EA2639EE09EA}" destId="{FBA9F18B-7099-4079-BED9-5BE0737D874C}" srcOrd="0" destOrd="0" presId="urn:microsoft.com/office/officeart/2005/8/layout/radial5"/>
    <dgm:cxn modelId="{E802F578-BD4E-45C9-9186-2C19C859FC21}" type="presOf" srcId="{598B8690-2ADE-4ABA-95CB-BDA178063915}" destId="{F6A3924A-3FF4-45DF-A4E7-593624FB52B7}" srcOrd="0" destOrd="0" presId="urn:microsoft.com/office/officeart/2005/8/layout/radial5"/>
    <dgm:cxn modelId="{AC80ECCF-0E53-44CE-B77A-79F45E23F04C}" type="presOf" srcId="{979C9DDE-D57D-42C5-B0FC-9374A6750451}" destId="{1F3604D2-DEEB-4BCA-BC1D-D799F70AE3AE}" srcOrd="1" destOrd="0" presId="urn:microsoft.com/office/officeart/2005/8/layout/radial5"/>
    <dgm:cxn modelId="{EB4950A2-0D15-481C-B1A2-1A1C0A978D4C}" srcId="{479DBE05-8718-456F-AA55-9CDE0676B56B}" destId="{9BC933CF-1FE7-413E-9571-CB2F1FDAB498}" srcOrd="2" destOrd="0" parTransId="{715560BB-D9B5-4594-A1D1-4049128C8ED4}" sibTransId="{44BDBD56-A4F5-454C-BC2D-D31B3F9811DB}"/>
    <dgm:cxn modelId="{36D482D4-D825-4861-A731-B89C7DF9CC3A}" type="presOf" srcId="{07E89CBB-4B09-4E34-A56D-F0331277E89F}" destId="{60927908-E580-479B-9722-6F3110A26143}" srcOrd="0" destOrd="0" presId="urn:microsoft.com/office/officeart/2005/8/layout/radial5"/>
    <dgm:cxn modelId="{D8965498-BC6F-4E92-8BEB-E892392ABE57}" srcId="{ED26FA08-88BC-4A7E-ADC5-C7F53F876614}" destId="{479DBE05-8718-456F-AA55-9CDE0676B56B}" srcOrd="0" destOrd="0" parTransId="{0F1F695D-A736-4F93-9954-5D50546410C2}" sibTransId="{520D925B-2A9D-4F98-AB78-581B7D7272D8}"/>
    <dgm:cxn modelId="{C7D9C5CB-1235-4163-AD89-C901D73142D6}" type="presOf" srcId="{40ACE571-EF6E-4EAC-8D3E-7199DE1F9678}" destId="{5B94A2FC-992F-424C-9C4C-B8D9BB87151B}" srcOrd="1" destOrd="0" presId="urn:microsoft.com/office/officeart/2005/8/layout/radial5"/>
    <dgm:cxn modelId="{797230E3-0291-4544-AFCC-7383EEF8ACB8}" type="presOf" srcId="{9BC933CF-1FE7-413E-9571-CB2F1FDAB498}" destId="{41442536-79F3-45B7-A647-205A7F10ADFB}" srcOrd="0" destOrd="0" presId="urn:microsoft.com/office/officeart/2005/8/layout/radial5"/>
    <dgm:cxn modelId="{EFAA2ADA-B991-47AD-8B86-34BA42CAD6F7}" type="presOf" srcId="{715560BB-D9B5-4594-A1D1-4049128C8ED4}" destId="{CADB9B12-7140-4966-B7B1-CADD5DA3E2BB}" srcOrd="0" destOrd="0" presId="urn:microsoft.com/office/officeart/2005/8/layout/radial5"/>
    <dgm:cxn modelId="{07A5FFAA-38FC-4682-87BF-FFBF19C729F6}" type="presParOf" srcId="{77CDC47F-47D6-471B-AF88-366E1FECBC06}" destId="{AE9D5213-F677-4AB4-ABB1-1B4B7F6D3744}" srcOrd="0" destOrd="0" presId="urn:microsoft.com/office/officeart/2005/8/layout/radial5"/>
    <dgm:cxn modelId="{A0A8F62B-4FE9-4A15-87A4-3CE3704A6AEB}" type="presParOf" srcId="{77CDC47F-47D6-471B-AF88-366E1FECBC06}" destId="{68B64596-0933-403B-9006-B3F99BCCF50D}" srcOrd="1" destOrd="0" presId="urn:microsoft.com/office/officeart/2005/8/layout/radial5"/>
    <dgm:cxn modelId="{78C13B00-9866-4672-B3D9-0EC78E469E4D}" type="presParOf" srcId="{68B64596-0933-403B-9006-B3F99BCCF50D}" destId="{8DDEC178-3707-4F0D-AB37-F8DC70920C63}" srcOrd="0" destOrd="0" presId="urn:microsoft.com/office/officeart/2005/8/layout/radial5"/>
    <dgm:cxn modelId="{23076D04-01EA-43C3-97AA-3940F9ACCA47}" type="presParOf" srcId="{77CDC47F-47D6-471B-AF88-366E1FECBC06}" destId="{FBA9F18B-7099-4079-BED9-5BE0737D874C}" srcOrd="2" destOrd="0" presId="urn:microsoft.com/office/officeart/2005/8/layout/radial5"/>
    <dgm:cxn modelId="{4F5FD71B-03F6-487B-8C46-ACF273EA6A49}" type="presParOf" srcId="{77CDC47F-47D6-471B-AF88-366E1FECBC06}" destId="{236BDD46-3BA5-4E1C-B571-EB9934A40264}" srcOrd="3" destOrd="0" presId="urn:microsoft.com/office/officeart/2005/8/layout/radial5"/>
    <dgm:cxn modelId="{DEE7877F-C601-4D0C-B918-C505BB65B317}" type="presParOf" srcId="{236BDD46-3BA5-4E1C-B571-EB9934A40264}" destId="{F4B05388-941F-4C5A-A91F-A47FFBC183D8}" srcOrd="0" destOrd="0" presId="urn:microsoft.com/office/officeart/2005/8/layout/radial5"/>
    <dgm:cxn modelId="{3908DCAC-E48D-4C21-BBDA-AD2A0438F1FF}" type="presParOf" srcId="{77CDC47F-47D6-471B-AF88-366E1FECBC06}" destId="{615843DC-F54D-43D1-B5E6-42F22ABFB2F9}" srcOrd="4" destOrd="0" presId="urn:microsoft.com/office/officeart/2005/8/layout/radial5"/>
    <dgm:cxn modelId="{16616D05-BF67-4627-AD1B-3CB0F312A52A}" type="presParOf" srcId="{77CDC47F-47D6-471B-AF88-366E1FECBC06}" destId="{CADB9B12-7140-4966-B7B1-CADD5DA3E2BB}" srcOrd="5" destOrd="0" presId="urn:microsoft.com/office/officeart/2005/8/layout/radial5"/>
    <dgm:cxn modelId="{E4F2297E-A7CA-4A9B-BCD2-E89140D91430}" type="presParOf" srcId="{CADB9B12-7140-4966-B7B1-CADD5DA3E2BB}" destId="{0D6CD146-FF44-484D-BD02-157B9884C712}" srcOrd="0" destOrd="0" presId="urn:microsoft.com/office/officeart/2005/8/layout/radial5"/>
    <dgm:cxn modelId="{A8F99F47-4ECE-40F5-9854-9CA1DE6CAEF8}" type="presParOf" srcId="{77CDC47F-47D6-471B-AF88-366E1FECBC06}" destId="{41442536-79F3-45B7-A647-205A7F10ADFB}" srcOrd="6" destOrd="0" presId="urn:microsoft.com/office/officeart/2005/8/layout/radial5"/>
    <dgm:cxn modelId="{5E97D5BB-0A86-4B46-BDD7-CFC656DA284F}" type="presParOf" srcId="{77CDC47F-47D6-471B-AF88-366E1FECBC06}" destId="{385B47A3-B755-43F0-AA93-D92AFA020516}" srcOrd="7" destOrd="0" presId="urn:microsoft.com/office/officeart/2005/8/layout/radial5"/>
    <dgm:cxn modelId="{6760E88B-1B97-4AEE-B4B6-ADCDA842BD56}" type="presParOf" srcId="{385B47A3-B755-43F0-AA93-D92AFA020516}" destId="{1F3604D2-DEEB-4BCA-BC1D-D799F70AE3AE}" srcOrd="0" destOrd="0" presId="urn:microsoft.com/office/officeart/2005/8/layout/radial5"/>
    <dgm:cxn modelId="{D099780C-1E80-4B9D-8964-1B078BB882C1}" type="presParOf" srcId="{77CDC47F-47D6-471B-AF88-366E1FECBC06}" destId="{60927908-E580-479B-9722-6F3110A26143}" srcOrd="8" destOrd="0" presId="urn:microsoft.com/office/officeart/2005/8/layout/radial5"/>
    <dgm:cxn modelId="{8F5C8D40-A8FD-4820-B2D5-84C58B606014}" type="presParOf" srcId="{77CDC47F-47D6-471B-AF88-366E1FECBC06}" destId="{EDA89F24-EB2D-4C1C-A033-196A0BC86794}" srcOrd="9" destOrd="0" presId="urn:microsoft.com/office/officeart/2005/8/layout/radial5"/>
    <dgm:cxn modelId="{38AC01C2-9BDF-4294-95BF-D87C389E2E7A}" type="presParOf" srcId="{EDA89F24-EB2D-4C1C-A033-196A0BC86794}" destId="{5B94A2FC-992F-424C-9C4C-B8D9BB87151B}" srcOrd="0" destOrd="0" presId="urn:microsoft.com/office/officeart/2005/8/layout/radial5"/>
    <dgm:cxn modelId="{2C049388-9F48-4366-9160-B0073EC53002}" type="presParOf" srcId="{77CDC47F-47D6-471B-AF88-366E1FECBC06}" destId="{6933BDE2-F838-4FAA-BAEF-36852BDE1A85}" srcOrd="10" destOrd="0" presId="urn:microsoft.com/office/officeart/2005/8/layout/radial5"/>
    <dgm:cxn modelId="{3E5F1162-20D8-4C92-AA6A-E636A99AA8F3}" type="presParOf" srcId="{77CDC47F-47D6-471B-AF88-366E1FECBC06}" destId="{889168C6-34D1-464C-B444-57C5DD1425DA}" srcOrd="11" destOrd="0" presId="urn:microsoft.com/office/officeart/2005/8/layout/radial5"/>
    <dgm:cxn modelId="{A542DA74-5A91-49CB-B6BC-AB236BC9F82C}" type="presParOf" srcId="{889168C6-34D1-464C-B444-57C5DD1425DA}" destId="{6B370CF7-16EA-4916-88B6-0C48395B1BD1}" srcOrd="0" destOrd="0" presId="urn:microsoft.com/office/officeart/2005/8/layout/radial5"/>
    <dgm:cxn modelId="{FD7DE3F1-3090-4485-9DE6-496BF0C4F2A8}" type="presParOf" srcId="{77CDC47F-47D6-471B-AF88-366E1FECBC06}" destId="{F6A3924A-3FF4-45DF-A4E7-593624FB52B7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DD209D-092D-46C1-A72E-D36F07FAFCF2}" type="doc">
      <dgm:prSet loTypeId="urn:microsoft.com/office/officeart/2008/layout/TitlePictureLineup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5DBE70FA-D598-4973-B579-3792B49350A9}">
      <dgm:prSet phldrT="[Texte]"/>
      <dgm:spPr/>
      <dgm:t>
        <a:bodyPr/>
        <a:lstStyle/>
        <a:p>
          <a:r>
            <a:rPr lang="fr-FR" dirty="0" smtClean="0"/>
            <a:t>CEA</a:t>
          </a:r>
          <a:endParaRPr lang="fr-FR" dirty="0"/>
        </a:p>
      </dgm:t>
    </dgm:pt>
    <dgm:pt modelId="{4A02A687-7548-435E-AD53-471FFCE68125}" type="parTrans" cxnId="{A3C67AAF-133E-40FB-A5C2-CBCB6395AEB6}">
      <dgm:prSet/>
      <dgm:spPr/>
      <dgm:t>
        <a:bodyPr/>
        <a:lstStyle/>
        <a:p>
          <a:endParaRPr lang="fr-FR"/>
        </a:p>
      </dgm:t>
    </dgm:pt>
    <dgm:pt modelId="{ADDADE68-312E-4588-A89B-AE3BEFC7A903}" type="sibTrans" cxnId="{A3C67AAF-133E-40FB-A5C2-CBCB6395AEB6}">
      <dgm:prSet/>
      <dgm:spPr/>
      <dgm:t>
        <a:bodyPr/>
        <a:lstStyle/>
        <a:p>
          <a:endParaRPr lang="fr-FR"/>
        </a:p>
      </dgm:t>
    </dgm:pt>
    <dgm:pt modelId="{EE131E89-72DC-4011-B0E8-DA107E974FA9}">
      <dgm:prSet phldrT="[Texte]" custT="1"/>
      <dgm:spPr/>
      <dgm:t>
        <a:bodyPr/>
        <a:lstStyle/>
        <a:p>
          <a:pPr algn="l"/>
          <a:r>
            <a:rPr lang="en-US" sz="1400" dirty="0" smtClean="0"/>
            <a:t>Comparison method with a B&amp;K type 4160 reference microphone</a:t>
          </a:r>
          <a:endParaRPr lang="fr-FR" sz="1400" dirty="0"/>
        </a:p>
      </dgm:t>
    </dgm:pt>
    <dgm:pt modelId="{D0512A62-B878-4685-8A0C-40E225C29EA8}" type="parTrans" cxnId="{490F7ADD-6B6C-4C70-803F-E142CD62C3BF}">
      <dgm:prSet/>
      <dgm:spPr/>
      <dgm:t>
        <a:bodyPr/>
        <a:lstStyle/>
        <a:p>
          <a:endParaRPr lang="fr-FR"/>
        </a:p>
      </dgm:t>
    </dgm:pt>
    <dgm:pt modelId="{85B6456A-A4D8-4AC2-A4A3-E15722DF6B8B}" type="sibTrans" cxnId="{490F7ADD-6B6C-4C70-803F-E142CD62C3BF}">
      <dgm:prSet/>
      <dgm:spPr/>
      <dgm:t>
        <a:bodyPr/>
        <a:lstStyle/>
        <a:p>
          <a:endParaRPr lang="fr-FR"/>
        </a:p>
      </dgm:t>
    </dgm:pt>
    <dgm:pt modelId="{4B6A149F-A7E3-49EF-B9F4-70BCFE6A6E58}">
      <dgm:prSet phldrT="[Texte]"/>
      <dgm:spPr/>
      <dgm:t>
        <a:bodyPr/>
        <a:lstStyle/>
        <a:p>
          <a:r>
            <a:rPr lang="fr-FR" dirty="0" smtClean="0"/>
            <a:t>LNE</a:t>
          </a:r>
          <a:endParaRPr lang="fr-FR" dirty="0"/>
        </a:p>
      </dgm:t>
    </dgm:pt>
    <dgm:pt modelId="{3CC51358-C75A-4E3C-8163-9D9CA5BF4B49}" type="parTrans" cxnId="{3B675367-78B8-435B-89D4-8396733FDED6}">
      <dgm:prSet/>
      <dgm:spPr/>
      <dgm:t>
        <a:bodyPr/>
        <a:lstStyle/>
        <a:p>
          <a:endParaRPr lang="fr-FR"/>
        </a:p>
      </dgm:t>
    </dgm:pt>
    <dgm:pt modelId="{4B1AB478-5994-4893-8FDB-BDFC87335486}" type="sibTrans" cxnId="{3B675367-78B8-435B-89D4-8396733FDED6}">
      <dgm:prSet/>
      <dgm:spPr/>
      <dgm:t>
        <a:bodyPr/>
        <a:lstStyle/>
        <a:p>
          <a:endParaRPr lang="fr-FR"/>
        </a:p>
      </dgm:t>
    </dgm:pt>
    <dgm:pt modelId="{2B14B290-B09B-4FB2-99A7-AB807715CC5C}">
      <dgm:prSet phldrT="[Texte]"/>
      <dgm:spPr/>
      <dgm:t>
        <a:bodyPr/>
        <a:lstStyle/>
        <a:p>
          <a:r>
            <a:rPr lang="fr-FR" dirty="0" smtClean="0"/>
            <a:t>PSU</a:t>
          </a:r>
          <a:endParaRPr lang="fr-FR" dirty="0"/>
        </a:p>
      </dgm:t>
    </dgm:pt>
    <dgm:pt modelId="{5E227950-C2EB-473A-B37D-45BBEFC7DE9E}" type="parTrans" cxnId="{4F937B98-E3EC-4B8F-9C83-A7E181832A88}">
      <dgm:prSet/>
      <dgm:spPr/>
      <dgm:t>
        <a:bodyPr/>
        <a:lstStyle/>
        <a:p>
          <a:endParaRPr lang="fr-FR"/>
        </a:p>
      </dgm:t>
    </dgm:pt>
    <dgm:pt modelId="{CEA425EB-CD1E-4B7C-95D3-F1F0D41270C4}" type="sibTrans" cxnId="{4F937B98-E3EC-4B8F-9C83-A7E181832A88}">
      <dgm:prSet/>
      <dgm:spPr/>
      <dgm:t>
        <a:bodyPr/>
        <a:lstStyle/>
        <a:p>
          <a:endParaRPr lang="fr-FR"/>
        </a:p>
      </dgm:t>
    </dgm:pt>
    <dgm:pt modelId="{806EB022-CA5C-4BEF-848C-AFD7C9CA374A}">
      <dgm:prSet phldrT="[Texte]" custT="1"/>
      <dgm:spPr/>
      <dgm:t>
        <a:bodyPr/>
        <a:lstStyle/>
        <a:p>
          <a:pPr algn="just"/>
          <a:r>
            <a:rPr lang="en-US" sz="1400" dirty="0" smtClean="0"/>
            <a:t>Primary calibration method based on reciprocity (through SNL facilities)</a:t>
          </a:r>
          <a:endParaRPr lang="fr-FR" sz="1400" dirty="0"/>
        </a:p>
      </dgm:t>
    </dgm:pt>
    <dgm:pt modelId="{6B2BD4E5-23CA-4C58-A654-4A1BFFD05FDC}" type="parTrans" cxnId="{0CF75F3A-E36D-40D6-8D3F-836C2F60190E}">
      <dgm:prSet/>
      <dgm:spPr/>
      <dgm:t>
        <a:bodyPr/>
        <a:lstStyle/>
        <a:p>
          <a:endParaRPr lang="fr-FR"/>
        </a:p>
      </dgm:t>
    </dgm:pt>
    <dgm:pt modelId="{693FB4EB-FEEB-4173-A5E6-22DCE37810D1}" type="sibTrans" cxnId="{0CF75F3A-E36D-40D6-8D3F-836C2F60190E}">
      <dgm:prSet/>
      <dgm:spPr/>
      <dgm:t>
        <a:bodyPr/>
        <a:lstStyle/>
        <a:p>
          <a:endParaRPr lang="fr-FR"/>
        </a:p>
      </dgm:t>
    </dgm:pt>
    <dgm:pt modelId="{E41D8FCC-1C5E-44B0-B609-B2129CD3648E}">
      <dgm:prSet phldrT="[Texte]"/>
      <dgm:spPr/>
      <dgm:t>
        <a:bodyPr/>
        <a:lstStyle/>
        <a:p>
          <a:r>
            <a:rPr lang="fr-FR" dirty="0" smtClean="0"/>
            <a:t>SNL</a:t>
          </a:r>
          <a:endParaRPr lang="fr-FR" dirty="0"/>
        </a:p>
      </dgm:t>
    </dgm:pt>
    <dgm:pt modelId="{C8150407-626D-4679-B227-DF70C96058D7}" type="parTrans" cxnId="{6FC38226-8619-4FB0-AB3E-F55006F4DE4E}">
      <dgm:prSet/>
      <dgm:spPr/>
      <dgm:t>
        <a:bodyPr/>
        <a:lstStyle/>
        <a:p>
          <a:endParaRPr lang="fr-FR"/>
        </a:p>
      </dgm:t>
    </dgm:pt>
    <dgm:pt modelId="{1CB71A26-80D7-4E03-9122-3198BD3EB37D}" type="sibTrans" cxnId="{6FC38226-8619-4FB0-AB3E-F55006F4DE4E}">
      <dgm:prSet/>
      <dgm:spPr/>
      <dgm:t>
        <a:bodyPr/>
        <a:lstStyle/>
        <a:p>
          <a:endParaRPr lang="fr-FR"/>
        </a:p>
      </dgm:t>
    </dgm:pt>
    <dgm:pt modelId="{FA964418-79BC-40B4-85AA-833629DE51D3}">
      <dgm:prSet phldrT="[Texte]"/>
      <dgm:spPr/>
      <dgm:t>
        <a:bodyPr/>
        <a:lstStyle/>
        <a:p>
          <a:r>
            <a:rPr lang="fr-FR" dirty="0" smtClean="0"/>
            <a:t>UMISS</a:t>
          </a:r>
          <a:endParaRPr lang="fr-FR" dirty="0"/>
        </a:p>
      </dgm:t>
    </dgm:pt>
    <dgm:pt modelId="{203470A8-3194-4C68-8188-FFBBAD48681A}" type="parTrans" cxnId="{89861557-5664-41D1-A482-A8C4C7856464}">
      <dgm:prSet/>
      <dgm:spPr/>
      <dgm:t>
        <a:bodyPr/>
        <a:lstStyle/>
        <a:p>
          <a:endParaRPr lang="fr-FR"/>
        </a:p>
      </dgm:t>
    </dgm:pt>
    <dgm:pt modelId="{2D334314-3979-499D-9BC4-ADBD99F02E3C}" type="sibTrans" cxnId="{89861557-5664-41D1-A482-A8C4C7856464}">
      <dgm:prSet/>
      <dgm:spPr/>
      <dgm:t>
        <a:bodyPr/>
        <a:lstStyle/>
        <a:p>
          <a:endParaRPr lang="fr-FR"/>
        </a:p>
      </dgm:t>
    </dgm:pt>
    <dgm:pt modelId="{72F923F6-A085-4B5F-904B-8B3867F4DEA0}">
      <dgm:prSet custT="1"/>
      <dgm:spPr/>
      <dgm:t>
        <a:bodyPr/>
        <a:lstStyle/>
        <a:p>
          <a:pPr algn="just"/>
          <a:endParaRPr lang="fr-FR" sz="1400" dirty="0"/>
        </a:p>
      </dgm:t>
    </dgm:pt>
    <dgm:pt modelId="{282C55B7-9973-4BA4-9C12-F36B780EFB74}" type="sibTrans" cxnId="{3C0715C5-241A-4354-B122-87915EB2BE15}">
      <dgm:prSet/>
      <dgm:spPr/>
      <dgm:t>
        <a:bodyPr/>
        <a:lstStyle/>
        <a:p>
          <a:endParaRPr lang="fr-FR"/>
        </a:p>
      </dgm:t>
    </dgm:pt>
    <dgm:pt modelId="{CC740438-F9E3-4F77-AC4C-06B914091E2A}" type="parTrans" cxnId="{3C0715C5-241A-4354-B122-87915EB2BE15}">
      <dgm:prSet/>
      <dgm:spPr/>
      <dgm:t>
        <a:bodyPr/>
        <a:lstStyle/>
        <a:p>
          <a:endParaRPr lang="fr-FR"/>
        </a:p>
      </dgm:t>
    </dgm:pt>
    <dgm:pt modelId="{CF4484F0-C31A-4116-92A1-CEA550321F96}">
      <dgm:prSet custT="1"/>
      <dgm:spPr/>
      <dgm:t>
        <a:bodyPr/>
        <a:lstStyle/>
        <a:p>
          <a:pPr algn="just"/>
          <a:endParaRPr lang="fr-FR" sz="1400" dirty="0"/>
        </a:p>
      </dgm:t>
    </dgm:pt>
    <dgm:pt modelId="{93FD8872-F263-4D0B-82F7-04C3747F4CE7}" type="parTrans" cxnId="{F29AD20E-4B6B-48D9-B0EF-195BBBD47A9C}">
      <dgm:prSet/>
      <dgm:spPr/>
      <dgm:t>
        <a:bodyPr/>
        <a:lstStyle/>
        <a:p>
          <a:endParaRPr lang="fr-FR"/>
        </a:p>
      </dgm:t>
    </dgm:pt>
    <dgm:pt modelId="{37D5BBA9-4E06-4000-9B65-459DB033ECE1}" type="sibTrans" cxnId="{F29AD20E-4B6B-48D9-B0EF-195BBBD47A9C}">
      <dgm:prSet/>
      <dgm:spPr/>
      <dgm:t>
        <a:bodyPr/>
        <a:lstStyle/>
        <a:p>
          <a:endParaRPr lang="fr-FR"/>
        </a:p>
      </dgm:t>
    </dgm:pt>
    <dgm:pt modelId="{11A3CD53-AF04-4632-B496-5AAE47068167}">
      <dgm:prSet phldrT="[Texte]" custT="1"/>
      <dgm:spPr/>
      <dgm:t>
        <a:bodyPr/>
        <a:lstStyle/>
        <a:p>
          <a:pPr algn="just"/>
          <a:r>
            <a:rPr lang="en-US" sz="1400" dirty="0" smtClean="0"/>
            <a:t>Comparison method with a B&amp;K type 4193 reference microphone (high freq.) and a SETRA type 278 reference barometric pressure sensor (low freq.)</a:t>
          </a:r>
          <a:endParaRPr lang="fr-FR" sz="1400" dirty="0"/>
        </a:p>
      </dgm:t>
    </dgm:pt>
    <dgm:pt modelId="{1A1E3E5C-84F3-48C6-BFA4-5746B4EA2831}" type="parTrans" cxnId="{A2042E10-CF7B-4596-B80B-8957C853B7EB}">
      <dgm:prSet/>
      <dgm:spPr/>
      <dgm:t>
        <a:bodyPr/>
        <a:lstStyle/>
        <a:p>
          <a:endParaRPr lang="fr-FR"/>
        </a:p>
      </dgm:t>
    </dgm:pt>
    <dgm:pt modelId="{520312CB-9635-46CC-AE4C-D2D3AD0CC65D}" type="sibTrans" cxnId="{A2042E10-CF7B-4596-B80B-8957C853B7EB}">
      <dgm:prSet/>
      <dgm:spPr/>
      <dgm:t>
        <a:bodyPr/>
        <a:lstStyle/>
        <a:p>
          <a:endParaRPr lang="fr-FR"/>
        </a:p>
      </dgm:t>
    </dgm:pt>
    <dgm:pt modelId="{6C4270EB-7707-49B8-8D52-753E1054448A}">
      <dgm:prSet phldrT="[Texte]" custT="1"/>
      <dgm:spPr/>
      <dgm:t>
        <a:bodyPr/>
        <a:lstStyle/>
        <a:p>
          <a:pPr algn="just"/>
          <a:r>
            <a:rPr lang="en-US" sz="1400" dirty="0" smtClean="0"/>
            <a:t>Comparison method with a B&amp;K type 4193 reference microphone (high freq.) and a SETRA type 278 reference barometric pressure sensor (low freq.)</a:t>
          </a:r>
          <a:endParaRPr lang="fr-FR" sz="1400" dirty="0"/>
        </a:p>
      </dgm:t>
    </dgm:pt>
    <dgm:pt modelId="{94954281-FFF4-44FB-BF44-F9D36B42928A}" type="parTrans" cxnId="{221F749F-6029-4DE9-A819-9806347E04F7}">
      <dgm:prSet/>
      <dgm:spPr/>
      <dgm:t>
        <a:bodyPr/>
        <a:lstStyle/>
        <a:p>
          <a:endParaRPr lang="fr-FR"/>
        </a:p>
      </dgm:t>
    </dgm:pt>
    <dgm:pt modelId="{1EDDEEA3-0482-4673-855A-2C8B41701BBB}" type="sibTrans" cxnId="{221F749F-6029-4DE9-A819-9806347E04F7}">
      <dgm:prSet/>
      <dgm:spPr/>
      <dgm:t>
        <a:bodyPr/>
        <a:lstStyle/>
        <a:p>
          <a:endParaRPr lang="fr-FR"/>
        </a:p>
      </dgm:t>
    </dgm:pt>
    <dgm:pt modelId="{B06CE48E-BECE-4FEB-BA7C-C7E91ECF687E}">
      <dgm:prSet custT="1"/>
      <dgm:spPr/>
      <dgm:t>
        <a:bodyPr/>
        <a:lstStyle/>
        <a:p>
          <a:pPr algn="just"/>
          <a:endParaRPr lang="fr-FR" sz="1400" dirty="0"/>
        </a:p>
      </dgm:t>
    </dgm:pt>
    <dgm:pt modelId="{C50269C5-F7DE-4C3F-923C-4CF8BE440576}" type="parTrans" cxnId="{4AD67446-AB0E-4F12-B8C2-D029C2972AF8}">
      <dgm:prSet/>
      <dgm:spPr/>
      <dgm:t>
        <a:bodyPr/>
        <a:lstStyle/>
        <a:p>
          <a:endParaRPr lang="fr-FR"/>
        </a:p>
      </dgm:t>
    </dgm:pt>
    <dgm:pt modelId="{5DAC4B7D-A20A-4996-8F6B-AB3AD41B687A}" type="sibTrans" cxnId="{4AD67446-AB0E-4F12-B8C2-D029C2972AF8}">
      <dgm:prSet/>
      <dgm:spPr/>
      <dgm:t>
        <a:bodyPr/>
        <a:lstStyle/>
        <a:p>
          <a:endParaRPr lang="fr-FR"/>
        </a:p>
      </dgm:t>
    </dgm:pt>
    <dgm:pt modelId="{1F901AF6-6C5D-446D-9DF3-B47666DC31F7}">
      <dgm:prSet phldrT="[Texte]" custT="1"/>
      <dgm:spPr/>
      <dgm:t>
        <a:bodyPr/>
        <a:lstStyle/>
        <a:p>
          <a:pPr algn="l"/>
          <a:r>
            <a:rPr lang="en-US" sz="1400" dirty="0" smtClean="0"/>
            <a:t>Primary calibration method using a laser pistonphone for B&amp;K microphones and SETRA barometers</a:t>
          </a:r>
          <a:endParaRPr lang="fr-FR" sz="1400" dirty="0"/>
        </a:p>
      </dgm:t>
    </dgm:pt>
    <dgm:pt modelId="{4B463BAF-720E-4A0F-9C16-4A46BA4B7FB9}" type="parTrans" cxnId="{215AD568-AB6B-4260-9EEE-E8034957602D}">
      <dgm:prSet/>
      <dgm:spPr/>
      <dgm:t>
        <a:bodyPr/>
        <a:lstStyle/>
        <a:p>
          <a:endParaRPr lang="fr-FR"/>
        </a:p>
      </dgm:t>
    </dgm:pt>
    <dgm:pt modelId="{A2B4D901-EE14-4E8F-A456-458B346D4FE0}" type="sibTrans" cxnId="{215AD568-AB6B-4260-9EEE-E8034957602D}">
      <dgm:prSet/>
      <dgm:spPr/>
      <dgm:t>
        <a:bodyPr/>
        <a:lstStyle/>
        <a:p>
          <a:endParaRPr lang="fr-FR"/>
        </a:p>
      </dgm:t>
    </dgm:pt>
    <dgm:pt modelId="{5DA2CBA5-C238-4C7C-840D-43C37A941CA9}">
      <dgm:prSet custT="1"/>
      <dgm:spPr/>
      <dgm:t>
        <a:bodyPr/>
        <a:lstStyle/>
        <a:p>
          <a:r>
            <a:rPr lang="en-US" sz="1400" dirty="0" smtClean="0"/>
            <a:t>Comparison method with a B&amp;K type 4160 reference microphone for MB2005 microbarometers</a:t>
          </a:r>
          <a:endParaRPr lang="fr-FR" sz="1400" dirty="0" smtClean="0"/>
        </a:p>
      </dgm:t>
    </dgm:pt>
    <dgm:pt modelId="{3A8C26A7-43DB-4B19-A7FF-74E188B7A589}" type="parTrans" cxnId="{E3774BED-457D-4B88-8D2D-423630A19413}">
      <dgm:prSet/>
      <dgm:spPr/>
      <dgm:t>
        <a:bodyPr/>
        <a:lstStyle/>
        <a:p>
          <a:endParaRPr lang="fr-FR"/>
        </a:p>
      </dgm:t>
    </dgm:pt>
    <dgm:pt modelId="{5E7FCFED-BC11-41B2-8A6E-B377498663C4}" type="sibTrans" cxnId="{E3774BED-457D-4B88-8D2D-423630A19413}">
      <dgm:prSet/>
      <dgm:spPr/>
      <dgm:t>
        <a:bodyPr/>
        <a:lstStyle/>
        <a:p>
          <a:endParaRPr lang="fr-FR"/>
        </a:p>
      </dgm:t>
    </dgm:pt>
    <dgm:pt modelId="{5F76FF4C-1C95-45F2-BD49-1600D0CD50B3}">
      <dgm:prSet custT="1"/>
      <dgm:spPr/>
      <dgm:t>
        <a:bodyPr/>
        <a:lstStyle/>
        <a:p>
          <a:endParaRPr lang="fr-FR" sz="1400" dirty="0" smtClean="0"/>
        </a:p>
      </dgm:t>
    </dgm:pt>
    <dgm:pt modelId="{73B70986-098C-49DD-ACCE-481AFEF97AD0}" type="parTrans" cxnId="{DA9219FB-2595-4F25-95A6-F3B737195D85}">
      <dgm:prSet/>
      <dgm:spPr/>
      <dgm:t>
        <a:bodyPr/>
        <a:lstStyle/>
        <a:p>
          <a:endParaRPr lang="fr-FR"/>
        </a:p>
      </dgm:t>
    </dgm:pt>
    <dgm:pt modelId="{45116897-B82F-4938-97C7-5A8736C563CB}" type="sibTrans" cxnId="{DA9219FB-2595-4F25-95A6-F3B737195D85}">
      <dgm:prSet/>
      <dgm:spPr/>
      <dgm:t>
        <a:bodyPr/>
        <a:lstStyle/>
        <a:p>
          <a:endParaRPr lang="fr-FR"/>
        </a:p>
      </dgm:t>
    </dgm:pt>
    <dgm:pt modelId="{D2919B4D-D9A3-4314-ADFA-FE03B68B3A87}" type="pres">
      <dgm:prSet presAssocID="{C1DD209D-092D-46C1-A72E-D36F07FAFCF2}" presName="Name0" presStyleCnt="0">
        <dgm:presLayoutVars>
          <dgm:dir/>
        </dgm:presLayoutVars>
      </dgm:prSet>
      <dgm:spPr/>
      <dgm:t>
        <a:bodyPr/>
        <a:lstStyle/>
        <a:p>
          <a:endParaRPr lang="fr-FR"/>
        </a:p>
      </dgm:t>
    </dgm:pt>
    <dgm:pt modelId="{CC1BEC37-67D2-4DAE-9323-A58100AF0AA3}" type="pres">
      <dgm:prSet presAssocID="{5DBE70FA-D598-4973-B579-3792B49350A9}" presName="composite" presStyleCnt="0"/>
      <dgm:spPr/>
    </dgm:pt>
    <dgm:pt modelId="{05A31976-B200-4D41-B1D8-623F5535E0FD}" type="pres">
      <dgm:prSet presAssocID="{5DBE70FA-D598-4973-B579-3792B49350A9}" presName="Accent" presStyleLbl="alignAcc1" presStyleIdx="0" presStyleCnt="5"/>
      <dgm:spPr/>
    </dgm:pt>
    <dgm:pt modelId="{2D3F0D1C-CF3E-4DAC-AA3A-C931407860FA}" type="pres">
      <dgm:prSet presAssocID="{5DBE70FA-D598-4973-B579-3792B49350A9}" presName="Image" presStyleLbl="nod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48964A3-49FE-4697-989A-0BA2D9DAFC57}" type="pres">
      <dgm:prSet presAssocID="{5DBE70FA-D598-4973-B579-3792B49350A9}" presName="Child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DD2EF4A-DA9D-4F77-B019-F22D8D485317}" type="pres">
      <dgm:prSet presAssocID="{5DBE70FA-D598-4973-B579-3792B49350A9}" presName="Parent" presStyleLbl="align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9DF8C0-F95C-4F63-8E50-CDBD702EE2F9}" type="pres">
      <dgm:prSet presAssocID="{ADDADE68-312E-4588-A89B-AE3BEFC7A903}" presName="sibTrans" presStyleCnt="0"/>
      <dgm:spPr/>
    </dgm:pt>
    <dgm:pt modelId="{911A9303-70F0-4ADE-9247-382587EB810B}" type="pres">
      <dgm:prSet presAssocID="{4B6A149F-A7E3-49EF-B9F4-70BCFE6A6E58}" presName="composite" presStyleCnt="0"/>
      <dgm:spPr/>
    </dgm:pt>
    <dgm:pt modelId="{32923374-D74E-487D-BE86-34F24B94BDDB}" type="pres">
      <dgm:prSet presAssocID="{4B6A149F-A7E3-49EF-B9F4-70BCFE6A6E58}" presName="Accent" presStyleLbl="alignAcc1" presStyleIdx="1" presStyleCnt="5"/>
      <dgm:spPr/>
    </dgm:pt>
    <dgm:pt modelId="{3F3950E2-4426-4DE1-8485-0C2AE8F2DF07}" type="pres">
      <dgm:prSet presAssocID="{4B6A149F-A7E3-49EF-B9F4-70BCFE6A6E58}" presName="Image" presStyleLbl="nod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5E698E7-3364-4E29-80EF-884D0EE85ABB}" type="pres">
      <dgm:prSet presAssocID="{4B6A149F-A7E3-49EF-B9F4-70BCFE6A6E58}" presName="Child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395F31-C488-40E5-87B9-85C857684B2D}" type="pres">
      <dgm:prSet presAssocID="{4B6A149F-A7E3-49EF-B9F4-70BCFE6A6E58}" presName="Parent" presStyleLbl="align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D76635C-1868-43D4-94CC-A3B4334E7D62}" type="pres">
      <dgm:prSet presAssocID="{4B1AB478-5994-4893-8FDB-BDFC87335486}" presName="sibTrans" presStyleCnt="0"/>
      <dgm:spPr/>
    </dgm:pt>
    <dgm:pt modelId="{5FC42E94-9E5D-4A03-8C26-94416C0D04DC}" type="pres">
      <dgm:prSet presAssocID="{2B14B290-B09B-4FB2-99A7-AB807715CC5C}" presName="composite" presStyleCnt="0"/>
      <dgm:spPr/>
    </dgm:pt>
    <dgm:pt modelId="{52FD1F48-BB89-43C4-BE1A-DBD5C9E3FB15}" type="pres">
      <dgm:prSet presAssocID="{2B14B290-B09B-4FB2-99A7-AB807715CC5C}" presName="Accent" presStyleLbl="alignAcc1" presStyleIdx="2" presStyleCnt="5"/>
      <dgm:spPr/>
    </dgm:pt>
    <dgm:pt modelId="{5F34389D-0851-4575-A94F-1ECEDE41BF2A}" type="pres">
      <dgm:prSet presAssocID="{2B14B290-B09B-4FB2-99A7-AB807715CC5C}" presName="Image" presStyleLbl="nod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1A4CC05-D879-469C-BE0B-A1BB6168C857}" type="pres">
      <dgm:prSet presAssocID="{2B14B290-B09B-4FB2-99A7-AB807715CC5C}" presName="Child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041974-30F8-409E-8DFA-AFA0EDA6758C}" type="pres">
      <dgm:prSet presAssocID="{2B14B290-B09B-4FB2-99A7-AB807715CC5C}" presName="Parent" presStyleLbl="align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718288-4E0E-4BD5-8460-6122BD22929D}" type="pres">
      <dgm:prSet presAssocID="{CEA425EB-CD1E-4B7C-95D3-F1F0D41270C4}" presName="sibTrans" presStyleCnt="0"/>
      <dgm:spPr/>
    </dgm:pt>
    <dgm:pt modelId="{E397B9C5-51F3-42EB-AD3D-BAF8BBE3C143}" type="pres">
      <dgm:prSet presAssocID="{E41D8FCC-1C5E-44B0-B609-B2129CD3648E}" presName="composite" presStyleCnt="0"/>
      <dgm:spPr/>
    </dgm:pt>
    <dgm:pt modelId="{5D317DFE-8DF7-43C1-9D22-D789DBA0DB44}" type="pres">
      <dgm:prSet presAssocID="{E41D8FCC-1C5E-44B0-B609-B2129CD3648E}" presName="Accent" presStyleLbl="alignAcc1" presStyleIdx="3" presStyleCnt="5"/>
      <dgm:spPr/>
    </dgm:pt>
    <dgm:pt modelId="{7C790413-8BC0-43EE-B2E5-45515C63D25B}" type="pres">
      <dgm:prSet presAssocID="{E41D8FCC-1C5E-44B0-B609-B2129CD3648E}" presName="Image" presStyleLbl="nod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D31F97E1-89A9-4F03-9100-732F129EF92E}" type="pres">
      <dgm:prSet presAssocID="{E41D8FCC-1C5E-44B0-B609-B2129CD3648E}" presName="Chil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723E13B-F004-468E-B75A-8F97E6CE18C7}" type="pres">
      <dgm:prSet presAssocID="{E41D8FCC-1C5E-44B0-B609-B2129CD3648E}" presName="Parent" presStyleLbl="align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54BF89F-63B1-4ED1-8A5B-CF0B6B5C3A5D}" type="pres">
      <dgm:prSet presAssocID="{1CB71A26-80D7-4E03-9122-3198BD3EB37D}" presName="sibTrans" presStyleCnt="0"/>
      <dgm:spPr/>
    </dgm:pt>
    <dgm:pt modelId="{7210A064-E991-4818-BF22-70732C8B80F7}" type="pres">
      <dgm:prSet presAssocID="{FA964418-79BC-40B4-85AA-833629DE51D3}" presName="composite" presStyleCnt="0"/>
      <dgm:spPr/>
    </dgm:pt>
    <dgm:pt modelId="{B953E3CD-5501-46A2-8D5B-C5601E544261}" type="pres">
      <dgm:prSet presAssocID="{FA964418-79BC-40B4-85AA-833629DE51D3}" presName="Accent" presStyleLbl="alignAcc1" presStyleIdx="4" presStyleCnt="5"/>
      <dgm:spPr/>
    </dgm:pt>
    <dgm:pt modelId="{1FD42FDA-A469-40D3-9220-FEAEDD15AFA8}" type="pres">
      <dgm:prSet presAssocID="{FA964418-79BC-40B4-85AA-833629DE51D3}" presName="Image" presStyleLbl="nod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56D924A2-1376-4A30-B30B-78AD8CD9DE33}" type="pres">
      <dgm:prSet presAssocID="{FA964418-79BC-40B4-85AA-833629DE51D3}" presName="Child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A44708-DF7F-4883-82C1-1D08AE5F949A}" type="pres">
      <dgm:prSet presAssocID="{FA964418-79BC-40B4-85AA-833629DE51D3}" presName="Parent" presStyleLbl="align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3AEC0C6-7943-4232-90AC-D15C1159E5AC}" type="presOf" srcId="{5DA2CBA5-C238-4C7C-840D-43C37A941CA9}" destId="{05E698E7-3364-4E29-80EF-884D0EE85ABB}" srcOrd="0" destOrd="1" presId="urn:microsoft.com/office/officeart/2008/layout/TitlePictureLineup"/>
    <dgm:cxn modelId="{B109009A-75A8-4D72-9540-18F8FEB3AF1B}" type="presOf" srcId="{5F76FF4C-1C95-45F2-BD49-1600D0CD50B3}" destId="{05E698E7-3364-4E29-80EF-884D0EE85ABB}" srcOrd="0" destOrd="2" presId="urn:microsoft.com/office/officeart/2008/layout/TitlePictureLineup"/>
    <dgm:cxn modelId="{5A9DE3B4-8D4C-4240-8D45-B9B19A3031C1}" type="presOf" srcId="{5DBE70FA-D598-4973-B579-3792B49350A9}" destId="{9DD2EF4A-DA9D-4F77-B019-F22D8D485317}" srcOrd="0" destOrd="0" presId="urn:microsoft.com/office/officeart/2008/layout/TitlePictureLineup"/>
    <dgm:cxn modelId="{F185C0AA-8F99-4474-BD09-C68BB0801891}" type="presOf" srcId="{EE131E89-72DC-4011-B0E8-DA107E974FA9}" destId="{548964A3-49FE-4697-989A-0BA2D9DAFC57}" srcOrd="0" destOrd="0" presId="urn:microsoft.com/office/officeart/2008/layout/TitlePictureLineup"/>
    <dgm:cxn modelId="{6FC38226-8619-4FB0-AB3E-F55006F4DE4E}" srcId="{C1DD209D-092D-46C1-A72E-D36F07FAFCF2}" destId="{E41D8FCC-1C5E-44B0-B609-B2129CD3648E}" srcOrd="3" destOrd="0" parTransId="{C8150407-626D-4679-B227-DF70C96058D7}" sibTransId="{1CB71A26-80D7-4E03-9122-3198BD3EB37D}"/>
    <dgm:cxn modelId="{215AD568-AB6B-4260-9EEE-E8034957602D}" srcId="{4B6A149F-A7E3-49EF-B9F4-70BCFE6A6E58}" destId="{1F901AF6-6C5D-446D-9DF3-B47666DC31F7}" srcOrd="0" destOrd="0" parTransId="{4B463BAF-720E-4A0F-9C16-4A46BA4B7FB9}" sibTransId="{A2B4D901-EE14-4E8F-A456-458B346D4FE0}"/>
    <dgm:cxn modelId="{E3774BED-457D-4B88-8D2D-423630A19413}" srcId="{4B6A149F-A7E3-49EF-B9F4-70BCFE6A6E58}" destId="{5DA2CBA5-C238-4C7C-840D-43C37A941CA9}" srcOrd="1" destOrd="0" parTransId="{3A8C26A7-43DB-4B19-A7FF-74E188B7A589}" sibTransId="{5E7FCFED-BC11-41B2-8A6E-B377498663C4}"/>
    <dgm:cxn modelId="{3B675367-78B8-435B-89D4-8396733FDED6}" srcId="{C1DD209D-092D-46C1-A72E-D36F07FAFCF2}" destId="{4B6A149F-A7E3-49EF-B9F4-70BCFE6A6E58}" srcOrd="1" destOrd="0" parTransId="{3CC51358-C75A-4E3C-8163-9D9CA5BF4B49}" sibTransId="{4B1AB478-5994-4893-8FDB-BDFC87335486}"/>
    <dgm:cxn modelId="{490F7ADD-6B6C-4C70-803F-E142CD62C3BF}" srcId="{5DBE70FA-D598-4973-B579-3792B49350A9}" destId="{EE131E89-72DC-4011-B0E8-DA107E974FA9}" srcOrd="0" destOrd="0" parTransId="{D0512A62-B878-4685-8A0C-40E225C29EA8}" sibTransId="{85B6456A-A4D8-4AC2-A4A3-E15722DF6B8B}"/>
    <dgm:cxn modelId="{6354225A-BD3E-406D-809E-36D0F5AB6E06}" type="presOf" srcId="{6C4270EB-7707-49B8-8D52-753E1054448A}" destId="{56D924A2-1376-4A30-B30B-78AD8CD9DE33}" srcOrd="0" destOrd="0" presId="urn:microsoft.com/office/officeart/2008/layout/TitlePictureLineup"/>
    <dgm:cxn modelId="{EF84AEDD-2C05-423F-8377-300F6A6943AA}" type="presOf" srcId="{C1DD209D-092D-46C1-A72E-D36F07FAFCF2}" destId="{D2919B4D-D9A3-4314-ADFA-FE03B68B3A87}" srcOrd="0" destOrd="0" presId="urn:microsoft.com/office/officeart/2008/layout/TitlePictureLineup"/>
    <dgm:cxn modelId="{4F937B98-E3EC-4B8F-9C83-A7E181832A88}" srcId="{C1DD209D-092D-46C1-A72E-D36F07FAFCF2}" destId="{2B14B290-B09B-4FB2-99A7-AB807715CC5C}" srcOrd="2" destOrd="0" parTransId="{5E227950-C2EB-473A-B37D-45BBEFC7DE9E}" sibTransId="{CEA425EB-CD1E-4B7C-95D3-F1F0D41270C4}"/>
    <dgm:cxn modelId="{633708AB-6A43-4629-A65B-5627501F342F}" type="presOf" srcId="{806EB022-CA5C-4BEF-848C-AFD7C9CA374A}" destId="{71A4CC05-D879-469C-BE0B-A1BB6168C857}" srcOrd="0" destOrd="0" presId="urn:microsoft.com/office/officeart/2008/layout/TitlePictureLineup"/>
    <dgm:cxn modelId="{578BB232-ED7A-470A-BED2-F902891B26C2}" type="presOf" srcId="{2B14B290-B09B-4FB2-99A7-AB807715CC5C}" destId="{10041974-30F8-409E-8DFA-AFA0EDA6758C}" srcOrd="0" destOrd="0" presId="urn:microsoft.com/office/officeart/2008/layout/TitlePictureLineup"/>
    <dgm:cxn modelId="{89861557-5664-41D1-A482-A8C4C7856464}" srcId="{C1DD209D-092D-46C1-A72E-D36F07FAFCF2}" destId="{FA964418-79BC-40B4-85AA-833629DE51D3}" srcOrd="4" destOrd="0" parTransId="{203470A8-3194-4C68-8188-FFBBAD48681A}" sibTransId="{2D334314-3979-499D-9BC4-ADBD99F02E3C}"/>
    <dgm:cxn modelId="{90A36DD7-CDD1-4508-9DAE-BCFFC1D07D2C}" type="presOf" srcId="{E41D8FCC-1C5E-44B0-B609-B2129CD3648E}" destId="{4723E13B-F004-468E-B75A-8F97E6CE18C7}" srcOrd="0" destOrd="0" presId="urn:microsoft.com/office/officeart/2008/layout/TitlePictureLineup"/>
    <dgm:cxn modelId="{80BBE756-63E7-4967-AB2C-1E025BCDFEBB}" type="presOf" srcId="{1F901AF6-6C5D-446D-9DF3-B47666DC31F7}" destId="{05E698E7-3364-4E29-80EF-884D0EE85ABB}" srcOrd="0" destOrd="0" presId="urn:microsoft.com/office/officeart/2008/layout/TitlePictureLineup"/>
    <dgm:cxn modelId="{221F749F-6029-4DE9-A819-9806347E04F7}" srcId="{FA964418-79BC-40B4-85AA-833629DE51D3}" destId="{6C4270EB-7707-49B8-8D52-753E1054448A}" srcOrd="0" destOrd="0" parTransId="{94954281-FFF4-44FB-BF44-F9D36B42928A}" sibTransId="{1EDDEEA3-0482-4673-855A-2C8B41701BBB}"/>
    <dgm:cxn modelId="{F29AD20E-4B6B-48D9-B0EF-195BBBD47A9C}" srcId="{2B14B290-B09B-4FB2-99A7-AB807715CC5C}" destId="{CF4484F0-C31A-4116-92A1-CEA550321F96}" srcOrd="1" destOrd="0" parTransId="{93FD8872-F263-4D0B-82F7-04C3747F4CE7}" sibTransId="{37D5BBA9-4E06-4000-9B65-459DB033ECE1}"/>
    <dgm:cxn modelId="{A2042E10-CF7B-4596-B80B-8957C853B7EB}" srcId="{E41D8FCC-1C5E-44B0-B609-B2129CD3648E}" destId="{11A3CD53-AF04-4632-B496-5AAE47068167}" srcOrd="0" destOrd="0" parTransId="{1A1E3E5C-84F3-48C6-BFA4-5746B4EA2831}" sibTransId="{520312CB-9635-46CC-AE4C-D2D3AD0CC65D}"/>
    <dgm:cxn modelId="{0CF75F3A-E36D-40D6-8D3F-836C2F60190E}" srcId="{2B14B290-B09B-4FB2-99A7-AB807715CC5C}" destId="{806EB022-CA5C-4BEF-848C-AFD7C9CA374A}" srcOrd="0" destOrd="0" parTransId="{6B2BD4E5-23CA-4C58-A654-4A1BFFD05FDC}" sibTransId="{693FB4EB-FEEB-4173-A5E6-22DCE37810D1}"/>
    <dgm:cxn modelId="{4AD67446-AB0E-4F12-B8C2-D029C2972AF8}" srcId="{FA964418-79BC-40B4-85AA-833629DE51D3}" destId="{B06CE48E-BECE-4FEB-BA7C-C7E91ECF687E}" srcOrd="1" destOrd="0" parTransId="{C50269C5-F7DE-4C3F-923C-4CF8BE440576}" sibTransId="{5DAC4B7D-A20A-4996-8F6B-AB3AD41B687A}"/>
    <dgm:cxn modelId="{F64BB42B-5EFC-49DA-AA8D-BA7735910663}" type="presOf" srcId="{B06CE48E-BECE-4FEB-BA7C-C7E91ECF687E}" destId="{56D924A2-1376-4A30-B30B-78AD8CD9DE33}" srcOrd="0" destOrd="1" presId="urn:microsoft.com/office/officeart/2008/layout/TitlePictureLineup"/>
    <dgm:cxn modelId="{154A64D1-D747-49A3-BADB-296BD6D132FA}" type="presOf" srcId="{CF4484F0-C31A-4116-92A1-CEA550321F96}" destId="{71A4CC05-D879-469C-BE0B-A1BB6168C857}" srcOrd="0" destOrd="1" presId="urn:microsoft.com/office/officeart/2008/layout/TitlePictureLineup"/>
    <dgm:cxn modelId="{3C0715C5-241A-4354-B122-87915EB2BE15}" srcId="{5DBE70FA-D598-4973-B579-3792B49350A9}" destId="{72F923F6-A085-4B5F-904B-8B3867F4DEA0}" srcOrd="1" destOrd="0" parTransId="{CC740438-F9E3-4F77-AC4C-06B914091E2A}" sibTransId="{282C55B7-9973-4BA4-9C12-F36B780EFB74}"/>
    <dgm:cxn modelId="{D6EF9604-8F84-4903-8B44-F697ACA487A1}" type="presOf" srcId="{4B6A149F-A7E3-49EF-B9F4-70BCFE6A6E58}" destId="{54395F31-C488-40E5-87B9-85C857684B2D}" srcOrd="0" destOrd="0" presId="urn:microsoft.com/office/officeart/2008/layout/TitlePictureLineup"/>
    <dgm:cxn modelId="{16C98F7C-C6AD-47D2-B631-BB035004FE36}" type="presOf" srcId="{11A3CD53-AF04-4632-B496-5AAE47068167}" destId="{D31F97E1-89A9-4F03-9100-732F129EF92E}" srcOrd="0" destOrd="0" presId="urn:microsoft.com/office/officeart/2008/layout/TitlePictureLineup"/>
    <dgm:cxn modelId="{6C62FEBB-3356-447E-9C87-CD73E7EE9D94}" type="presOf" srcId="{72F923F6-A085-4B5F-904B-8B3867F4DEA0}" destId="{548964A3-49FE-4697-989A-0BA2D9DAFC57}" srcOrd="0" destOrd="1" presId="urn:microsoft.com/office/officeart/2008/layout/TitlePictureLineup"/>
    <dgm:cxn modelId="{59ACA30D-66C9-4246-928F-1FF73E20E836}" type="presOf" srcId="{FA964418-79BC-40B4-85AA-833629DE51D3}" destId="{78A44708-DF7F-4883-82C1-1D08AE5F949A}" srcOrd="0" destOrd="0" presId="urn:microsoft.com/office/officeart/2008/layout/TitlePictureLineup"/>
    <dgm:cxn modelId="{A3C67AAF-133E-40FB-A5C2-CBCB6395AEB6}" srcId="{C1DD209D-092D-46C1-A72E-D36F07FAFCF2}" destId="{5DBE70FA-D598-4973-B579-3792B49350A9}" srcOrd="0" destOrd="0" parTransId="{4A02A687-7548-435E-AD53-471FFCE68125}" sibTransId="{ADDADE68-312E-4588-A89B-AE3BEFC7A903}"/>
    <dgm:cxn modelId="{DA9219FB-2595-4F25-95A6-F3B737195D85}" srcId="{4B6A149F-A7E3-49EF-B9F4-70BCFE6A6E58}" destId="{5F76FF4C-1C95-45F2-BD49-1600D0CD50B3}" srcOrd="2" destOrd="0" parTransId="{73B70986-098C-49DD-ACCE-481AFEF97AD0}" sibTransId="{45116897-B82F-4938-97C7-5A8736C563CB}"/>
    <dgm:cxn modelId="{EFA14C21-DE81-4AFF-AEDF-8E3FDF9FE33E}" type="presParOf" srcId="{D2919B4D-D9A3-4314-ADFA-FE03B68B3A87}" destId="{CC1BEC37-67D2-4DAE-9323-A58100AF0AA3}" srcOrd="0" destOrd="0" presId="urn:microsoft.com/office/officeart/2008/layout/TitlePictureLineup"/>
    <dgm:cxn modelId="{66D3330F-9E21-4498-B508-4D63BA176F05}" type="presParOf" srcId="{CC1BEC37-67D2-4DAE-9323-A58100AF0AA3}" destId="{05A31976-B200-4D41-B1D8-623F5535E0FD}" srcOrd="0" destOrd="0" presId="urn:microsoft.com/office/officeart/2008/layout/TitlePictureLineup"/>
    <dgm:cxn modelId="{E25AC81C-F676-4AFA-9EC4-7BC0E5687EBC}" type="presParOf" srcId="{CC1BEC37-67D2-4DAE-9323-A58100AF0AA3}" destId="{2D3F0D1C-CF3E-4DAC-AA3A-C931407860FA}" srcOrd="1" destOrd="0" presId="urn:microsoft.com/office/officeart/2008/layout/TitlePictureLineup"/>
    <dgm:cxn modelId="{1CDB55F1-635C-4D1B-AC62-BAA08520F4DE}" type="presParOf" srcId="{CC1BEC37-67D2-4DAE-9323-A58100AF0AA3}" destId="{548964A3-49FE-4697-989A-0BA2D9DAFC57}" srcOrd="2" destOrd="0" presId="urn:microsoft.com/office/officeart/2008/layout/TitlePictureLineup"/>
    <dgm:cxn modelId="{98FFF900-3C74-4551-87DF-B38BA45E2A81}" type="presParOf" srcId="{CC1BEC37-67D2-4DAE-9323-A58100AF0AA3}" destId="{9DD2EF4A-DA9D-4F77-B019-F22D8D485317}" srcOrd="3" destOrd="0" presId="urn:microsoft.com/office/officeart/2008/layout/TitlePictureLineup"/>
    <dgm:cxn modelId="{6609EB7B-431B-49D5-B779-216AA626E7CA}" type="presParOf" srcId="{D2919B4D-D9A3-4314-ADFA-FE03B68B3A87}" destId="{F49DF8C0-F95C-4F63-8E50-CDBD702EE2F9}" srcOrd="1" destOrd="0" presId="urn:microsoft.com/office/officeart/2008/layout/TitlePictureLineup"/>
    <dgm:cxn modelId="{8603BE97-B3FF-4547-872A-CA091BA3403A}" type="presParOf" srcId="{D2919B4D-D9A3-4314-ADFA-FE03B68B3A87}" destId="{911A9303-70F0-4ADE-9247-382587EB810B}" srcOrd="2" destOrd="0" presId="urn:microsoft.com/office/officeart/2008/layout/TitlePictureLineup"/>
    <dgm:cxn modelId="{50F8938D-D3A4-4968-8174-8ED3BB316C2D}" type="presParOf" srcId="{911A9303-70F0-4ADE-9247-382587EB810B}" destId="{32923374-D74E-487D-BE86-34F24B94BDDB}" srcOrd="0" destOrd="0" presId="urn:microsoft.com/office/officeart/2008/layout/TitlePictureLineup"/>
    <dgm:cxn modelId="{E2302BCD-2F08-42B4-BCA1-2D146FF720A4}" type="presParOf" srcId="{911A9303-70F0-4ADE-9247-382587EB810B}" destId="{3F3950E2-4426-4DE1-8485-0C2AE8F2DF07}" srcOrd="1" destOrd="0" presId="urn:microsoft.com/office/officeart/2008/layout/TitlePictureLineup"/>
    <dgm:cxn modelId="{302BE020-CB09-4AB2-8262-B652B5A1A3F9}" type="presParOf" srcId="{911A9303-70F0-4ADE-9247-382587EB810B}" destId="{05E698E7-3364-4E29-80EF-884D0EE85ABB}" srcOrd="2" destOrd="0" presId="urn:microsoft.com/office/officeart/2008/layout/TitlePictureLineup"/>
    <dgm:cxn modelId="{C1BD89A9-A956-4408-B415-D9FB7648AEDC}" type="presParOf" srcId="{911A9303-70F0-4ADE-9247-382587EB810B}" destId="{54395F31-C488-40E5-87B9-85C857684B2D}" srcOrd="3" destOrd="0" presId="urn:microsoft.com/office/officeart/2008/layout/TitlePictureLineup"/>
    <dgm:cxn modelId="{259484CF-C858-4804-B905-F54D076A7933}" type="presParOf" srcId="{D2919B4D-D9A3-4314-ADFA-FE03B68B3A87}" destId="{1D76635C-1868-43D4-94CC-A3B4334E7D62}" srcOrd="3" destOrd="0" presId="urn:microsoft.com/office/officeart/2008/layout/TitlePictureLineup"/>
    <dgm:cxn modelId="{E6F1BED2-AED3-4CBF-B8B7-E237ED596168}" type="presParOf" srcId="{D2919B4D-D9A3-4314-ADFA-FE03B68B3A87}" destId="{5FC42E94-9E5D-4A03-8C26-94416C0D04DC}" srcOrd="4" destOrd="0" presId="urn:microsoft.com/office/officeart/2008/layout/TitlePictureLineup"/>
    <dgm:cxn modelId="{03DE8FA2-D8F1-4819-A5A0-D993B750C3C2}" type="presParOf" srcId="{5FC42E94-9E5D-4A03-8C26-94416C0D04DC}" destId="{52FD1F48-BB89-43C4-BE1A-DBD5C9E3FB15}" srcOrd="0" destOrd="0" presId="urn:microsoft.com/office/officeart/2008/layout/TitlePictureLineup"/>
    <dgm:cxn modelId="{628EC1C8-1A0F-429E-92F2-B3316B401D39}" type="presParOf" srcId="{5FC42E94-9E5D-4A03-8C26-94416C0D04DC}" destId="{5F34389D-0851-4575-A94F-1ECEDE41BF2A}" srcOrd="1" destOrd="0" presId="urn:microsoft.com/office/officeart/2008/layout/TitlePictureLineup"/>
    <dgm:cxn modelId="{4BBAE3E0-0C01-453C-82D7-525E7488DFAE}" type="presParOf" srcId="{5FC42E94-9E5D-4A03-8C26-94416C0D04DC}" destId="{71A4CC05-D879-469C-BE0B-A1BB6168C857}" srcOrd="2" destOrd="0" presId="urn:microsoft.com/office/officeart/2008/layout/TitlePictureLineup"/>
    <dgm:cxn modelId="{3BB60709-912A-413D-9AB4-3FA5675D7441}" type="presParOf" srcId="{5FC42E94-9E5D-4A03-8C26-94416C0D04DC}" destId="{10041974-30F8-409E-8DFA-AFA0EDA6758C}" srcOrd="3" destOrd="0" presId="urn:microsoft.com/office/officeart/2008/layout/TitlePictureLineup"/>
    <dgm:cxn modelId="{2476A5C2-6D40-43C4-8A07-F33F61577D23}" type="presParOf" srcId="{D2919B4D-D9A3-4314-ADFA-FE03B68B3A87}" destId="{56718288-4E0E-4BD5-8460-6122BD22929D}" srcOrd="5" destOrd="0" presId="urn:microsoft.com/office/officeart/2008/layout/TitlePictureLineup"/>
    <dgm:cxn modelId="{4380BE02-84F0-439E-8A5E-3B1E14AC51A1}" type="presParOf" srcId="{D2919B4D-D9A3-4314-ADFA-FE03B68B3A87}" destId="{E397B9C5-51F3-42EB-AD3D-BAF8BBE3C143}" srcOrd="6" destOrd="0" presId="urn:microsoft.com/office/officeart/2008/layout/TitlePictureLineup"/>
    <dgm:cxn modelId="{E3EF4F9C-129B-4217-A9FE-2FEFB27101BD}" type="presParOf" srcId="{E397B9C5-51F3-42EB-AD3D-BAF8BBE3C143}" destId="{5D317DFE-8DF7-43C1-9D22-D789DBA0DB44}" srcOrd="0" destOrd="0" presId="urn:microsoft.com/office/officeart/2008/layout/TitlePictureLineup"/>
    <dgm:cxn modelId="{A8BE152C-9B53-4D7D-BA8D-5717943845F7}" type="presParOf" srcId="{E397B9C5-51F3-42EB-AD3D-BAF8BBE3C143}" destId="{7C790413-8BC0-43EE-B2E5-45515C63D25B}" srcOrd="1" destOrd="0" presId="urn:microsoft.com/office/officeart/2008/layout/TitlePictureLineup"/>
    <dgm:cxn modelId="{146FE36E-6259-4659-9DB2-20A54C332077}" type="presParOf" srcId="{E397B9C5-51F3-42EB-AD3D-BAF8BBE3C143}" destId="{D31F97E1-89A9-4F03-9100-732F129EF92E}" srcOrd="2" destOrd="0" presId="urn:microsoft.com/office/officeart/2008/layout/TitlePictureLineup"/>
    <dgm:cxn modelId="{834F7474-7F2A-4480-A010-6EFB8401BC97}" type="presParOf" srcId="{E397B9C5-51F3-42EB-AD3D-BAF8BBE3C143}" destId="{4723E13B-F004-468E-B75A-8F97E6CE18C7}" srcOrd="3" destOrd="0" presId="urn:microsoft.com/office/officeart/2008/layout/TitlePictureLineup"/>
    <dgm:cxn modelId="{2A6A45A6-7832-4FC2-871C-0ABFB44E135E}" type="presParOf" srcId="{D2919B4D-D9A3-4314-ADFA-FE03B68B3A87}" destId="{954BF89F-63B1-4ED1-8A5B-CF0B6B5C3A5D}" srcOrd="7" destOrd="0" presId="urn:microsoft.com/office/officeart/2008/layout/TitlePictureLineup"/>
    <dgm:cxn modelId="{713B6BFA-C503-4458-9FA0-2016140DBB2F}" type="presParOf" srcId="{D2919B4D-D9A3-4314-ADFA-FE03B68B3A87}" destId="{7210A064-E991-4818-BF22-70732C8B80F7}" srcOrd="8" destOrd="0" presId="urn:microsoft.com/office/officeart/2008/layout/TitlePictureLineup"/>
    <dgm:cxn modelId="{BAFC69A2-B033-4E4E-A920-7F7F2B94623D}" type="presParOf" srcId="{7210A064-E991-4818-BF22-70732C8B80F7}" destId="{B953E3CD-5501-46A2-8D5B-C5601E544261}" srcOrd="0" destOrd="0" presId="urn:microsoft.com/office/officeart/2008/layout/TitlePictureLineup"/>
    <dgm:cxn modelId="{638416FC-69E4-4609-B94C-553F4E1BDC08}" type="presParOf" srcId="{7210A064-E991-4818-BF22-70732C8B80F7}" destId="{1FD42FDA-A469-40D3-9220-FEAEDD15AFA8}" srcOrd="1" destOrd="0" presId="urn:microsoft.com/office/officeart/2008/layout/TitlePictureLineup"/>
    <dgm:cxn modelId="{A4BDA274-925F-4D77-8138-379659B25ED9}" type="presParOf" srcId="{7210A064-E991-4818-BF22-70732C8B80F7}" destId="{56D924A2-1376-4A30-B30B-78AD8CD9DE33}" srcOrd="2" destOrd="0" presId="urn:microsoft.com/office/officeart/2008/layout/TitlePictureLineup"/>
    <dgm:cxn modelId="{77473841-2731-4D7B-8510-DDE8A4BB7F45}" type="presParOf" srcId="{7210A064-E991-4818-BF22-70732C8B80F7}" destId="{78A44708-DF7F-4883-82C1-1D08AE5F949A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D5213-F677-4AB4-ABB1-1B4B7F6D3744}">
      <dsp:nvSpPr>
        <dsp:cNvPr id="0" name=""/>
        <dsp:cNvSpPr/>
      </dsp:nvSpPr>
      <dsp:spPr>
        <a:xfrm>
          <a:off x="2681920" y="2041537"/>
          <a:ext cx="1176444" cy="1176444"/>
        </a:xfrm>
        <a:prstGeom prst="ellipse">
          <a:avLst/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4600" kern="1200" dirty="0"/>
            <a:t>ILC</a:t>
          </a:r>
        </a:p>
      </dsp:txBody>
      <dsp:txXfrm>
        <a:off x="2854206" y="2213823"/>
        <a:ext cx="831872" cy="831872"/>
      </dsp:txXfrm>
    </dsp:sp>
    <dsp:sp modelId="{68B64596-0933-403B-9006-B3F99BCCF50D}">
      <dsp:nvSpPr>
        <dsp:cNvPr id="0" name=""/>
        <dsp:cNvSpPr/>
      </dsp:nvSpPr>
      <dsp:spPr>
        <a:xfrm rot="16200000">
          <a:off x="3120253" y="1566708"/>
          <a:ext cx="299777" cy="4010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3165220" y="1691877"/>
        <a:ext cx="209844" cy="240605"/>
      </dsp:txXfrm>
    </dsp:sp>
    <dsp:sp modelId="{FBA9F18B-7099-4079-BED9-5BE0737D874C}">
      <dsp:nvSpPr>
        <dsp:cNvPr id="0" name=""/>
        <dsp:cNvSpPr/>
      </dsp:nvSpPr>
      <dsp:spPr>
        <a:xfrm>
          <a:off x="2534864" y="5365"/>
          <a:ext cx="1470555" cy="1470555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Validation &amp; verification of calibration methods</a:t>
          </a:r>
          <a:endParaRPr lang="fr-FR" sz="1400" kern="1200" dirty="0"/>
        </a:p>
      </dsp:txBody>
      <dsp:txXfrm>
        <a:off x="2750222" y="220723"/>
        <a:ext cx="1039839" cy="1039839"/>
      </dsp:txXfrm>
    </dsp:sp>
    <dsp:sp modelId="{236BDD46-3BA5-4E1C-B571-EB9934A40264}">
      <dsp:nvSpPr>
        <dsp:cNvPr id="0" name=""/>
        <dsp:cNvSpPr/>
      </dsp:nvSpPr>
      <dsp:spPr>
        <a:xfrm rot="19800000">
          <a:off x="3867241" y="1997982"/>
          <a:ext cx="299777" cy="4010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70183"/>
            <a:satOff val="-643"/>
            <a:lumOff val="555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3873265" y="2100667"/>
        <a:ext cx="209844" cy="240605"/>
      </dsp:txXfrm>
    </dsp:sp>
    <dsp:sp modelId="{615843DC-F54D-43D1-B5E6-42F22ABFB2F9}">
      <dsp:nvSpPr>
        <dsp:cNvPr id="0" name=""/>
        <dsp:cNvSpPr/>
      </dsp:nvSpPr>
      <dsp:spPr>
        <a:xfrm>
          <a:off x="4170888" y="949923"/>
          <a:ext cx="1470555" cy="1470555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Identification of problems in laboratories</a:t>
          </a:r>
          <a:endParaRPr lang="fr-FR" sz="1400" kern="1200" dirty="0"/>
        </a:p>
      </dsp:txBody>
      <dsp:txXfrm>
        <a:off x="4386246" y="1165281"/>
        <a:ext cx="1039839" cy="1039839"/>
      </dsp:txXfrm>
    </dsp:sp>
    <dsp:sp modelId="{CADB9B12-7140-4966-B7B1-CADD5DA3E2BB}">
      <dsp:nvSpPr>
        <dsp:cNvPr id="0" name=""/>
        <dsp:cNvSpPr/>
      </dsp:nvSpPr>
      <dsp:spPr>
        <a:xfrm rot="1800000">
          <a:off x="3867241" y="2860528"/>
          <a:ext cx="299777" cy="4010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140366"/>
            <a:satOff val="-1286"/>
            <a:lumOff val="1110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3873265" y="2918247"/>
        <a:ext cx="209844" cy="240605"/>
      </dsp:txXfrm>
    </dsp:sp>
    <dsp:sp modelId="{41442536-79F3-45B7-A647-205A7F10ADFB}">
      <dsp:nvSpPr>
        <dsp:cNvPr id="0" name=""/>
        <dsp:cNvSpPr/>
      </dsp:nvSpPr>
      <dsp:spPr>
        <a:xfrm>
          <a:off x="4170888" y="2839040"/>
          <a:ext cx="1470555" cy="1470555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Continuous monitoring of laboratories performances</a:t>
          </a:r>
          <a:endParaRPr lang="fr-FR" sz="1400" kern="1200" dirty="0"/>
        </a:p>
      </dsp:txBody>
      <dsp:txXfrm>
        <a:off x="4386246" y="3054398"/>
        <a:ext cx="1039839" cy="1039839"/>
      </dsp:txXfrm>
    </dsp:sp>
    <dsp:sp modelId="{385B47A3-B755-43F0-AA93-D92AFA020516}">
      <dsp:nvSpPr>
        <dsp:cNvPr id="0" name=""/>
        <dsp:cNvSpPr/>
      </dsp:nvSpPr>
      <dsp:spPr>
        <a:xfrm rot="5400000">
          <a:off x="3120253" y="3291801"/>
          <a:ext cx="299777" cy="4010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210549"/>
            <a:satOff val="-1929"/>
            <a:lumOff val="166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>
        <a:off x="3165220" y="3327037"/>
        <a:ext cx="209844" cy="240605"/>
      </dsp:txXfrm>
    </dsp:sp>
    <dsp:sp modelId="{60927908-E580-479B-9722-6F3110A26143}">
      <dsp:nvSpPr>
        <dsp:cNvPr id="0" name=""/>
        <dsp:cNvSpPr/>
      </dsp:nvSpPr>
      <dsp:spPr>
        <a:xfrm>
          <a:off x="2534864" y="3783599"/>
          <a:ext cx="1470555" cy="1470555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>
              <a:solidFill>
                <a:srgbClr val="003A7D"/>
              </a:solidFill>
            </a:rPr>
            <a:t>Education of participating laboratories</a:t>
          </a:r>
          <a:endParaRPr lang="fr-FR" sz="1400" kern="1200" dirty="0"/>
        </a:p>
      </dsp:txBody>
      <dsp:txXfrm>
        <a:off x="2750222" y="3998957"/>
        <a:ext cx="1039839" cy="1039839"/>
      </dsp:txXfrm>
    </dsp:sp>
    <dsp:sp modelId="{EDA89F24-EB2D-4C1C-A033-196A0BC86794}">
      <dsp:nvSpPr>
        <dsp:cNvPr id="0" name=""/>
        <dsp:cNvSpPr/>
      </dsp:nvSpPr>
      <dsp:spPr>
        <a:xfrm rot="9000000">
          <a:off x="2373266" y="2860528"/>
          <a:ext cx="299777" cy="4010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280732"/>
            <a:satOff val="-2572"/>
            <a:lumOff val="222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10800000">
        <a:off x="2457175" y="2918247"/>
        <a:ext cx="209844" cy="240605"/>
      </dsp:txXfrm>
    </dsp:sp>
    <dsp:sp modelId="{6933BDE2-F838-4FAA-BAEF-36852BDE1A85}">
      <dsp:nvSpPr>
        <dsp:cNvPr id="0" name=""/>
        <dsp:cNvSpPr/>
      </dsp:nvSpPr>
      <dsp:spPr>
        <a:xfrm>
          <a:off x="898841" y="2839040"/>
          <a:ext cx="1470555" cy="1470555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>
              <a:solidFill>
                <a:srgbClr val="003A7D"/>
              </a:solidFill>
            </a:rPr>
            <a:t>Provision of additional confidence to customers</a:t>
          </a:r>
          <a:endParaRPr lang="fr-FR" sz="1400" kern="1200" dirty="0"/>
        </a:p>
      </dsp:txBody>
      <dsp:txXfrm>
        <a:off x="1114199" y="3054398"/>
        <a:ext cx="1039839" cy="1039839"/>
      </dsp:txXfrm>
    </dsp:sp>
    <dsp:sp modelId="{889168C6-34D1-464C-B444-57C5DD1425DA}">
      <dsp:nvSpPr>
        <dsp:cNvPr id="0" name=""/>
        <dsp:cNvSpPr/>
      </dsp:nvSpPr>
      <dsp:spPr>
        <a:xfrm rot="12600000">
          <a:off x="2373266" y="1997982"/>
          <a:ext cx="299777" cy="4010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350915"/>
            <a:satOff val="-3215"/>
            <a:lumOff val="2775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/>
        </a:p>
      </dsp:txBody>
      <dsp:txXfrm rot="10800000">
        <a:off x="2457175" y="2100667"/>
        <a:ext cx="209844" cy="240605"/>
      </dsp:txXfrm>
    </dsp:sp>
    <dsp:sp modelId="{F6A3924A-3FF4-45DF-A4E7-593624FB52B7}">
      <dsp:nvSpPr>
        <dsp:cNvPr id="0" name=""/>
        <dsp:cNvSpPr/>
      </dsp:nvSpPr>
      <dsp:spPr>
        <a:xfrm>
          <a:off x="898841" y="949923"/>
          <a:ext cx="1470555" cy="1470555"/>
        </a:xfrm>
        <a:prstGeom prst="ellipse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noProof="0" dirty="0">
              <a:solidFill>
                <a:srgbClr val="003A7D"/>
              </a:solidFill>
            </a:rPr>
            <a:t>Validation of uncertainty claims</a:t>
          </a:r>
          <a:endParaRPr lang="fr-FR" sz="1400" kern="1200" dirty="0"/>
        </a:p>
      </dsp:txBody>
      <dsp:txXfrm>
        <a:off x="1114199" y="1165281"/>
        <a:ext cx="1039839" cy="10398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31976-B200-4D41-B1D8-623F5535E0FD}">
      <dsp:nvSpPr>
        <dsp:cNvPr id="0" name=""/>
        <dsp:cNvSpPr/>
      </dsp:nvSpPr>
      <dsp:spPr>
        <a:xfrm>
          <a:off x="5617" y="1166283"/>
          <a:ext cx="0" cy="3471862"/>
        </a:xfrm>
        <a:prstGeom prst="lin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3F0D1C-CF3E-4DAC-AA3A-C931407860FA}">
      <dsp:nvSpPr>
        <dsp:cNvPr id="0" name=""/>
        <dsp:cNvSpPr/>
      </dsp:nvSpPr>
      <dsp:spPr>
        <a:xfrm>
          <a:off x="102058" y="1282012"/>
          <a:ext cx="1826006" cy="1562338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8964A3-49FE-4697-989A-0BA2D9DAFC57}">
      <dsp:nvSpPr>
        <dsp:cNvPr id="0" name=""/>
        <dsp:cNvSpPr/>
      </dsp:nvSpPr>
      <dsp:spPr>
        <a:xfrm>
          <a:off x="102058" y="2844350"/>
          <a:ext cx="1826006" cy="1793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Comparison method with a B&amp;K type 4160 reference microphone</a:t>
          </a:r>
          <a:endParaRPr lang="fr-FR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400" kern="1200" dirty="0"/>
        </a:p>
      </dsp:txBody>
      <dsp:txXfrm>
        <a:off x="102058" y="2844350"/>
        <a:ext cx="1826006" cy="1793795"/>
      </dsp:txXfrm>
    </dsp:sp>
    <dsp:sp modelId="{9DD2EF4A-DA9D-4F77-B019-F22D8D485317}">
      <dsp:nvSpPr>
        <dsp:cNvPr id="0" name=""/>
        <dsp:cNvSpPr/>
      </dsp:nvSpPr>
      <dsp:spPr>
        <a:xfrm>
          <a:off x="5617" y="780520"/>
          <a:ext cx="1928812" cy="38576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CEA</a:t>
          </a:r>
          <a:endParaRPr lang="fr-FR" sz="2000" kern="1200" dirty="0"/>
        </a:p>
      </dsp:txBody>
      <dsp:txXfrm>
        <a:off x="5617" y="780520"/>
        <a:ext cx="1928812" cy="385762"/>
      </dsp:txXfrm>
    </dsp:sp>
    <dsp:sp modelId="{32923374-D74E-487D-BE86-34F24B94BDDB}">
      <dsp:nvSpPr>
        <dsp:cNvPr id="0" name=""/>
        <dsp:cNvSpPr/>
      </dsp:nvSpPr>
      <dsp:spPr>
        <a:xfrm>
          <a:off x="2335177" y="1166283"/>
          <a:ext cx="0" cy="3471862"/>
        </a:xfrm>
        <a:prstGeom prst="lin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3950E2-4426-4DE1-8485-0C2AE8F2DF07}">
      <dsp:nvSpPr>
        <dsp:cNvPr id="0" name=""/>
        <dsp:cNvSpPr/>
      </dsp:nvSpPr>
      <dsp:spPr>
        <a:xfrm>
          <a:off x="2431617" y="1282012"/>
          <a:ext cx="1826006" cy="1562338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E698E7-3364-4E29-80EF-884D0EE85ABB}">
      <dsp:nvSpPr>
        <dsp:cNvPr id="0" name=""/>
        <dsp:cNvSpPr/>
      </dsp:nvSpPr>
      <dsp:spPr>
        <a:xfrm>
          <a:off x="2431617" y="2844350"/>
          <a:ext cx="1826006" cy="1793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Primary calibration method using a laser pistonphone for B&amp;K microphones and SETRA barometers</a:t>
          </a:r>
          <a:endParaRPr lang="fr-FR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Comparison method with a B&amp;K type 4160 reference microphone for MB2005 microbarometers</a:t>
          </a:r>
          <a:endParaRPr lang="fr-FR" sz="1400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400" kern="1200" dirty="0" smtClean="0"/>
        </a:p>
      </dsp:txBody>
      <dsp:txXfrm>
        <a:off x="2431617" y="2844350"/>
        <a:ext cx="1826006" cy="1793795"/>
      </dsp:txXfrm>
    </dsp:sp>
    <dsp:sp modelId="{54395F31-C488-40E5-87B9-85C857684B2D}">
      <dsp:nvSpPr>
        <dsp:cNvPr id="0" name=""/>
        <dsp:cNvSpPr/>
      </dsp:nvSpPr>
      <dsp:spPr>
        <a:xfrm>
          <a:off x="2335177" y="780520"/>
          <a:ext cx="1928812" cy="38576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LNE</a:t>
          </a:r>
          <a:endParaRPr lang="fr-FR" sz="2000" kern="1200" dirty="0"/>
        </a:p>
      </dsp:txBody>
      <dsp:txXfrm>
        <a:off x="2335177" y="780520"/>
        <a:ext cx="1928812" cy="385762"/>
      </dsp:txXfrm>
    </dsp:sp>
    <dsp:sp modelId="{52FD1F48-BB89-43C4-BE1A-DBD5C9E3FB15}">
      <dsp:nvSpPr>
        <dsp:cNvPr id="0" name=""/>
        <dsp:cNvSpPr/>
      </dsp:nvSpPr>
      <dsp:spPr>
        <a:xfrm>
          <a:off x="4664736" y="1166283"/>
          <a:ext cx="0" cy="3471862"/>
        </a:xfrm>
        <a:prstGeom prst="lin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34389D-0851-4575-A94F-1ECEDE41BF2A}">
      <dsp:nvSpPr>
        <dsp:cNvPr id="0" name=""/>
        <dsp:cNvSpPr/>
      </dsp:nvSpPr>
      <dsp:spPr>
        <a:xfrm>
          <a:off x="4761176" y="1282012"/>
          <a:ext cx="1826006" cy="1562338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4CC05-D879-469C-BE0B-A1BB6168C857}">
      <dsp:nvSpPr>
        <dsp:cNvPr id="0" name=""/>
        <dsp:cNvSpPr/>
      </dsp:nvSpPr>
      <dsp:spPr>
        <a:xfrm>
          <a:off x="4761176" y="2844350"/>
          <a:ext cx="1826006" cy="1793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Primary calibration method based on reciprocity (through SNL facilities)</a:t>
          </a:r>
          <a:endParaRPr lang="fr-FR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400" kern="1200" dirty="0"/>
        </a:p>
      </dsp:txBody>
      <dsp:txXfrm>
        <a:off x="4761176" y="2844350"/>
        <a:ext cx="1826006" cy="1793795"/>
      </dsp:txXfrm>
    </dsp:sp>
    <dsp:sp modelId="{10041974-30F8-409E-8DFA-AFA0EDA6758C}">
      <dsp:nvSpPr>
        <dsp:cNvPr id="0" name=""/>
        <dsp:cNvSpPr/>
      </dsp:nvSpPr>
      <dsp:spPr>
        <a:xfrm>
          <a:off x="4664736" y="780520"/>
          <a:ext cx="1928812" cy="38576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PSU</a:t>
          </a:r>
          <a:endParaRPr lang="fr-FR" sz="2000" kern="1200" dirty="0"/>
        </a:p>
      </dsp:txBody>
      <dsp:txXfrm>
        <a:off x="4664736" y="780520"/>
        <a:ext cx="1928812" cy="385762"/>
      </dsp:txXfrm>
    </dsp:sp>
    <dsp:sp modelId="{5D317DFE-8DF7-43C1-9D22-D789DBA0DB44}">
      <dsp:nvSpPr>
        <dsp:cNvPr id="0" name=""/>
        <dsp:cNvSpPr/>
      </dsp:nvSpPr>
      <dsp:spPr>
        <a:xfrm>
          <a:off x="6994295" y="1166283"/>
          <a:ext cx="0" cy="3471862"/>
        </a:xfrm>
        <a:prstGeom prst="lin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790413-8BC0-43EE-B2E5-45515C63D25B}">
      <dsp:nvSpPr>
        <dsp:cNvPr id="0" name=""/>
        <dsp:cNvSpPr/>
      </dsp:nvSpPr>
      <dsp:spPr>
        <a:xfrm>
          <a:off x="7090736" y="1282012"/>
          <a:ext cx="1826006" cy="1562338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1F97E1-89A9-4F03-9100-732F129EF92E}">
      <dsp:nvSpPr>
        <dsp:cNvPr id="0" name=""/>
        <dsp:cNvSpPr/>
      </dsp:nvSpPr>
      <dsp:spPr>
        <a:xfrm>
          <a:off x="7090736" y="2844350"/>
          <a:ext cx="1826006" cy="1793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Comparison method with a B&amp;K type 4193 reference microphone (high freq.) and a SETRA type 278 reference barometric pressure sensor (low freq.)</a:t>
          </a:r>
          <a:endParaRPr lang="fr-FR" sz="1400" kern="1200" dirty="0"/>
        </a:p>
      </dsp:txBody>
      <dsp:txXfrm>
        <a:off x="7090736" y="2844350"/>
        <a:ext cx="1826006" cy="1793795"/>
      </dsp:txXfrm>
    </dsp:sp>
    <dsp:sp modelId="{4723E13B-F004-468E-B75A-8F97E6CE18C7}">
      <dsp:nvSpPr>
        <dsp:cNvPr id="0" name=""/>
        <dsp:cNvSpPr/>
      </dsp:nvSpPr>
      <dsp:spPr>
        <a:xfrm>
          <a:off x="6994295" y="780520"/>
          <a:ext cx="1928812" cy="38576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SNL</a:t>
          </a:r>
          <a:endParaRPr lang="fr-FR" sz="2000" kern="1200" dirty="0"/>
        </a:p>
      </dsp:txBody>
      <dsp:txXfrm>
        <a:off x="6994295" y="780520"/>
        <a:ext cx="1928812" cy="385762"/>
      </dsp:txXfrm>
    </dsp:sp>
    <dsp:sp modelId="{B953E3CD-5501-46A2-8D5B-C5601E544261}">
      <dsp:nvSpPr>
        <dsp:cNvPr id="0" name=""/>
        <dsp:cNvSpPr/>
      </dsp:nvSpPr>
      <dsp:spPr>
        <a:xfrm>
          <a:off x="9323854" y="1166283"/>
          <a:ext cx="0" cy="3471862"/>
        </a:xfrm>
        <a:prstGeom prst="lin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D42FDA-A469-40D3-9220-FEAEDD15AFA8}">
      <dsp:nvSpPr>
        <dsp:cNvPr id="0" name=""/>
        <dsp:cNvSpPr/>
      </dsp:nvSpPr>
      <dsp:spPr>
        <a:xfrm>
          <a:off x="9420295" y="1282012"/>
          <a:ext cx="1826006" cy="1562338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D924A2-1376-4A30-B30B-78AD8CD9DE33}">
      <dsp:nvSpPr>
        <dsp:cNvPr id="0" name=""/>
        <dsp:cNvSpPr/>
      </dsp:nvSpPr>
      <dsp:spPr>
        <a:xfrm>
          <a:off x="9420295" y="2844350"/>
          <a:ext cx="1826006" cy="1793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Comparison method with a B&amp;K type 4193 reference microphone (high freq.) and a SETRA type 278 reference barometric pressure sensor (low freq.)</a:t>
          </a:r>
          <a:endParaRPr lang="fr-FR" sz="1400" kern="1200" dirty="0"/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400" kern="1200" dirty="0"/>
        </a:p>
      </dsp:txBody>
      <dsp:txXfrm>
        <a:off x="9420295" y="2844350"/>
        <a:ext cx="1826006" cy="1793795"/>
      </dsp:txXfrm>
    </dsp:sp>
    <dsp:sp modelId="{78A44708-DF7F-4883-82C1-1D08AE5F949A}">
      <dsp:nvSpPr>
        <dsp:cNvPr id="0" name=""/>
        <dsp:cNvSpPr/>
      </dsp:nvSpPr>
      <dsp:spPr>
        <a:xfrm>
          <a:off x="9323854" y="780520"/>
          <a:ext cx="1928812" cy="38576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kern="1200" dirty="0" smtClean="0"/>
            <a:t>UMISS</a:t>
          </a:r>
          <a:endParaRPr lang="fr-FR" sz="2000" kern="1200" dirty="0"/>
        </a:p>
      </dsp:txBody>
      <dsp:txXfrm>
        <a:off x="9323854" y="780520"/>
        <a:ext cx="1928812" cy="385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501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71845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47234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602737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6465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414881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06/19/2023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85624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195908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06/19/2023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772301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06/19/2023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3347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06/19/2023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41177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06/19/2023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‹N°›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19237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857C271B-821A-70E5-F447-2DDFCC938E6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26659" y="4540638"/>
            <a:ext cx="1138238" cy="271463"/>
            <a:chOff x="6862" y="486"/>
            <a:chExt cx="717" cy="171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3FC6AE10-314C-DB05-A9A2-71F9F991366D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62" y="488"/>
              <a:ext cx="71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989F8FBB-6D10-AA98-C598-C1E4B431BB1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2" y="486"/>
              <a:ext cx="717" cy="171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:a16="http://schemas.microsoft.com/office/drawing/2014/main" id="{0E00E7D3-E038-3A18-BBEE-F5C98F90E01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26659" y="4540638"/>
            <a:ext cx="1138238" cy="271463"/>
            <a:chOff x="6862" y="486"/>
            <a:chExt cx="717" cy="171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70804A14-8B8F-2B69-0D26-035064AD15C8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62" y="488"/>
              <a:ext cx="71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CDA3ACE5-BDF3-20C1-0825-7B65E0019C0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2" y="486"/>
              <a:ext cx="717" cy="171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67BFFDF-CF43-F6AC-F414-A1F23A6E0089}"/>
              </a:ext>
            </a:extLst>
          </p:cNvPr>
          <p:cNvSpPr txBox="1"/>
          <p:nvPr userDrawn="1"/>
        </p:nvSpPr>
        <p:spPr>
          <a:xfrm>
            <a:off x="3095485" y="6662186"/>
            <a:ext cx="6001030" cy="195814"/>
          </a:xfrm>
          <a:prstGeom prst="rect">
            <a:avLst/>
          </a:prstGeom>
          <a:noFill/>
        </p:spPr>
        <p:txBody>
          <a:bodyPr wrap="square" lIns="36000" tIns="36000" rIns="36000" bIns="3600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Disclaimer: </a:t>
            </a:r>
            <a:r>
              <a:rPr lang="en-US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views expressed in this presentation are those of the author and do not necessarily reflect the view of the CTBTO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410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id="{E9A0C576-9703-F4B2-96FC-D9C9D524FA1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5700" y="771526"/>
            <a:ext cx="1005968" cy="271463"/>
            <a:chOff x="6862" y="486"/>
            <a:chExt cx="717" cy="171"/>
          </a:xfrm>
        </p:grpSpPr>
        <p:sp>
          <p:nvSpPr>
            <p:cNvPr id="4" name="AutoShape 3">
              <a:extLst>
                <a:ext uri="{FF2B5EF4-FFF2-40B4-BE49-F238E27FC236}">
                  <a16:creationId xmlns:a16="http://schemas.microsoft.com/office/drawing/2014/main" id="{EC4E8B06-B548-7368-26B7-2CD111927E1C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62" y="488"/>
              <a:ext cx="714" cy="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C3CD8CE-3331-27A3-B65D-D1284411CA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62" y="486"/>
              <a:ext cx="717" cy="171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57262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">
            <a:extLst>
              <a:ext uri="{FF2B5EF4-FFF2-40B4-BE49-F238E27FC236}">
                <a16:creationId xmlns:a16="http://schemas.microsoft.com/office/drawing/2014/main" id="{1F0ECAE0-79BD-21CF-C96D-4DD448C0663E}"/>
              </a:ext>
            </a:extLst>
          </p:cNvPr>
          <p:cNvSpPr txBox="1"/>
          <p:nvPr/>
        </p:nvSpPr>
        <p:spPr>
          <a:xfrm>
            <a:off x="235670" y="2411871"/>
            <a:ext cx="6117996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Interlaboratory comparison on infrasound sensors (results of PTSAVH.A-C1)</a:t>
            </a:r>
            <a:b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Rodrigues</a:t>
            </a:r>
            <a:r>
              <a:rPr lang="fr-FR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R. Barham</a:t>
            </a:r>
            <a:r>
              <a:rPr lang="fr-FR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B. Doury</a:t>
            </a:r>
            <a:r>
              <a:rPr lang="fr-FR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T. Gabrielson</a:t>
            </a:r>
            <a:r>
              <a:rPr lang="fr-FR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Kramer</a:t>
            </a:r>
            <a:r>
              <a:rPr lang="fr-FR" sz="14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Larsonnier</a:t>
            </a:r>
            <a:r>
              <a:rPr lang="fr-FR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J. Marty</a:t>
            </a:r>
            <a:r>
              <a:rPr lang="fr-FR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J. Merchant</a:t>
            </a:r>
            <a:r>
              <a:rPr lang="fr-FR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R. K Rembold</a:t>
            </a:r>
            <a:r>
              <a:rPr lang="fr-FR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Y. Sid Ahmed</a:t>
            </a:r>
            <a:r>
              <a:rPr lang="fr-FR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fr-F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Smith</a:t>
            </a:r>
            <a:r>
              <a:rPr lang="fr-FR" sz="1400" baseline="30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fr-FR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</a:t>
            </a: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Talmadge</a:t>
            </a:r>
            <a:r>
              <a:rPr lang="fr-FR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P. Vincent</a:t>
            </a:r>
            <a:r>
              <a:rPr lang="fr-FR" sz="14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/>
            <a:r>
              <a:rPr lang="en-US" sz="1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LNE - France, </a:t>
            </a:r>
            <a:r>
              <a:rPr lang="en-US" sz="1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ASN – UK, </a:t>
            </a:r>
            <a:r>
              <a:rPr lang="en-US" sz="1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CTBTO, </a:t>
            </a:r>
            <a:r>
              <a:rPr lang="en-US" sz="1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PennState – US, </a:t>
            </a:r>
            <a:r>
              <a:rPr lang="en-US" sz="1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CEA – France, </a:t>
            </a:r>
          </a:p>
          <a:p>
            <a:pPr algn="ctr"/>
            <a:r>
              <a:rPr lang="en-US" sz="1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 Berkeley - US (with contributions from former affiliation 3), </a:t>
            </a:r>
            <a:r>
              <a:rPr lang="en-US" sz="1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SNL – US, </a:t>
            </a:r>
            <a:r>
              <a:rPr lang="en-US" sz="1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contributions from former affiliation 7, </a:t>
            </a:r>
            <a:r>
              <a:rPr lang="en-US" sz="1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UMiss - US</a:t>
            </a:r>
          </a:p>
          <a:p>
            <a:pPr algn="ctr"/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1F641A9-A10D-B6C9-3317-21EA09B41327}"/>
              </a:ext>
            </a:extLst>
          </p:cNvPr>
          <p:cNvSpPr txBox="1">
            <a:spLocks/>
          </p:cNvSpPr>
          <p:nvPr/>
        </p:nvSpPr>
        <p:spPr>
          <a:xfrm>
            <a:off x="2440226" y="4564251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O3.1-676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6E7DC5A0-E307-0CEB-749E-C2800F7D23AA}"/>
              </a:ext>
            </a:extLst>
          </p:cNvPr>
          <p:cNvSpPr txBox="1"/>
          <p:nvPr/>
        </p:nvSpPr>
        <p:spPr>
          <a:xfrm>
            <a:off x="569898" y="5043353"/>
            <a:ext cx="5270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lang="fr-FR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  <a:r>
              <a:rPr lang="fr-F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Fichier:CEA logo nouveau.svg — Wikipé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813" y="5687495"/>
            <a:ext cx="633603" cy="51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PSU Logo, history, meaning, symbol,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687" y="5540988"/>
            <a:ext cx="1499829" cy="84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Le LNE modernise son image et dévoile sa nouvelle identité visuelle | LNE,  Laboratoire national de métrologie et d'essa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71" y="5699878"/>
            <a:ext cx="722272" cy="482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University of Mississippi Logo : histoire, signification de l'emblèm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753" y="5447771"/>
            <a:ext cx="1753413" cy="98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Sandia National Laboratories | Career Center | Georgia Institute of  Technology | Atlanta, G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713" y="5674115"/>
            <a:ext cx="1283550" cy="550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7817" y="5699878"/>
            <a:ext cx="1553329" cy="49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414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760849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O3.1-676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&amp; analysis</a:t>
            </a:r>
          </a:p>
        </p:txBody>
      </p:sp>
      <p:sp>
        <p:nvSpPr>
          <p:cNvPr id="5" name="Espace réservé du contenu 1"/>
          <p:cNvSpPr txBox="1">
            <a:spLocks/>
          </p:cNvSpPr>
          <p:nvPr/>
        </p:nvSpPr>
        <p:spPr>
          <a:xfrm>
            <a:off x="539550" y="1461254"/>
            <a:ext cx="11064845" cy="47604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b="1" cap="small" dirty="0"/>
              <a:t>MB2005 - </a:t>
            </a:r>
            <a:r>
              <a:rPr lang="en-US" sz="2400" b="1" cap="small" dirty="0" smtClean="0"/>
              <a:t>Phase </a:t>
            </a:r>
            <a:r>
              <a:rPr lang="en-US" sz="2400" b="1" cap="small" dirty="0"/>
              <a:t>of the frequency response </a:t>
            </a:r>
          </a:p>
          <a:p>
            <a:pPr marL="0" indent="0" algn="just">
              <a:buNone/>
            </a:pPr>
            <a:endParaRPr lang="en-US" sz="2400" b="1" cap="small" dirty="0"/>
          </a:p>
          <a:p>
            <a:pPr marL="285750" indent="-285750" algn="just"/>
            <a:endParaRPr lang="en-US" sz="1800" dirty="0"/>
          </a:p>
          <a:p>
            <a:pPr marL="285750" indent="-285750" algn="just"/>
            <a:endParaRPr lang="en-US" sz="1800" dirty="0"/>
          </a:p>
          <a:p>
            <a:pPr marL="285750" indent="-285750" algn="just"/>
            <a:endParaRPr lang="en-US" sz="1800" dirty="0"/>
          </a:p>
          <a:p>
            <a:pPr marL="285750" indent="-285750" algn="just"/>
            <a:endParaRPr lang="en-US" sz="1800" dirty="0"/>
          </a:p>
          <a:p>
            <a:pPr marL="0" indent="0" algn="just">
              <a:buNone/>
            </a:pPr>
            <a:endParaRPr lang="en-US" sz="1800" dirty="0"/>
          </a:p>
          <a:p>
            <a:pPr marL="285750" indent="-285750" algn="just"/>
            <a:endParaRPr lang="en-US" sz="1800" dirty="0"/>
          </a:p>
          <a:p>
            <a:pPr marL="285750" indent="-285750" algn="just"/>
            <a:endParaRPr lang="en-US" sz="1800" dirty="0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541120" y="1990726"/>
            <a:ext cx="5237512" cy="39685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/>
            <a:endParaRPr lang="en-US" sz="1800" dirty="0"/>
          </a:p>
        </p:txBody>
      </p:sp>
      <p:sp>
        <p:nvSpPr>
          <p:cNvPr id="51" name="Rectangle 50"/>
          <p:cNvSpPr/>
          <p:nvPr/>
        </p:nvSpPr>
        <p:spPr>
          <a:xfrm>
            <a:off x="7214432" y="2098618"/>
            <a:ext cx="34852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Degrees of equivalence per laboratory </a:t>
            </a:r>
            <a:endParaRPr lang="fr-FR" sz="1400" b="1" dirty="0"/>
          </a:p>
        </p:txBody>
      </p:sp>
      <p:sp>
        <p:nvSpPr>
          <p:cNvPr id="53" name="Rectangle 52"/>
          <p:cNvSpPr/>
          <p:nvPr/>
        </p:nvSpPr>
        <p:spPr>
          <a:xfrm>
            <a:off x="2433285" y="2088813"/>
            <a:ext cx="16065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Reported results</a:t>
            </a:r>
            <a:endParaRPr lang="fr-FR" sz="1400" b="1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818" y="2406395"/>
            <a:ext cx="5768475" cy="4320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02" y="2494677"/>
            <a:ext cx="5287765" cy="3960000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6782307" y="2467063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0000"/>
                </a:solidFill>
                <a:latin typeface="Arial"/>
              </a:rPr>
              <a:t>LAB1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790393" y="3253305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0000"/>
                </a:solidFill>
                <a:latin typeface="Arial"/>
              </a:rPr>
              <a:t>LAB2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6782307" y="405506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0000"/>
                </a:solidFill>
                <a:latin typeface="Arial"/>
              </a:rPr>
              <a:t>LAB3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782307" y="4837974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0000"/>
                </a:solidFill>
                <a:latin typeface="Arial"/>
              </a:rPr>
              <a:t>LAB4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6782307" y="551109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0000"/>
                </a:solidFill>
                <a:latin typeface="Arial"/>
              </a:rPr>
              <a:t>LAB5</a:t>
            </a:r>
          </a:p>
        </p:txBody>
      </p:sp>
    </p:spTree>
    <p:extLst>
      <p:ext uri="{BB962C8B-B14F-4D97-AF65-F5344CB8AC3E}">
        <p14:creationId xmlns:p14="http://schemas.microsoft.com/office/powerpoint/2010/main" val="49726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760849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O3.1-676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&amp; analysis</a:t>
            </a:r>
          </a:p>
        </p:txBody>
      </p:sp>
      <p:sp>
        <p:nvSpPr>
          <p:cNvPr id="5" name="Espace réservé du contenu 1"/>
          <p:cNvSpPr txBox="1">
            <a:spLocks/>
          </p:cNvSpPr>
          <p:nvPr/>
        </p:nvSpPr>
        <p:spPr>
          <a:xfrm>
            <a:off x="539550" y="1461254"/>
            <a:ext cx="11064845" cy="47604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b="1" cap="small" dirty="0"/>
              <a:t>MB2005 </a:t>
            </a:r>
            <a:r>
              <a:rPr lang="en-US" sz="2400" b="1" cap="small" dirty="0" smtClean="0"/>
              <a:t>- Sensitivity</a:t>
            </a:r>
            <a:endParaRPr lang="en-US" sz="2400" b="1" cap="small" dirty="0"/>
          </a:p>
          <a:p>
            <a:pPr marL="285750" indent="-285750" algn="just"/>
            <a:endParaRPr lang="en-US" sz="1800" dirty="0"/>
          </a:p>
          <a:p>
            <a:pPr marL="285750" indent="-285750" algn="just"/>
            <a:endParaRPr lang="en-US" sz="1800" dirty="0"/>
          </a:p>
          <a:p>
            <a:pPr marL="285750" indent="-285750" algn="just"/>
            <a:endParaRPr lang="en-US" sz="1800" dirty="0"/>
          </a:p>
          <a:p>
            <a:pPr marL="285750" indent="-285750" algn="just"/>
            <a:endParaRPr lang="en-US" sz="1800" dirty="0"/>
          </a:p>
          <a:p>
            <a:pPr marL="0" indent="0" algn="just">
              <a:buNone/>
            </a:pPr>
            <a:endParaRPr lang="en-US" sz="1800" dirty="0"/>
          </a:p>
          <a:p>
            <a:pPr marL="285750" indent="-285750" algn="just"/>
            <a:endParaRPr lang="en-US" sz="1800" dirty="0"/>
          </a:p>
          <a:p>
            <a:pPr marL="285750" indent="-285750" algn="just"/>
            <a:endParaRPr lang="en-US" sz="1800" dirty="0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541120" y="1990726"/>
            <a:ext cx="5237512" cy="39685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/>
            <a:endParaRPr lang="en-US" sz="1800" dirty="0"/>
          </a:p>
        </p:txBody>
      </p:sp>
      <p:sp>
        <p:nvSpPr>
          <p:cNvPr id="51" name="Rectangle 50"/>
          <p:cNvSpPr/>
          <p:nvPr/>
        </p:nvSpPr>
        <p:spPr>
          <a:xfrm>
            <a:off x="4576100" y="2075794"/>
            <a:ext cx="34852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Degrees of equivalence per laboratory </a:t>
            </a:r>
            <a:endParaRPr lang="fr-FR" sz="1400" b="1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93" y="2492063"/>
            <a:ext cx="5480865" cy="410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417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760849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O3.1-676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5" name="Espace réservé du contenu 1"/>
          <p:cNvSpPr txBox="1">
            <a:spLocks/>
          </p:cNvSpPr>
          <p:nvPr/>
        </p:nvSpPr>
        <p:spPr>
          <a:xfrm>
            <a:off x="539550" y="1461254"/>
            <a:ext cx="11064845" cy="47604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/>
            <a:r>
              <a:rPr lang="en-US" sz="1800" dirty="0"/>
              <a:t>The aim of the comparison PTSAVH.A-C1 is to establish reliable equivalences for calibration of infrasound sensors. </a:t>
            </a:r>
          </a:p>
          <a:p>
            <a:pPr marL="742950" lvl="1" indent="-285750" algn="just"/>
            <a:r>
              <a:rPr lang="en-US" sz="1400" dirty="0"/>
              <a:t>Successful performance was observed for the majority of the measurements. </a:t>
            </a:r>
          </a:p>
          <a:p>
            <a:pPr marL="742950" lvl="1" indent="-285750" algn="just"/>
            <a:r>
              <a:rPr lang="en-US" sz="1400" dirty="0"/>
              <a:t>At specific frequencies, it remains a few cases of failure performance or else successful performance cannot be clearly established.</a:t>
            </a:r>
          </a:p>
          <a:p>
            <a:pPr marL="285750" indent="-285750" algn="just"/>
            <a:r>
              <a:rPr lang="en-US" sz="1800" dirty="0"/>
              <a:t>Strong progresses were achieved since PS1 &amp; PS2 in calibration methods and uncertainties evaluation.</a:t>
            </a:r>
          </a:p>
          <a:p>
            <a:pPr marL="742950" lvl="1" indent="-285750" algn="just"/>
            <a:r>
              <a:rPr lang="en-US" sz="1400" dirty="0"/>
              <a:t>Ex: DoE for amplitude of the frequency response for the MB2005 – PS2 vs PTSAVH-A.C1</a:t>
            </a:r>
          </a:p>
          <a:p>
            <a:pPr marL="285750" indent="-285750" algn="just"/>
            <a:endParaRPr lang="en-US" sz="1800" dirty="0"/>
          </a:p>
          <a:p>
            <a:pPr marL="285750" indent="-285750" algn="just"/>
            <a:endParaRPr lang="en-US" sz="1800" dirty="0"/>
          </a:p>
          <a:p>
            <a:pPr marL="285750" indent="-285750" algn="just"/>
            <a:endParaRPr lang="en-US" sz="1800" dirty="0"/>
          </a:p>
          <a:p>
            <a:pPr marL="285750" indent="-285750" algn="just"/>
            <a:endParaRPr lang="en-US" sz="1800" dirty="0"/>
          </a:p>
          <a:p>
            <a:pPr marL="0" indent="0" algn="just">
              <a:buNone/>
            </a:pPr>
            <a:endParaRPr lang="en-US" sz="1800" dirty="0"/>
          </a:p>
          <a:p>
            <a:pPr marL="285750" indent="-285750" algn="just"/>
            <a:endParaRPr lang="en-US" sz="1800" dirty="0"/>
          </a:p>
          <a:p>
            <a:pPr marL="285750" indent="-285750" algn="just"/>
            <a:endParaRPr lang="en-US" sz="1800" dirty="0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541120" y="1990726"/>
            <a:ext cx="5237512" cy="39685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/>
            <a:endParaRPr lang="en-US" sz="18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918" y="3183396"/>
            <a:ext cx="4301417" cy="322133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86" y="3138025"/>
            <a:ext cx="4362000" cy="326670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341287" y="3056100"/>
            <a:ext cx="1804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5 % tolerance limit in </a:t>
            </a:r>
          </a:p>
          <a:p>
            <a:r>
              <a:rPr lang="en-GB" sz="1400" dirty="0"/>
              <a:t>Operational Manual</a:t>
            </a:r>
          </a:p>
        </p:txBody>
      </p:sp>
      <p:cxnSp>
        <p:nvCxnSpPr>
          <p:cNvPr id="12" name="Connecteur droit avec flèche 11"/>
          <p:cNvCxnSpPr>
            <a:stCxn id="11" idx="1"/>
          </p:cNvCxnSpPr>
          <p:nvPr/>
        </p:nvCxnSpPr>
        <p:spPr>
          <a:xfrm flipH="1">
            <a:off x="4515439" y="3317710"/>
            <a:ext cx="825848" cy="245778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11" idx="3"/>
          </p:cNvCxnSpPr>
          <p:nvPr/>
        </p:nvCxnSpPr>
        <p:spPr>
          <a:xfrm>
            <a:off x="7145518" y="3317710"/>
            <a:ext cx="1178350" cy="26161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074837" y="3037050"/>
            <a:ext cx="5245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PS2</a:t>
            </a:r>
            <a:endParaRPr lang="fr-FR" sz="1400" b="1" dirty="0"/>
          </a:p>
        </p:txBody>
      </p:sp>
      <p:sp>
        <p:nvSpPr>
          <p:cNvPr id="21" name="Rectangle 20"/>
          <p:cNvSpPr/>
          <p:nvPr/>
        </p:nvSpPr>
        <p:spPr>
          <a:xfrm>
            <a:off x="8619621" y="3065625"/>
            <a:ext cx="136877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PTSAVH-A.C1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536447" y="3138025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LAB-A</a:t>
            </a:r>
            <a:endParaRPr lang="en-GB" sz="12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1536447" y="4164964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LAB-B</a:t>
            </a:r>
            <a:endParaRPr lang="en-GB" sz="12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1536447" y="516784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LAB-C</a:t>
            </a:r>
            <a:endParaRPr lang="en-GB" sz="1200" b="1" dirty="0"/>
          </a:p>
        </p:txBody>
      </p:sp>
      <p:sp>
        <p:nvSpPr>
          <p:cNvPr id="17" name="ZoneTexte 16"/>
          <p:cNvSpPr txBox="1"/>
          <p:nvPr/>
        </p:nvSpPr>
        <p:spPr>
          <a:xfrm>
            <a:off x="7451843" y="3164793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LAB-A</a:t>
            </a:r>
            <a:endParaRPr lang="en-GB" sz="1200" b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7451843" y="419173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LAB-B</a:t>
            </a:r>
            <a:endParaRPr lang="en-GB" sz="1200" b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7451843" y="5194608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LAB-C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1948617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760849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O3.1-676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5" name="Espace réservé du contenu 1"/>
          <p:cNvSpPr txBox="1">
            <a:spLocks/>
          </p:cNvSpPr>
          <p:nvPr/>
        </p:nvSpPr>
        <p:spPr>
          <a:xfrm>
            <a:off x="539550" y="1461254"/>
            <a:ext cx="11064845" cy="47604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b="1" cap="small" dirty="0"/>
              <a:t>Impact of PTSAVH.A-C1</a:t>
            </a:r>
          </a:p>
          <a:p>
            <a:pPr marL="285750" indent="-285750" algn="just"/>
            <a:endParaRPr lang="en-US" sz="1800" dirty="0"/>
          </a:p>
          <a:p>
            <a:pPr marL="285750" indent="-285750" algn="just"/>
            <a:endParaRPr lang="en-US" sz="1800" dirty="0"/>
          </a:p>
          <a:p>
            <a:pPr marL="285750" indent="-285750" algn="just"/>
            <a:endParaRPr lang="en-US" sz="1800" dirty="0"/>
          </a:p>
          <a:p>
            <a:pPr marL="285750" indent="-285750" algn="just"/>
            <a:endParaRPr lang="en-US" sz="1800" dirty="0"/>
          </a:p>
          <a:p>
            <a:pPr marL="0" indent="0" algn="just">
              <a:buNone/>
            </a:pPr>
            <a:endParaRPr lang="en-US" sz="1800" dirty="0"/>
          </a:p>
          <a:p>
            <a:pPr marL="285750" indent="-285750" algn="just"/>
            <a:endParaRPr lang="en-US" sz="1800" dirty="0"/>
          </a:p>
          <a:p>
            <a:pPr marL="285750" indent="-285750" algn="just"/>
            <a:endParaRPr lang="en-US" sz="1800" dirty="0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541120" y="1990726"/>
            <a:ext cx="5237512" cy="39685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/>
            <a:endParaRPr lang="en-US" sz="1800" dirty="0"/>
          </a:p>
        </p:txBody>
      </p:sp>
      <p:sp>
        <p:nvSpPr>
          <p:cNvPr id="22" name="ZoneTexte 21"/>
          <p:cNvSpPr txBox="1"/>
          <p:nvPr/>
        </p:nvSpPr>
        <p:spPr>
          <a:xfrm>
            <a:off x="1451153" y="4976168"/>
            <a:ext cx="24309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Under implementation with </a:t>
            </a:r>
          </a:p>
          <a:p>
            <a:pPr algn="ctr"/>
            <a:r>
              <a:rPr lang="en-GB" sz="1400" dirty="0"/>
              <a:t>the support of CTBTO </a:t>
            </a:r>
          </a:p>
          <a:p>
            <a:pPr algn="ctr"/>
            <a:r>
              <a:rPr lang="en-GB" sz="1400" dirty="0"/>
              <a:t>member states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8819739" y="4065183"/>
            <a:ext cx="21984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PTSAVH.A-C1 helps to provide additional confidence in calibration data produced at all the stages of the traceability chain</a:t>
            </a:r>
            <a:endParaRPr lang="en-GB" sz="1400" dirty="0"/>
          </a:p>
        </p:txBody>
      </p:sp>
      <p:sp>
        <p:nvSpPr>
          <p:cNvPr id="25" name="Accolade fermante 24"/>
          <p:cNvSpPr/>
          <p:nvPr/>
        </p:nvSpPr>
        <p:spPr>
          <a:xfrm flipH="1">
            <a:off x="3850481" y="3106808"/>
            <a:ext cx="216012" cy="1325927"/>
          </a:xfrm>
          <a:prstGeom prst="rightBrace">
            <a:avLst>
              <a:gd name="adj1" fmla="val 48016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1627265" y="3442334"/>
            <a:ext cx="24392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Calibration data directly supported by </a:t>
            </a:r>
            <a:endParaRPr lang="en-GB" sz="1400" dirty="0"/>
          </a:p>
          <a:p>
            <a:pPr algn="ctr"/>
            <a:r>
              <a:rPr lang="en-US" sz="1400" dirty="0"/>
              <a:t>PTSAVH.A-C1</a:t>
            </a:r>
            <a:endParaRPr lang="en-GB" sz="1400" dirty="0"/>
          </a:p>
        </p:txBody>
      </p:sp>
      <p:grpSp>
        <p:nvGrpSpPr>
          <p:cNvPr id="2" name="Groupe 1"/>
          <p:cNvGrpSpPr/>
          <p:nvPr/>
        </p:nvGrpSpPr>
        <p:grpSpPr>
          <a:xfrm>
            <a:off x="3504124" y="2435895"/>
            <a:ext cx="5357935" cy="3943876"/>
            <a:chOff x="4151825" y="2435895"/>
            <a:chExt cx="4053314" cy="3096343"/>
          </a:xfrm>
        </p:grpSpPr>
        <p:grpSp>
          <p:nvGrpSpPr>
            <p:cNvPr id="15" name="Group 1">
              <a:extLst>
                <a:ext uri="{FF2B5EF4-FFF2-40B4-BE49-F238E27FC236}">
                  <a16:creationId xmlns:a16="http://schemas.microsoft.com/office/drawing/2014/main" id="{7FF3F765-1061-46B9-8D47-6E715B8F6638}"/>
                </a:ext>
              </a:extLst>
            </p:cNvPr>
            <p:cNvGrpSpPr/>
            <p:nvPr/>
          </p:nvGrpSpPr>
          <p:grpSpPr>
            <a:xfrm>
              <a:off x="4151825" y="2435895"/>
              <a:ext cx="4053314" cy="3096343"/>
              <a:chOff x="2559481" y="1763886"/>
              <a:chExt cx="4053314" cy="2680071"/>
            </a:xfrm>
          </p:grpSpPr>
          <p:sp>
            <p:nvSpPr>
              <p:cNvPr id="16" name="Isosceles Triangle 3">
                <a:extLst>
                  <a:ext uri="{FF2B5EF4-FFF2-40B4-BE49-F238E27FC236}">
                    <a16:creationId xmlns:a16="http://schemas.microsoft.com/office/drawing/2014/main" id="{260DFF94-133C-4CDF-82CB-8A69567B31B1}"/>
                  </a:ext>
                </a:extLst>
              </p:cNvPr>
              <p:cNvSpPr/>
              <p:nvPr/>
            </p:nvSpPr>
            <p:spPr>
              <a:xfrm>
                <a:off x="2559481" y="1763886"/>
                <a:ext cx="4053314" cy="2680071"/>
              </a:xfrm>
              <a:prstGeom prst="triangle">
                <a:avLst/>
              </a:prstGeom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2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</p:sp>
          <p:sp>
            <p:nvSpPr>
              <p:cNvPr id="17" name="Freeform: Shape 5">
                <a:extLst>
                  <a:ext uri="{FF2B5EF4-FFF2-40B4-BE49-F238E27FC236}">
                    <a16:creationId xmlns:a16="http://schemas.microsoft.com/office/drawing/2014/main" id="{0EB3BD1E-DD85-41E2-A85C-E8F27D42E397}"/>
                  </a:ext>
                </a:extLst>
              </p:cNvPr>
              <p:cNvSpPr/>
              <p:nvPr/>
            </p:nvSpPr>
            <p:spPr>
              <a:xfrm>
                <a:off x="3131838" y="2224034"/>
                <a:ext cx="2874284" cy="412433"/>
              </a:xfrm>
              <a:custGeom>
                <a:avLst/>
                <a:gdLst>
                  <a:gd name="connsiteX0" fmla="*/ 0 w 2938240"/>
                  <a:gd name="connsiteY0" fmla="*/ 79392 h 476340"/>
                  <a:gd name="connsiteX1" fmla="*/ 79392 w 2938240"/>
                  <a:gd name="connsiteY1" fmla="*/ 0 h 476340"/>
                  <a:gd name="connsiteX2" fmla="*/ 2858848 w 2938240"/>
                  <a:gd name="connsiteY2" fmla="*/ 0 h 476340"/>
                  <a:gd name="connsiteX3" fmla="*/ 2938240 w 2938240"/>
                  <a:gd name="connsiteY3" fmla="*/ 79392 h 476340"/>
                  <a:gd name="connsiteX4" fmla="*/ 2938240 w 2938240"/>
                  <a:gd name="connsiteY4" fmla="*/ 396948 h 476340"/>
                  <a:gd name="connsiteX5" fmla="*/ 2858848 w 2938240"/>
                  <a:gd name="connsiteY5" fmla="*/ 476340 h 476340"/>
                  <a:gd name="connsiteX6" fmla="*/ 79392 w 2938240"/>
                  <a:gd name="connsiteY6" fmla="*/ 476340 h 476340"/>
                  <a:gd name="connsiteX7" fmla="*/ 0 w 2938240"/>
                  <a:gd name="connsiteY7" fmla="*/ 396948 h 476340"/>
                  <a:gd name="connsiteX8" fmla="*/ 0 w 2938240"/>
                  <a:gd name="connsiteY8" fmla="*/ 79392 h 476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38240" h="476340">
                    <a:moveTo>
                      <a:pt x="0" y="79392"/>
                    </a:moveTo>
                    <a:cubicBezTo>
                      <a:pt x="0" y="35545"/>
                      <a:pt x="35545" y="0"/>
                      <a:pt x="79392" y="0"/>
                    </a:cubicBezTo>
                    <a:lnTo>
                      <a:pt x="2858848" y="0"/>
                    </a:lnTo>
                    <a:cubicBezTo>
                      <a:pt x="2902695" y="0"/>
                      <a:pt x="2938240" y="35545"/>
                      <a:pt x="2938240" y="79392"/>
                    </a:cubicBezTo>
                    <a:lnTo>
                      <a:pt x="2938240" y="396948"/>
                    </a:lnTo>
                    <a:cubicBezTo>
                      <a:pt x="2938240" y="440795"/>
                      <a:pt x="2902695" y="476340"/>
                      <a:pt x="2858848" y="476340"/>
                    </a:cubicBezTo>
                    <a:lnTo>
                      <a:pt x="79392" y="476340"/>
                    </a:lnTo>
                    <a:cubicBezTo>
                      <a:pt x="35545" y="476340"/>
                      <a:pt x="0" y="440795"/>
                      <a:pt x="0" y="396948"/>
                    </a:cubicBezTo>
                    <a:lnTo>
                      <a:pt x="0" y="79392"/>
                    </a:lnTo>
                    <a:close/>
                  </a:path>
                </a:pathLst>
              </a:cu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973" tIns="68973" rIns="68973" bIns="68973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400" kern="1200" noProof="0" dirty="0">
                    <a:solidFill>
                      <a:schemeClr val="tx1"/>
                    </a:solidFill>
                  </a:rPr>
                  <a:t>National Metrology Institutes</a:t>
                </a: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200" kern="1200" noProof="0" dirty="0">
                    <a:solidFill>
                      <a:schemeClr val="tx1"/>
                    </a:solidFill>
                  </a:rPr>
                  <a:t>Primary reference standard: </a:t>
                </a:r>
                <a:r>
                  <a:rPr lang="fr-FR" sz="1200" kern="1200" noProof="0" dirty="0">
                    <a:solidFill>
                      <a:schemeClr val="tx1"/>
                    </a:solidFill>
                  </a:rPr>
                  <a:t>≃ </a:t>
                </a:r>
                <a:r>
                  <a:rPr lang="en-GB" sz="1200" kern="1200" noProof="0" dirty="0">
                    <a:solidFill>
                      <a:schemeClr val="tx1"/>
                    </a:solidFill>
                  </a:rPr>
                  <a:t>0.3 % (@ 1 Hz)</a:t>
                </a:r>
              </a:p>
            </p:txBody>
          </p:sp>
          <p:sp>
            <p:nvSpPr>
              <p:cNvPr id="18" name="Freeform: Shape 6">
                <a:extLst>
                  <a:ext uri="{FF2B5EF4-FFF2-40B4-BE49-F238E27FC236}">
                    <a16:creationId xmlns:a16="http://schemas.microsoft.com/office/drawing/2014/main" id="{8F257EA4-8D86-4C08-BB43-8E36061D973A}"/>
                  </a:ext>
                </a:extLst>
              </p:cNvPr>
              <p:cNvSpPr/>
              <p:nvPr/>
            </p:nvSpPr>
            <p:spPr>
              <a:xfrm>
                <a:off x="3134138" y="2698795"/>
                <a:ext cx="2871984" cy="412433"/>
              </a:xfrm>
              <a:custGeom>
                <a:avLst/>
                <a:gdLst>
                  <a:gd name="connsiteX0" fmla="*/ 0 w 2927161"/>
                  <a:gd name="connsiteY0" fmla="*/ 79392 h 476340"/>
                  <a:gd name="connsiteX1" fmla="*/ 79392 w 2927161"/>
                  <a:gd name="connsiteY1" fmla="*/ 0 h 476340"/>
                  <a:gd name="connsiteX2" fmla="*/ 2847769 w 2927161"/>
                  <a:gd name="connsiteY2" fmla="*/ 0 h 476340"/>
                  <a:gd name="connsiteX3" fmla="*/ 2927161 w 2927161"/>
                  <a:gd name="connsiteY3" fmla="*/ 79392 h 476340"/>
                  <a:gd name="connsiteX4" fmla="*/ 2927161 w 2927161"/>
                  <a:gd name="connsiteY4" fmla="*/ 396948 h 476340"/>
                  <a:gd name="connsiteX5" fmla="*/ 2847769 w 2927161"/>
                  <a:gd name="connsiteY5" fmla="*/ 476340 h 476340"/>
                  <a:gd name="connsiteX6" fmla="*/ 79392 w 2927161"/>
                  <a:gd name="connsiteY6" fmla="*/ 476340 h 476340"/>
                  <a:gd name="connsiteX7" fmla="*/ 0 w 2927161"/>
                  <a:gd name="connsiteY7" fmla="*/ 396948 h 476340"/>
                  <a:gd name="connsiteX8" fmla="*/ 0 w 2927161"/>
                  <a:gd name="connsiteY8" fmla="*/ 79392 h 476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27161" h="476340">
                    <a:moveTo>
                      <a:pt x="0" y="79392"/>
                    </a:moveTo>
                    <a:cubicBezTo>
                      <a:pt x="0" y="35545"/>
                      <a:pt x="35545" y="0"/>
                      <a:pt x="79392" y="0"/>
                    </a:cubicBezTo>
                    <a:lnTo>
                      <a:pt x="2847769" y="0"/>
                    </a:lnTo>
                    <a:cubicBezTo>
                      <a:pt x="2891616" y="0"/>
                      <a:pt x="2927161" y="35545"/>
                      <a:pt x="2927161" y="79392"/>
                    </a:cubicBezTo>
                    <a:lnTo>
                      <a:pt x="2927161" y="396948"/>
                    </a:lnTo>
                    <a:cubicBezTo>
                      <a:pt x="2927161" y="440795"/>
                      <a:pt x="2891616" y="476340"/>
                      <a:pt x="2847769" y="476340"/>
                    </a:cubicBezTo>
                    <a:lnTo>
                      <a:pt x="79392" y="476340"/>
                    </a:lnTo>
                    <a:cubicBezTo>
                      <a:pt x="35545" y="476340"/>
                      <a:pt x="0" y="440795"/>
                      <a:pt x="0" y="396948"/>
                    </a:cubicBezTo>
                    <a:lnTo>
                      <a:pt x="0" y="79392"/>
                    </a:lnTo>
                    <a:close/>
                  </a:path>
                </a:pathLst>
              </a:cu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973" tIns="68973" rIns="68973" bIns="68973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400" kern="1200" noProof="0" dirty="0">
                    <a:solidFill>
                      <a:schemeClr val="tx1"/>
                    </a:solidFill>
                  </a:rPr>
                  <a:t>Accredited / Expert Laboratories</a:t>
                </a: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200" kern="1200" noProof="0" dirty="0">
                    <a:solidFill>
                      <a:schemeClr val="tx1"/>
                    </a:solidFill>
                  </a:rPr>
                  <a:t>Working standard: </a:t>
                </a:r>
                <a:r>
                  <a:rPr lang="fr-FR" sz="1200" kern="1200" noProof="0" dirty="0">
                    <a:solidFill>
                      <a:schemeClr val="tx1"/>
                    </a:solidFill>
                  </a:rPr>
                  <a:t>≃ </a:t>
                </a:r>
                <a:r>
                  <a:rPr lang="en-GB" sz="1200" kern="1200" noProof="0" dirty="0">
                    <a:solidFill>
                      <a:schemeClr val="tx1"/>
                    </a:solidFill>
                  </a:rPr>
                  <a:t>0.5 – 1 % (@ 1Hz)</a:t>
                </a:r>
              </a:p>
            </p:txBody>
          </p:sp>
          <p:sp>
            <p:nvSpPr>
              <p:cNvPr id="19" name="Freeform: Shape 9">
                <a:extLst>
                  <a:ext uri="{FF2B5EF4-FFF2-40B4-BE49-F238E27FC236}">
                    <a16:creationId xmlns:a16="http://schemas.microsoft.com/office/drawing/2014/main" id="{A0BD39EA-084B-4647-813F-C20EF9176FB9}"/>
                  </a:ext>
                </a:extLst>
              </p:cNvPr>
              <p:cNvSpPr/>
              <p:nvPr/>
            </p:nvSpPr>
            <p:spPr>
              <a:xfrm>
                <a:off x="3134138" y="3571376"/>
                <a:ext cx="2869286" cy="401230"/>
              </a:xfrm>
              <a:custGeom>
                <a:avLst/>
                <a:gdLst>
                  <a:gd name="connsiteX0" fmla="*/ 0 w 2927161"/>
                  <a:gd name="connsiteY0" fmla="*/ 79392 h 476340"/>
                  <a:gd name="connsiteX1" fmla="*/ 79392 w 2927161"/>
                  <a:gd name="connsiteY1" fmla="*/ 0 h 476340"/>
                  <a:gd name="connsiteX2" fmla="*/ 2847769 w 2927161"/>
                  <a:gd name="connsiteY2" fmla="*/ 0 h 476340"/>
                  <a:gd name="connsiteX3" fmla="*/ 2927161 w 2927161"/>
                  <a:gd name="connsiteY3" fmla="*/ 79392 h 476340"/>
                  <a:gd name="connsiteX4" fmla="*/ 2927161 w 2927161"/>
                  <a:gd name="connsiteY4" fmla="*/ 396948 h 476340"/>
                  <a:gd name="connsiteX5" fmla="*/ 2847769 w 2927161"/>
                  <a:gd name="connsiteY5" fmla="*/ 476340 h 476340"/>
                  <a:gd name="connsiteX6" fmla="*/ 79392 w 2927161"/>
                  <a:gd name="connsiteY6" fmla="*/ 476340 h 476340"/>
                  <a:gd name="connsiteX7" fmla="*/ 0 w 2927161"/>
                  <a:gd name="connsiteY7" fmla="*/ 396948 h 476340"/>
                  <a:gd name="connsiteX8" fmla="*/ 0 w 2927161"/>
                  <a:gd name="connsiteY8" fmla="*/ 79392 h 476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27161" h="476340">
                    <a:moveTo>
                      <a:pt x="0" y="79392"/>
                    </a:moveTo>
                    <a:cubicBezTo>
                      <a:pt x="0" y="35545"/>
                      <a:pt x="35545" y="0"/>
                      <a:pt x="79392" y="0"/>
                    </a:cubicBezTo>
                    <a:lnTo>
                      <a:pt x="2847769" y="0"/>
                    </a:lnTo>
                    <a:cubicBezTo>
                      <a:pt x="2891616" y="0"/>
                      <a:pt x="2927161" y="35545"/>
                      <a:pt x="2927161" y="79392"/>
                    </a:cubicBezTo>
                    <a:lnTo>
                      <a:pt x="2927161" y="396948"/>
                    </a:lnTo>
                    <a:cubicBezTo>
                      <a:pt x="2927161" y="440795"/>
                      <a:pt x="2891616" y="476340"/>
                      <a:pt x="2847769" y="476340"/>
                    </a:cubicBezTo>
                    <a:lnTo>
                      <a:pt x="79392" y="476340"/>
                    </a:lnTo>
                    <a:cubicBezTo>
                      <a:pt x="35545" y="476340"/>
                      <a:pt x="0" y="440795"/>
                      <a:pt x="0" y="396948"/>
                    </a:cubicBezTo>
                    <a:lnTo>
                      <a:pt x="0" y="79392"/>
                    </a:lnTo>
                    <a:close/>
                  </a:path>
                </a:pathLst>
              </a:cu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973" tIns="68973" rIns="68973" bIns="68973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400" kern="1200" noProof="0" dirty="0">
                    <a:solidFill>
                      <a:schemeClr val="tx1"/>
                    </a:solidFill>
                  </a:rPr>
                  <a:t>On-site Initial Calibration</a:t>
                </a: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200" kern="1200" noProof="0" dirty="0">
                    <a:solidFill>
                      <a:schemeClr val="tx1"/>
                    </a:solidFill>
                  </a:rPr>
                  <a:t>Permanent field references: ?</a:t>
                </a:r>
              </a:p>
            </p:txBody>
          </p:sp>
          <p:sp>
            <p:nvSpPr>
              <p:cNvPr id="20" name="Freeform: Shape 10">
                <a:extLst>
                  <a:ext uri="{FF2B5EF4-FFF2-40B4-BE49-F238E27FC236}">
                    <a16:creationId xmlns:a16="http://schemas.microsoft.com/office/drawing/2014/main" id="{C07FFEC9-0503-44A4-8E39-72CCDCAD1236}"/>
                  </a:ext>
                </a:extLst>
              </p:cNvPr>
              <p:cNvSpPr/>
              <p:nvPr/>
            </p:nvSpPr>
            <p:spPr>
              <a:xfrm>
                <a:off x="3134138" y="4001847"/>
                <a:ext cx="2869286" cy="401230"/>
              </a:xfrm>
              <a:custGeom>
                <a:avLst/>
                <a:gdLst>
                  <a:gd name="connsiteX0" fmla="*/ 0 w 2927161"/>
                  <a:gd name="connsiteY0" fmla="*/ 79392 h 476340"/>
                  <a:gd name="connsiteX1" fmla="*/ 79392 w 2927161"/>
                  <a:gd name="connsiteY1" fmla="*/ 0 h 476340"/>
                  <a:gd name="connsiteX2" fmla="*/ 2847769 w 2927161"/>
                  <a:gd name="connsiteY2" fmla="*/ 0 h 476340"/>
                  <a:gd name="connsiteX3" fmla="*/ 2927161 w 2927161"/>
                  <a:gd name="connsiteY3" fmla="*/ 79392 h 476340"/>
                  <a:gd name="connsiteX4" fmla="*/ 2927161 w 2927161"/>
                  <a:gd name="connsiteY4" fmla="*/ 396948 h 476340"/>
                  <a:gd name="connsiteX5" fmla="*/ 2847769 w 2927161"/>
                  <a:gd name="connsiteY5" fmla="*/ 476340 h 476340"/>
                  <a:gd name="connsiteX6" fmla="*/ 79392 w 2927161"/>
                  <a:gd name="connsiteY6" fmla="*/ 476340 h 476340"/>
                  <a:gd name="connsiteX7" fmla="*/ 0 w 2927161"/>
                  <a:gd name="connsiteY7" fmla="*/ 396948 h 476340"/>
                  <a:gd name="connsiteX8" fmla="*/ 0 w 2927161"/>
                  <a:gd name="connsiteY8" fmla="*/ 79392 h 476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27161" h="476340">
                    <a:moveTo>
                      <a:pt x="0" y="79392"/>
                    </a:moveTo>
                    <a:cubicBezTo>
                      <a:pt x="0" y="35545"/>
                      <a:pt x="35545" y="0"/>
                      <a:pt x="79392" y="0"/>
                    </a:cubicBezTo>
                    <a:lnTo>
                      <a:pt x="2847769" y="0"/>
                    </a:lnTo>
                    <a:cubicBezTo>
                      <a:pt x="2891616" y="0"/>
                      <a:pt x="2927161" y="35545"/>
                      <a:pt x="2927161" y="79392"/>
                    </a:cubicBezTo>
                    <a:lnTo>
                      <a:pt x="2927161" y="396948"/>
                    </a:lnTo>
                    <a:cubicBezTo>
                      <a:pt x="2927161" y="440795"/>
                      <a:pt x="2891616" y="476340"/>
                      <a:pt x="2847769" y="476340"/>
                    </a:cubicBezTo>
                    <a:lnTo>
                      <a:pt x="79392" y="476340"/>
                    </a:lnTo>
                    <a:cubicBezTo>
                      <a:pt x="35545" y="476340"/>
                      <a:pt x="0" y="440795"/>
                      <a:pt x="0" y="396948"/>
                    </a:cubicBezTo>
                    <a:lnTo>
                      <a:pt x="0" y="79392"/>
                    </a:lnTo>
                    <a:close/>
                  </a:path>
                </a:pathLst>
              </a:custGeom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973" tIns="68973" rIns="68973" bIns="68973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400" kern="1200" noProof="0" dirty="0">
                    <a:solidFill>
                      <a:schemeClr val="tx1"/>
                    </a:solidFill>
                  </a:rPr>
                  <a:t>On-site Scheduled Calibration</a:t>
                </a:r>
              </a:p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200" kern="1200" noProof="0" dirty="0">
                    <a:solidFill>
                      <a:schemeClr val="tx1"/>
                    </a:solidFill>
                  </a:rPr>
                  <a:t>Measuring equipment: ? 5 % req.</a:t>
                </a:r>
              </a:p>
            </p:txBody>
          </p:sp>
        </p:grpSp>
        <p:sp>
          <p:nvSpPr>
            <p:cNvPr id="28" name="Freeform: Shape 22">
              <a:extLst>
                <a:ext uri="{FF2B5EF4-FFF2-40B4-BE49-F238E27FC236}">
                  <a16:creationId xmlns:a16="http://schemas.microsoft.com/office/drawing/2014/main" id="{ED51F2DB-98AB-4B51-857D-BFF2073F5B93}"/>
                </a:ext>
              </a:extLst>
            </p:cNvPr>
            <p:cNvSpPr/>
            <p:nvPr/>
          </p:nvSpPr>
          <p:spPr>
            <a:xfrm>
              <a:off x="4729180" y="4026958"/>
              <a:ext cx="2869286" cy="463550"/>
            </a:xfrm>
            <a:custGeom>
              <a:avLst/>
              <a:gdLst>
                <a:gd name="connsiteX0" fmla="*/ 0 w 2927161"/>
                <a:gd name="connsiteY0" fmla="*/ 79392 h 476340"/>
                <a:gd name="connsiteX1" fmla="*/ 79392 w 2927161"/>
                <a:gd name="connsiteY1" fmla="*/ 0 h 476340"/>
                <a:gd name="connsiteX2" fmla="*/ 2847769 w 2927161"/>
                <a:gd name="connsiteY2" fmla="*/ 0 h 476340"/>
                <a:gd name="connsiteX3" fmla="*/ 2927161 w 2927161"/>
                <a:gd name="connsiteY3" fmla="*/ 79392 h 476340"/>
                <a:gd name="connsiteX4" fmla="*/ 2927161 w 2927161"/>
                <a:gd name="connsiteY4" fmla="*/ 396948 h 476340"/>
                <a:gd name="connsiteX5" fmla="*/ 2847769 w 2927161"/>
                <a:gd name="connsiteY5" fmla="*/ 476340 h 476340"/>
                <a:gd name="connsiteX6" fmla="*/ 79392 w 2927161"/>
                <a:gd name="connsiteY6" fmla="*/ 476340 h 476340"/>
                <a:gd name="connsiteX7" fmla="*/ 0 w 2927161"/>
                <a:gd name="connsiteY7" fmla="*/ 396948 h 476340"/>
                <a:gd name="connsiteX8" fmla="*/ 0 w 2927161"/>
                <a:gd name="connsiteY8" fmla="*/ 79392 h 476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27161" h="476340">
                  <a:moveTo>
                    <a:pt x="0" y="79392"/>
                  </a:moveTo>
                  <a:cubicBezTo>
                    <a:pt x="0" y="35545"/>
                    <a:pt x="35545" y="0"/>
                    <a:pt x="79392" y="0"/>
                  </a:cubicBezTo>
                  <a:lnTo>
                    <a:pt x="2847769" y="0"/>
                  </a:lnTo>
                  <a:cubicBezTo>
                    <a:pt x="2891616" y="0"/>
                    <a:pt x="2927161" y="35545"/>
                    <a:pt x="2927161" y="79392"/>
                  </a:cubicBezTo>
                  <a:lnTo>
                    <a:pt x="2927161" y="396948"/>
                  </a:lnTo>
                  <a:cubicBezTo>
                    <a:pt x="2927161" y="440795"/>
                    <a:pt x="2891616" y="476340"/>
                    <a:pt x="2847769" y="476340"/>
                  </a:cubicBezTo>
                  <a:lnTo>
                    <a:pt x="79392" y="476340"/>
                  </a:lnTo>
                  <a:cubicBezTo>
                    <a:pt x="35545" y="476340"/>
                    <a:pt x="0" y="440795"/>
                    <a:pt x="0" y="396948"/>
                  </a:cubicBezTo>
                  <a:lnTo>
                    <a:pt x="0" y="79392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973" tIns="68973" rIns="68973" bIns="68973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dirty="0">
                  <a:solidFill>
                    <a:schemeClr val="tx1"/>
                  </a:solidFill>
                </a:rPr>
                <a:t>PTS </a:t>
              </a:r>
              <a:r>
                <a:rPr lang="en-GB" sz="1400" kern="1200" noProof="0" dirty="0">
                  <a:solidFill>
                    <a:schemeClr val="tx1"/>
                  </a:solidFill>
                </a:rPr>
                <a:t>Laboratory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200" kern="1200" noProof="0" dirty="0">
                  <a:solidFill>
                    <a:schemeClr val="tx1"/>
                  </a:solidFill>
                </a:rPr>
                <a:t>Traveling references: ?</a:t>
              </a:r>
            </a:p>
          </p:txBody>
        </p:sp>
      </p:grpSp>
      <p:pic>
        <p:nvPicPr>
          <p:cNvPr id="30" name="Picture 10" descr="File:CTBTO Logo Stacked Version Colour 2018 EN.jpg - Wikimedia Commons">
            <a:extLst>
              <a:ext uri="{FF2B5EF4-FFF2-40B4-BE49-F238E27FC236}">
                <a16:creationId xmlns:a16="http://schemas.microsoft.com/office/drawing/2014/main" id="{24188753-3286-4E9C-A1A4-D75124646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119" y="5231838"/>
            <a:ext cx="372774" cy="34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Introduction au Système International d'unités (SI) | LNE, Laboratoire  national de métrologie et d'essa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058" y="1841940"/>
            <a:ext cx="995828" cy="99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0" descr="File:CTBTO Logo Stacked Version Colour 2018 EN.jpg - Wikimedia Commons">
            <a:extLst>
              <a:ext uri="{FF2B5EF4-FFF2-40B4-BE49-F238E27FC236}">
                <a16:creationId xmlns:a16="http://schemas.microsoft.com/office/drawing/2014/main" id="{24188753-3286-4E9C-A1A4-D75124646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167" y="5861082"/>
            <a:ext cx="372774" cy="34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File:CTBTO Logo Stacked Version Colour 2018 EN.jpg - Wikimedia Commons">
            <a:extLst>
              <a:ext uri="{FF2B5EF4-FFF2-40B4-BE49-F238E27FC236}">
                <a16:creationId xmlns:a16="http://schemas.microsoft.com/office/drawing/2014/main" id="{24188753-3286-4E9C-A1A4-D75124646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041" y="4612464"/>
            <a:ext cx="372774" cy="34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lèche vers le bas 23"/>
          <p:cNvSpPr/>
          <p:nvPr/>
        </p:nvSpPr>
        <p:spPr>
          <a:xfrm>
            <a:off x="8238572" y="3106808"/>
            <a:ext cx="716891" cy="3212806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GB" sz="1400" b="1" dirty="0">
                <a:solidFill>
                  <a:schemeClr val="tx1"/>
                </a:solidFill>
              </a:rPr>
              <a:t>Unbroken chain of calibrations</a:t>
            </a:r>
          </a:p>
        </p:txBody>
      </p:sp>
      <p:sp>
        <p:nvSpPr>
          <p:cNvPr id="27" name="Accolade fermante 26"/>
          <p:cNvSpPr/>
          <p:nvPr/>
        </p:nvSpPr>
        <p:spPr>
          <a:xfrm flipH="1">
            <a:off x="3850481" y="4478250"/>
            <a:ext cx="216012" cy="1816587"/>
          </a:xfrm>
          <a:prstGeom prst="rightBrace">
            <a:avLst>
              <a:gd name="adj1" fmla="val 48016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554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760849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O3.1-676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539551" y="1461254"/>
            <a:ext cx="10980004" cy="22717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b="1" cap="small" dirty="0"/>
              <a:t>Quality assurance for IMS measurement systems</a:t>
            </a:r>
          </a:p>
          <a:p>
            <a:pPr marL="285750" indent="-285750" algn="just"/>
            <a:r>
              <a:rPr lang="en-US" sz="1800" dirty="0"/>
              <a:t>The Preparatory Commission for the Comprehensive Nuclear-Test-Ban Treaty Organization (CTBTO) has the responsibility to promote and be ready to uphold the Nuclear-Test-Ban Treaty when it comes into force. </a:t>
            </a:r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539551" y="2665781"/>
            <a:ext cx="5820099" cy="36030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/>
            <a:r>
              <a:rPr lang="en-US" sz="1800" dirty="0"/>
              <a:t>One of the main instruments of the verification regime is the International Monitoring System (IMS).</a:t>
            </a:r>
          </a:p>
          <a:p>
            <a:pPr marL="285750" indent="-285750" algn="just"/>
            <a:r>
              <a:rPr lang="en-US" sz="1800" dirty="0"/>
              <a:t>The Provisional Technical Secretariat (PTS) underlines the importance of ensuring data quality. </a:t>
            </a:r>
          </a:p>
          <a:p>
            <a:pPr marL="644525" lvl="1" indent="-285750" algn="just"/>
            <a:r>
              <a:rPr lang="en-US" sz="1800" dirty="0"/>
              <a:t>Operational Manual (CTBT/WGB/TL-11,17/17/REV.7)</a:t>
            </a:r>
          </a:p>
          <a:p>
            <a:pPr marL="644525" lvl="1" indent="-285750" algn="just"/>
            <a:r>
              <a:rPr lang="en-US" sz="1800" dirty="0"/>
              <a:t>QA program for infrasound measurement systems presented to WGB in 2019 (ECS/WGB-52/PTS/8)</a:t>
            </a:r>
          </a:p>
          <a:p>
            <a:pPr marL="285750" indent="-285750" algn="just"/>
            <a:r>
              <a:rPr lang="en-US" sz="1800" dirty="0"/>
              <a:t>This includes the use of accurate and regularly calibrated measurement systems.</a:t>
            </a:r>
          </a:p>
        </p:txBody>
      </p:sp>
      <p:pic>
        <p:nvPicPr>
          <p:cNvPr id="10" name="Picture 2" descr="Fichier:CEA logo nouveau.svg — Wikipé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367" y="83524"/>
            <a:ext cx="353155" cy="288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PSU Logo, history, meaning, symbol,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1071" y="-34437"/>
            <a:ext cx="968044" cy="54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Le LNE modernise son image et dévoile sa nouvelle identité visuelle | LNE,  Laboratoire national de métrologie et d'essai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870" y="73525"/>
            <a:ext cx="438834" cy="29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Sandia National Laboratories | Career Center | Georgia Institute of  Technology | Atlanta, G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296" y="574143"/>
            <a:ext cx="828452" cy="35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University of Mississippi Logo, symbol, meaning, history, PNG, bra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485" y="573410"/>
            <a:ext cx="606642" cy="34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412" y="2912883"/>
            <a:ext cx="5159904" cy="3215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498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760849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O3.1-676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Espace réservé du contenu 1"/>
          <p:cNvSpPr txBox="1">
            <a:spLocks/>
          </p:cNvSpPr>
          <p:nvPr/>
        </p:nvSpPr>
        <p:spPr>
          <a:xfrm>
            <a:off x="539551" y="1442966"/>
            <a:ext cx="10980004" cy="227175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b="1" cap="small" dirty="0"/>
              <a:t>Establishing measurement traceability for IMS infrasound measurements</a:t>
            </a:r>
            <a:r>
              <a:rPr lang="en-US" sz="2400" b="1" cap="small" baseline="30000" dirty="0"/>
              <a:t>1</a:t>
            </a:r>
          </a:p>
          <a:p>
            <a:pPr marL="0" indent="0" algn="just">
              <a:buNone/>
            </a:pPr>
            <a:endParaRPr lang="en-US" sz="2400" b="1" cap="small" dirty="0"/>
          </a:p>
          <a:p>
            <a:pPr marL="0" indent="0" algn="just">
              <a:buNone/>
            </a:pPr>
            <a:endParaRPr lang="en-US" sz="2400" b="1" cap="small" dirty="0"/>
          </a:p>
          <a:p>
            <a:pPr marL="0" indent="0" algn="just">
              <a:buNone/>
            </a:pPr>
            <a:endParaRPr lang="en-US" sz="2400" b="1" cap="small" dirty="0"/>
          </a:p>
          <a:p>
            <a:pPr marL="0" indent="0" algn="just">
              <a:buNone/>
            </a:pPr>
            <a:endParaRPr lang="en-US" sz="2400" b="1" cap="small" dirty="0"/>
          </a:p>
          <a:p>
            <a:pPr marL="0" indent="0" algn="just">
              <a:buNone/>
            </a:pPr>
            <a:endParaRPr lang="en-US" sz="2400" b="1" cap="small" dirty="0"/>
          </a:p>
          <a:p>
            <a:pPr marL="0" indent="0" algn="just">
              <a:buNone/>
            </a:pPr>
            <a:endParaRPr lang="en-US" sz="2400" b="1" cap="small" dirty="0"/>
          </a:p>
          <a:p>
            <a:pPr marL="0" indent="0" algn="just">
              <a:buNone/>
            </a:pPr>
            <a:endParaRPr lang="en-US" sz="2400" b="1" cap="small" dirty="0"/>
          </a:p>
          <a:p>
            <a:pPr marL="0" indent="0" algn="just">
              <a:buNone/>
            </a:pPr>
            <a:endParaRPr lang="en-US" sz="2400" b="1" cap="small" dirty="0"/>
          </a:p>
          <a:p>
            <a:pPr marL="0" indent="0" algn="just">
              <a:buNone/>
            </a:pPr>
            <a:endParaRPr lang="en-US" sz="2400" b="1" cap="small" dirty="0"/>
          </a:p>
          <a:p>
            <a:pPr marL="0" indent="0" algn="just">
              <a:buNone/>
            </a:pPr>
            <a:endParaRPr lang="en-US" sz="2400" b="1" cap="small" dirty="0"/>
          </a:p>
          <a:p>
            <a:pPr marL="0" indent="0" algn="just">
              <a:buNone/>
            </a:pPr>
            <a:r>
              <a:rPr lang="en-US" sz="1400" i="1" baseline="30000" dirty="0"/>
              <a:t>1</a:t>
            </a:r>
            <a:r>
              <a:rPr lang="en-US" sz="1400" i="1" dirty="0"/>
              <a:t> Traceability </a:t>
            </a:r>
            <a:r>
              <a:rPr lang="en-US" sz="1400" dirty="0"/>
              <a:t>as introduced in the </a:t>
            </a:r>
            <a:r>
              <a:rPr lang="en-US" sz="1400" i="1" dirty="0"/>
              <a:t>Quality Assurance Infrastructure for IMS Infrasound Measurements </a:t>
            </a:r>
            <a:r>
              <a:rPr lang="en-US" sz="1400" dirty="0"/>
              <a:t>(ECS/WGB-52/PTS/8)</a:t>
            </a:r>
            <a:endParaRPr lang="en-US" sz="1400" b="1" cap="small" dirty="0"/>
          </a:p>
        </p:txBody>
      </p:sp>
      <p:pic>
        <p:nvPicPr>
          <p:cNvPr id="16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553420" y="1904214"/>
            <a:ext cx="7373005" cy="432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67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760849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O3.1-676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539551" y="1461254"/>
            <a:ext cx="8001134" cy="39685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b="1" cap="small" dirty="0"/>
              <a:t>Objective of the Inter-Laboratory comparison   </a:t>
            </a:r>
          </a:p>
          <a:p>
            <a:pPr marL="0" indent="0" algn="just">
              <a:buNone/>
            </a:pPr>
            <a:endParaRPr lang="en-US" sz="1800" dirty="0"/>
          </a:p>
          <a:p>
            <a:pPr marL="285750" indent="-285750" algn="just"/>
            <a:endParaRPr lang="en-US" sz="1800" dirty="0"/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4228130292"/>
              </p:ext>
            </p:extLst>
          </p:nvPr>
        </p:nvGraphicFramePr>
        <p:xfrm>
          <a:off x="5910607" y="1404692"/>
          <a:ext cx="6540285" cy="525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Espace réservé du contenu 1"/>
          <p:cNvSpPr txBox="1">
            <a:spLocks/>
          </p:cNvSpPr>
          <p:nvPr/>
        </p:nvSpPr>
        <p:spPr>
          <a:xfrm>
            <a:off x="541120" y="1990726"/>
            <a:ext cx="5237512" cy="39685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/>
            <a:r>
              <a:rPr lang="en-US" sz="1800" dirty="0"/>
              <a:t>Inter-Laboratory comparisons (ILC) aims to check the ability of laboratories to deliver accurate and equivalent calibration results. </a:t>
            </a:r>
          </a:p>
          <a:p>
            <a:pPr marL="285750" indent="-285750" algn="just"/>
            <a:r>
              <a:rPr lang="en-US" sz="1800" dirty="0"/>
              <a:t>ILCs consist in testing the same samples by different laboratories and in comparing the results.</a:t>
            </a:r>
          </a:p>
          <a:p>
            <a:pPr marL="285750" indent="-285750" algn="just"/>
            <a:endParaRPr lang="en-US" sz="1800" dirty="0"/>
          </a:p>
          <a:p>
            <a:pPr marL="285750" indent="-285750" algn="just"/>
            <a:r>
              <a:rPr lang="en-US" sz="1800" dirty="0"/>
              <a:t>ILCs offer many benefits and gains for participating laboratories.</a:t>
            </a:r>
          </a:p>
          <a:p>
            <a:pPr marL="285750" indent="-285750" algn="just"/>
            <a:endParaRPr lang="en-US" sz="1800" dirty="0"/>
          </a:p>
          <a:p>
            <a:pPr marL="285750" indent="-285750" algn="just"/>
            <a:r>
              <a:rPr lang="en-US" sz="1800" dirty="0"/>
              <a:t>It is an important element required in ISO/IEC 17025 for ensuring data quality.</a:t>
            </a:r>
          </a:p>
          <a:p>
            <a:pPr marL="285750" indent="-285750" algn="just"/>
            <a:endParaRPr lang="en-US" sz="1800" dirty="0"/>
          </a:p>
        </p:txBody>
      </p:sp>
      <p:sp>
        <p:nvSpPr>
          <p:cNvPr id="10" name="Flèche droite 9"/>
          <p:cNvSpPr/>
          <p:nvPr/>
        </p:nvSpPr>
        <p:spPr>
          <a:xfrm>
            <a:off x="5910607" y="3801948"/>
            <a:ext cx="688156" cy="465007"/>
          </a:xfrm>
          <a:prstGeom prst="rightArrow">
            <a:avLst>
              <a:gd name="adj1" fmla="val 41891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9579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760849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O3.1-676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space réservé du contenu 1"/>
          <p:cNvSpPr txBox="1">
            <a:spLocks/>
          </p:cNvSpPr>
          <p:nvPr/>
        </p:nvSpPr>
        <p:spPr>
          <a:xfrm>
            <a:off x="539551" y="1461254"/>
            <a:ext cx="11045992" cy="39685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b="1" cap="small" dirty="0"/>
              <a:t>Background</a:t>
            </a:r>
          </a:p>
          <a:p>
            <a:pPr marL="285750" indent="-285750" algn="just"/>
            <a:r>
              <a:rPr lang="en-US" sz="1800" dirty="0"/>
              <a:t>2015 / 2016 : Two pilot studies (PS1 &amp; PS2) concerning the calibration of infrasound sensors were completed. </a:t>
            </a:r>
          </a:p>
          <a:p>
            <a:pPr marL="742950" lvl="1" indent="-285750" algn="just"/>
            <a:r>
              <a:rPr lang="en-US" sz="1600" dirty="0"/>
              <a:t>Main conclusions &amp; recommendations from PS1 &amp; PS2</a:t>
            </a:r>
          </a:p>
          <a:p>
            <a:pPr marL="1200150" lvl="2" indent="-285750" algn="just"/>
            <a:r>
              <a:rPr lang="en-US" sz="1400" dirty="0"/>
              <a:t>Include a monitoring of the sensors’ stability</a:t>
            </a:r>
          </a:p>
          <a:p>
            <a:pPr marL="1200150" lvl="2" indent="-285750" algn="just"/>
            <a:r>
              <a:rPr lang="en-US" sz="1400" dirty="0"/>
              <a:t>Evaluate rigorously the uncertainty budgets</a:t>
            </a:r>
          </a:p>
          <a:p>
            <a:pPr marL="1200150" lvl="2" indent="-285750" algn="just"/>
            <a:r>
              <a:rPr lang="en-US" sz="1400" dirty="0"/>
              <a:t>Ensure that infrasound reference sensors used by the laboratories are traceable to the SI</a:t>
            </a:r>
          </a:p>
          <a:p>
            <a:pPr marL="1200150" lvl="2" indent="-285750" algn="just"/>
            <a:r>
              <a:rPr lang="en-US" sz="1400" dirty="0"/>
              <a:t>Use as far as possible standard procedures</a:t>
            </a:r>
          </a:p>
          <a:p>
            <a:pPr marL="1200150" lvl="2" indent="-285750" algn="just"/>
            <a:r>
              <a:rPr lang="en-US" sz="1400" dirty="0"/>
              <a:t>Determine the influence of environmental conditions</a:t>
            </a:r>
          </a:p>
          <a:p>
            <a:pPr marL="1200150" lvl="2" indent="-285750" algn="just"/>
            <a:r>
              <a:rPr lang="en-US" sz="1400" dirty="0"/>
              <a:t>Define a technical protocol that clearly prescribes test requirements, and agreement from participants</a:t>
            </a:r>
          </a:p>
          <a:p>
            <a:pPr marL="285750" indent="-285750" algn="just"/>
            <a:endParaRPr lang="en-US" sz="1800" dirty="0"/>
          </a:p>
          <a:p>
            <a:pPr marL="285750" indent="-285750" algn="just"/>
            <a:r>
              <a:rPr lang="en-US" sz="1800" dirty="0"/>
              <a:t>It was agreed that preparations for the comparison would be initiated by taking into consideration these recommendations. </a:t>
            </a:r>
          </a:p>
          <a:p>
            <a:pPr marL="285750" indent="-285750" algn="just"/>
            <a:endParaRPr lang="en-US" sz="1800" dirty="0"/>
          </a:p>
          <a:p>
            <a:pPr marL="285750" indent="-285750" algn="just"/>
            <a:r>
              <a:rPr lang="en-US" sz="1800" dirty="0"/>
              <a:t>The comparison has been denoted PTSAVH.A-C1 as the first formal interlaboratory comparison.</a:t>
            </a:r>
          </a:p>
          <a:p>
            <a:pPr marL="285750" indent="-285750" algn="just"/>
            <a:endParaRPr lang="en-US" sz="1800" dirty="0"/>
          </a:p>
        </p:txBody>
      </p:sp>
      <p:sp>
        <p:nvSpPr>
          <p:cNvPr id="12" name="Espace réservé du contenu 1"/>
          <p:cNvSpPr txBox="1">
            <a:spLocks/>
          </p:cNvSpPr>
          <p:nvPr/>
        </p:nvSpPr>
        <p:spPr>
          <a:xfrm>
            <a:off x="541120" y="1990726"/>
            <a:ext cx="5237512" cy="39685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54208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760849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O3.1-676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protocol</a:t>
            </a:r>
          </a:p>
        </p:txBody>
      </p:sp>
      <p:sp>
        <p:nvSpPr>
          <p:cNvPr id="8" name="Espace réservé du contenu 1"/>
          <p:cNvSpPr txBox="1">
            <a:spLocks/>
          </p:cNvSpPr>
          <p:nvPr/>
        </p:nvSpPr>
        <p:spPr>
          <a:xfrm>
            <a:off x="539551" y="1461254"/>
            <a:ext cx="11082474" cy="47604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b="1" cap="small" dirty="0"/>
              <a:t>General overview</a:t>
            </a:r>
          </a:p>
          <a:p>
            <a:pPr marL="285750" indent="-285750" algn="just"/>
            <a:r>
              <a:rPr lang="en-US" sz="1800" dirty="0"/>
              <a:t>The comparison was organized by CTBTO</a:t>
            </a:r>
          </a:p>
          <a:p>
            <a:pPr marL="285750" indent="-285750" algn="just"/>
            <a:r>
              <a:rPr lang="en-US" sz="1800" dirty="0"/>
              <a:t>The role of pilot laboratory was undertaken by the LNE</a:t>
            </a:r>
          </a:p>
          <a:p>
            <a:pPr marL="285750" indent="-285750" algn="just"/>
            <a:endParaRPr lang="en-US" sz="1800" dirty="0"/>
          </a:p>
          <a:p>
            <a:pPr marL="285750" indent="-285750" algn="just"/>
            <a:endParaRPr lang="en-US" sz="1800" dirty="0"/>
          </a:p>
          <a:p>
            <a:pPr marL="285750" indent="-285750" algn="just"/>
            <a:endParaRPr lang="en-US" sz="1800" dirty="0"/>
          </a:p>
          <a:p>
            <a:pPr marL="285750" indent="-285750" algn="just"/>
            <a:endParaRPr lang="en-US" sz="1800" dirty="0"/>
          </a:p>
          <a:p>
            <a:pPr marL="285750" indent="-285750" algn="just"/>
            <a:endParaRPr lang="en-US" sz="1800" dirty="0"/>
          </a:p>
          <a:p>
            <a:pPr marL="285750" indent="-285750" algn="just"/>
            <a:endParaRPr lang="en-US" sz="1800" dirty="0"/>
          </a:p>
          <a:p>
            <a:pPr marL="285750" indent="-285750" algn="just"/>
            <a:r>
              <a:rPr lang="en-US" sz="1800" dirty="0"/>
              <a:t>Two MB2005 infrasound sensors, two B&amp;K type 4193 microphones and two SETRA type 278 barometric pressure sensors were circulated. </a:t>
            </a:r>
          </a:p>
          <a:p>
            <a:pPr marL="285750" indent="-285750" algn="just"/>
            <a:r>
              <a:rPr lang="en-US" sz="1800" dirty="0" smtClean="0"/>
              <a:t>The </a:t>
            </a:r>
            <a:r>
              <a:rPr lang="en-US" sz="1800" dirty="0"/>
              <a:t>infrasound sensors were circulated to each participant in turn (June 2020 – January 2021).</a:t>
            </a:r>
          </a:p>
          <a:p>
            <a:pPr marL="285750" indent="-285750" algn="just"/>
            <a:r>
              <a:rPr lang="en-US" sz="1800" dirty="0"/>
              <a:t>Stabilities of sensors were monitored at the beginning and at the end of the measurement phase of the comparison. </a:t>
            </a:r>
          </a:p>
          <a:p>
            <a:pPr marL="285750" indent="-285750" algn="just"/>
            <a:endParaRPr lang="en-US" sz="1800" dirty="0"/>
          </a:p>
        </p:txBody>
      </p:sp>
      <p:sp>
        <p:nvSpPr>
          <p:cNvPr id="9" name="Espace réservé du contenu 1"/>
          <p:cNvSpPr txBox="1">
            <a:spLocks/>
          </p:cNvSpPr>
          <p:nvPr/>
        </p:nvSpPr>
        <p:spPr>
          <a:xfrm>
            <a:off x="541120" y="1990726"/>
            <a:ext cx="5237512" cy="39685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/>
            <a:endParaRPr lang="en-US" sz="1800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592989"/>
              </p:ext>
            </p:extLst>
          </p:nvPr>
        </p:nvGraphicFramePr>
        <p:xfrm>
          <a:off x="855865" y="2773667"/>
          <a:ext cx="7653798" cy="1966468"/>
        </p:xfrm>
        <a:graphic>
          <a:graphicData uri="http://schemas.openxmlformats.org/drawingml/2006/table">
            <a:tbl>
              <a:tblPr/>
              <a:tblGrid>
                <a:gridCol w="5069396">
                  <a:extLst>
                    <a:ext uri="{9D8B030D-6E8A-4147-A177-3AD203B41FA5}">
                      <a16:colId xmlns:a16="http://schemas.microsoft.com/office/drawing/2014/main" val="107901747"/>
                    </a:ext>
                  </a:extLst>
                </a:gridCol>
                <a:gridCol w="963904">
                  <a:extLst>
                    <a:ext uri="{9D8B030D-6E8A-4147-A177-3AD203B41FA5}">
                      <a16:colId xmlns:a16="http://schemas.microsoft.com/office/drawing/2014/main" val="492822889"/>
                    </a:ext>
                  </a:extLst>
                </a:gridCol>
                <a:gridCol w="1620498">
                  <a:extLst>
                    <a:ext uri="{9D8B030D-6E8A-4147-A177-3AD203B41FA5}">
                      <a16:colId xmlns:a16="http://schemas.microsoft.com/office/drawing/2014/main" val="2141866765"/>
                    </a:ext>
                  </a:extLst>
                </a:gridCol>
              </a:tblGrid>
              <a:tr h="1772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 Participant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 Acronym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</a:rPr>
                        <a:t> Country</a:t>
                      </a:r>
                      <a:endParaRPr lang="fr-FR" sz="14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36125"/>
                  </a:ext>
                </a:extLst>
              </a:tr>
              <a:tr h="935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Commissariat à l'énergie atomique et aux énergies alternatives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CEA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France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539433"/>
                  </a:ext>
                </a:extLst>
              </a:tr>
              <a:tr h="935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Laboratoire National de métrologie et d’Essais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LNE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France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518449"/>
                  </a:ext>
                </a:extLst>
              </a:tr>
              <a:tr h="935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Penn State University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PSU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USA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3136016"/>
                  </a:ext>
                </a:extLst>
              </a:tr>
              <a:tr h="935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Provisional Technical Secretariat (participation as observer)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PTS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Austria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756739"/>
                  </a:ext>
                </a:extLst>
              </a:tr>
              <a:tr h="935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Sandia National Laboratories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SNL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USA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18296"/>
                  </a:ext>
                </a:extLst>
              </a:tr>
              <a:tr h="935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University of Mississippi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</a:rPr>
                        <a:t>UMISS</a:t>
                      </a:r>
                      <a:endParaRPr lang="fr-FR" sz="14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</a:rPr>
                        <a:t>USA</a:t>
                      </a:r>
                      <a:endParaRPr lang="fr-FR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17780" marB="1778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21511"/>
                  </a:ext>
                </a:extLst>
              </a:tr>
            </a:tbl>
          </a:graphicData>
        </a:graphic>
      </p:graphicFrame>
      <p:pic>
        <p:nvPicPr>
          <p:cNvPr id="19" name="Picture 4" descr="Setra 278 Barometric Pressure Transducer | Pressure Sensors | Instrum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60" y="3304650"/>
            <a:ext cx="1498707" cy="112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Type 4193-L-004 1/2&quot; Infrasound Pressure-field Microphone | B&amp;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467" y="2675105"/>
            <a:ext cx="1213420" cy="69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CEA - D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238" y="1255690"/>
            <a:ext cx="1669864" cy="172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324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760849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O3.1-676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7725691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 of participants’ measurement systems</a:t>
            </a:r>
          </a:p>
        </p:txBody>
      </p:sp>
      <p:sp>
        <p:nvSpPr>
          <p:cNvPr id="12" name="Espace réservé du contenu 1"/>
          <p:cNvSpPr txBox="1">
            <a:spLocks/>
          </p:cNvSpPr>
          <p:nvPr/>
        </p:nvSpPr>
        <p:spPr>
          <a:xfrm>
            <a:off x="541120" y="1990726"/>
            <a:ext cx="5237512" cy="39685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/>
            <a:endParaRPr lang="en-US" sz="1800" dirty="0"/>
          </a:p>
        </p:txBody>
      </p:sp>
      <p:graphicFrame>
        <p:nvGraphicFramePr>
          <p:cNvPr id="2" name="Diagramme 1"/>
          <p:cNvGraphicFramePr/>
          <p:nvPr>
            <p:extLst>
              <p:ext uri="{D42A27DB-BD31-4B8C-83A1-F6EECF244321}">
                <p14:modId xmlns:p14="http://schemas.microsoft.com/office/powerpoint/2010/main" val="4188068560"/>
              </p:ext>
            </p:extLst>
          </p:nvPr>
        </p:nvGraphicFramePr>
        <p:xfrm>
          <a:off x="486256" y="969938"/>
          <a:ext cx="1125828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5900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760849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O3.1-676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 for the analysis of the results</a:t>
            </a:r>
          </a:p>
        </p:txBody>
      </p:sp>
      <p:sp>
        <p:nvSpPr>
          <p:cNvPr id="5" name="Espace réservé du contenu 1"/>
          <p:cNvSpPr txBox="1">
            <a:spLocks/>
          </p:cNvSpPr>
          <p:nvPr/>
        </p:nvSpPr>
        <p:spPr>
          <a:xfrm>
            <a:off x="539550" y="1461254"/>
            <a:ext cx="11064845" cy="47604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b="1" cap="small" dirty="0"/>
              <a:t>Performance statistics: Reference Values &amp; Degrees of Equivalence </a:t>
            </a:r>
          </a:p>
          <a:p>
            <a:pPr marL="285750" indent="-285750" algn="just"/>
            <a:r>
              <a:rPr lang="en-US" sz="1800" dirty="0"/>
              <a:t>The methodology used for the analysis of the results is based on the international standard ISO 13528:2015.</a:t>
            </a:r>
          </a:p>
          <a:p>
            <a:pPr marL="742950" lvl="1" indent="-285750" algn="just"/>
            <a:r>
              <a:rPr lang="en-US" sz="1400" dirty="0"/>
              <a:t>The Reference Values are defined as a “consensus value from participant results“ (section 7.7).</a:t>
            </a:r>
          </a:p>
          <a:p>
            <a:pPr marL="742950" lvl="1" indent="-285750" algn="just"/>
            <a:r>
              <a:rPr lang="en-US" sz="1400" dirty="0"/>
              <a:t>Interpretation :</a:t>
            </a:r>
          </a:p>
          <a:p>
            <a:pPr marL="285750" indent="-285750" algn="just"/>
            <a:endParaRPr lang="en-US" sz="1800" dirty="0"/>
          </a:p>
          <a:p>
            <a:pPr marL="285750" indent="-285750" algn="just"/>
            <a:endParaRPr lang="en-US" sz="1800" dirty="0"/>
          </a:p>
          <a:p>
            <a:pPr marL="285750" indent="-285750" algn="just"/>
            <a:endParaRPr lang="en-US" sz="1800" dirty="0"/>
          </a:p>
          <a:p>
            <a:pPr marL="285750" indent="-285750" algn="just"/>
            <a:endParaRPr lang="en-US" sz="1800" dirty="0"/>
          </a:p>
          <a:p>
            <a:pPr marL="0" indent="0" algn="just">
              <a:buNone/>
            </a:pPr>
            <a:endParaRPr lang="en-US" sz="1800" dirty="0"/>
          </a:p>
          <a:p>
            <a:pPr marL="285750" indent="-285750" algn="just"/>
            <a:endParaRPr lang="en-US" sz="1800" dirty="0"/>
          </a:p>
          <a:p>
            <a:pPr marL="285750" indent="-285750" algn="just"/>
            <a:endParaRPr lang="en-US" sz="1800" dirty="0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541120" y="1990726"/>
            <a:ext cx="5237512" cy="39685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/>
            <a:endParaRPr lang="en-US" sz="1800" dirty="0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1248070" y="3735872"/>
            <a:ext cx="0" cy="1783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1248070" y="4654504"/>
            <a:ext cx="3466832" cy="5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444980" y="3550591"/>
                <a:ext cx="11658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𝐷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80" y="3550591"/>
                <a:ext cx="116586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3" descr="C:\Users\rodrigues\AppData\Local\Microsoft\Windows\Temporary Internet Files\Content.IE5\TCTDW1XD\TzeenieWheenie-red-green-OK-not-OK-Icons-1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844" y="3191110"/>
            <a:ext cx="330898" cy="33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C:\Users\rodrigues\AppData\Local\Microsoft\Windows\Temporary Internet Files\Content.IE5\6AJPVV0H\Approve_icon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820" y="3620928"/>
            <a:ext cx="325569" cy="32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e 13"/>
          <p:cNvGrpSpPr/>
          <p:nvPr/>
        </p:nvGrpSpPr>
        <p:grpSpPr>
          <a:xfrm>
            <a:off x="1759083" y="3623711"/>
            <a:ext cx="298914" cy="941618"/>
            <a:chOff x="4345094" y="2494228"/>
            <a:chExt cx="298914" cy="941618"/>
          </a:xfrm>
        </p:grpSpPr>
        <p:cxnSp>
          <p:nvCxnSpPr>
            <p:cNvPr id="15" name="Connecteur droit 14"/>
            <p:cNvCxnSpPr/>
            <p:nvPr/>
          </p:nvCxnSpPr>
          <p:spPr>
            <a:xfrm>
              <a:off x="4499992" y="2494228"/>
              <a:ext cx="0" cy="941618"/>
            </a:xfrm>
            <a:prstGeom prst="lin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4355976" y="3435846"/>
              <a:ext cx="28803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17" name="Ellipse 16"/>
            <p:cNvSpPr/>
            <p:nvPr/>
          </p:nvSpPr>
          <p:spPr>
            <a:xfrm>
              <a:off x="4452819" y="2922359"/>
              <a:ext cx="100564" cy="81977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8" name="Connecteur droit 17"/>
            <p:cNvCxnSpPr/>
            <p:nvPr/>
          </p:nvCxnSpPr>
          <p:spPr>
            <a:xfrm>
              <a:off x="4345094" y="2494228"/>
              <a:ext cx="28803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1866808" y="3735872"/>
            <a:ext cx="100564" cy="7200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0" name="Groupe 19"/>
          <p:cNvGrpSpPr/>
          <p:nvPr/>
        </p:nvGrpSpPr>
        <p:grpSpPr>
          <a:xfrm>
            <a:off x="2872589" y="4049058"/>
            <a:ext cx="298914" cy="941618"/>
            <a:chOff x="4345094" y="2494228"/>
            <a:chExt cx="298914" cy="941618"/>
          </a:xfrm>
        </p:grpSpPr>
        <p:cxnSp>
          <p:nvCxnSpPr>
            <p:cNvPr id="21" name="Connecteur droit 20"/>
            <p:cNvCxnSpPr/>
            <p:nvPr/>
          </p:nvCxnSpPr>
          <p:spPr>
            <a:xfrm>
              <a:off x="4499992" y="2494228"/>
              <a:ext cx="0" cy="941618"/>
            </a:xfrm>
            <a:prstGeom prst="lin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2" name="Connecteur droit 21"/>
            <p:cNvCxnSpPr/>
            <p:nvPr/>
          </p:nvCxnSpPr>
          <p:spPr>
            <a:xfrm>
              <a:off x="4355976" y="3435846"/>
              <a:ext cx="28803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23" name="Ellipse 22"/>
            <p:cNvSpPr/>
            <p:nvPr/>
          </p:nvSpPr>
          <p:spPr>
            <a:xfrm>
              <a:off x="4452819" y="2922359"/>
              <a:ext cx="100564" cy="81977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4" name="Connecteur droit 23"/>
            <p:cNvCxnSpPr/>
            <p:nvPr/>
          </p:nvCxnSpPr>
          <p:spPr>
            <a:xfrm>
              <a:off x="4345094" y="2494228"/>
              <a:ext cx="28803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2980314" y="4161219"/>
            <a:ext cx="100564" cy="7200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6" name="Groupe 25"/>
          <p:cNvGrpSpPr/>
          <p:nvPr/>
        </p:nvGrpSpPr>
        <p:grpSpPr>
          <a:xfrm>
            <a:off x="3975678" y="3939681"/>
            <a:ext cx="298914" cy="941618"/>
            <a:chOff x="4345094" y="2494228"/>
            <a:chExt cx="298914" cy="941618"/>
          </a:xfrm>
        </p:grpSpPr>
        <p:cxnSp>
          <p:nvCxnSpPr>
            <p:cNvPr id="27" name="Connecteur droit 26"/>
            <p:cNvCxnSpPr/>
            <p:nvPr/>
          </p:nvCxnSpPr>
          <p:spPr>
            <a:xfrm>
              <a:off x="4499992" y="2494228"/>
              <a:ext cx="0" cy="941618"/>
            </a:xfrm>
            <a:prstGeom prst="lin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>
              <a:off x="4355976" y="3435846"/>
              <a:ext cx="28803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29" name="Ellipse 28"/>
            <p:cNvSpPr/>
            <p:nvPr/>
          </p:nvSpPr>
          <p:spPr>
            <a:xfrm>
              <a:off x="4452819" y="2922359"/>
              <a:ext cx="100564" cy="81977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0" name="Connecteur droit 29"/>
            <p:cNvCxnSpPr/>
            <p:nvPr/>
          </p:nvCxnSpPr>
          <p:spPr>
            <a:xfrm>
              <a:off x="4345094" y="2494228"/>
              <a:ext cx="28803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31" name="Rectangle 30"/>
          <p:cNvSpPr/>
          <p:nvPr/>
        </p:nvSpPr>
        <p:spPr>
          <a:xfrm>
            <a:off x="4083403" y="4240290"/>
            <a:ext cx="100564" cy="32338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2" name="Groupe 31"/>
          <p:cNvGrpSpPr/>
          <p:nvPr/>
        </p:nvGrpSpPr>
        <p:grpSpPr>
          <a:xfrm>
            <a:off x="8839970" y="5042530"/>
            <a:ext cx="298914" cy="941618"/>
            <a:chOff x="4345094" y="2494228"/>
            <a:chExt cx="298914" cy="941618"/>
          </a:xfrm>
        </p:grpSpPr>
        <p:cxnSp>
          <p:nvCxnSpPr>
            <p:cNvPr id="33" name="Connecteur droit 32"/>
            <p:cNvCxnSpPr/>
            <p:nvPr/>
          </p:nvCxnSpPr>
          <p:spPr>
            <a:xfrm>
              <a:off x="4499992" y="2494228"/>
              <a:ext cx="0" cy="941618"/>
            </a:xfrm>
            <a:prstGeom prst="lin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>
              <a:off x="4355976" y="3435846"/>
              <a:ext cx="28803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  <p:sp>
          <p:nvSpPr>
            <p:cNvPr id="35" name="Ellipse 34"/>
            <p:cNvSpPr/>
            <p:nvPr/>
          </p:nvSpPr>
          <p:spPr>
            <a:xfrm>
              <a:off x="4452819" y="2922359"/>
              <a:ext cx="100564" cy="81977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6" name="Connecteur droit 35"/>
            <p:cNvCxnSpPr/>
            <p:nvPr/>
          </p:nvCxnSpPr>
          <p:spPr>
            <a:xfrm>
              <a:off x="4345094" y="2494228"/>
              <a:ext cx="28803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cxnSp>
      </p:grpSp>
      <p:sp>
        <p:nvSpPr>
          <p:cNvPr id="37" name="Rectangle 36"/>
          <p:cNvSpPr/>
          <p:nvPr/>
        </p:nvSpPr>
        <p:spPr>
          <a:xfrm>
            <a:off x="8947695" y="5154691"/>
            <a:ext cx="100564" cy="7200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Accolade fermante 37"/>
          <p:cNvSpPr/>
          <p:nvPr/>
        </p:nvSpPr>
        <p:spPr>
          <a:xfrm>
            <a:off x="9184252" y="5154691"/>
            <a:ext cx="242664" cy="720080"/>
          </a:xfrm>
          <a:prstGeom prst="rightBrace">
            <a:avLst>
              <a:gd name="adj1" fmla="val 34501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Accolade fermante 38"/>
          <p:cNvSpPr/>
          <p:nvPr/>
        </p:nvSpPr>
        <p:spPr>
          <a:xfrm flipH="1">
            <a:off x="8507509" y="5042530"/>
            <a:ext cx="238061" cy="941618"/>
          </a:xfrm>
          <a:prstGeom prst="rightBrace">
            <a:avLst>
              <a:gd name="adj1" fmla="val 34501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ZoneTexte 39"/>
          <p:cNvSpPr txBox="1"/>
          <p:nvPr/>
        </p:nvSpPr>
        <p:spPr>
          <a:xfrm>
            <a:off x="6943890" y="5101329"/>
            <a:ext cx="14613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Uncertainty to the degrees of equivalence</a:t>
            </a:r>
            <a:endParaRPr lang="fr-FR" sz="1400" dirty="0"/>
          </a:p>
        </p:txBody>
      </p:sp>
      <p:sp>
        <p:nvSpPr>
          <p:cNvPr id="41" name="ZoneTexte 40"/>
          <p:cNvSpPr txBox="1"/>
          <p:nvPr/>
        </p:nvSpPr>
        <p:spPr>
          <a:xfrm>
            <a:off x="9533834" y="5250039"/>
            <a:ext cx="210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Measurement uncertainty to the participant’s result </a:t>
            </a:r>
            <a:endParaRPr lang="fr-FR" sz="1400" dirty="0"/>
          </a:p>
        </p:txBody>
      </p:sp>
      <p:pic>
        <p:nvPicPr>
          <p:cNvPr id="42" name="Image 41" descr="Public Domain Clip Art Image | Illustration of a caution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773" y="3472676"/>
            <a:ext cx="375606" cy="363059"/>
          </a:xfrm>
          <a:prstGeom prst="rect">
            <a:avLst/>
          </a:prstGeom>
        </p:spPr>
      </p:pic>
      <p:sp>
        <p:nvSpPr>
          <p:cNvPr id="43" name="ZoneTexte 42"/>
          <p:cNvSpPr txBox="1"/>
          <p:nvPr/>
        </p:nvSpPr>
        <p:spPr>
          <a:xfrm>
            <a:off x="990717" y="4518177"/>
            <a:ext cx="1348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0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193009" y="5336063"/>
            <a:ext cx="3842976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Failure performance</a:t>
            </a:r>
            <a:br>
              <a:rPr lang="en-GB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 to review the measurement uncertainty estimates, or to correct a measurement issue</a:t>
            </a:r>
            <a:endParaRPr lang="fr-FR" sz="1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3160621" y="3029158"/>
            <a:ext cx="34248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0335" algn="just">
              <a:spcAft>
                <a:spcPts val="0"/>
              </a:spcAft>
            </a:pPr>
            <a:r>
              <a:rPr lang="en-GB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Successful performance</a:t>
            </a:r>
            <a:endParaRPr lang="fr-FR" sz="1400" dirty="0">
              <a:effectLst/>
            </a:endParaRPr>
          </a:p>
        </p:txBody>
      </p:sp>
      <p:sp>
        <p:nvSpPr>
          <p:cNvPr id="46" name="Flèche à angle droit 45"/>
          <p:cNvSpPr/>
          <p:nvPr/>
        </p:nvSpPr>
        <p:spPr>
          <a:xfrm rot="5400000">
            <a:off x="1570504" y="4997979"/>
            <a:ext cx="969591" cy="282641"/>
          </a:xfrm>
          <a:prstGeom prst="bentUpArrow">
            <a:avLst>
              <a:gd name="adj1" fmla="val 405"/>
              <a:gd name="adj2" fmla="val 25000"/>
              <a:gd name="adj3" fmla="val 225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Flèche à angle droit 46"/>
          <p:cNvSpPr/>
          <p:nvPr/>
        </p:nvSpPr>
        <p:spPr>
          <a:xfrm rot="5400000" flipH="1">
            <a:off x="2917285" y="3187563"/>
            <a:ext cx="450136" cy="282641"/>
          </a:xfrm>
          <a:prstGeom prst="bentUpArrow">
            <a:avLst>
              <a:gd name="adj1" fmla="val 405"/>
              <a:gd name="adj2" fmla="val 25000"/>
              <a:gd name="adj3" fmla="val 225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Rectangle 47"/>
          <p:cNvSpPr/>
          <p:nvPr/>
        </p:nvSpPr>
        <p:spPr>
          <a:xfrm>
            <a:off x="4591895" y="3698855"/>
            <a:ext cx="5124619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Warning</a:t>
            </a:r>
            <a:b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Laboratories are encouraged to address and confirm the validity of their measurement uncertainty estimates</a:t>
            </a:r>
            <a:endParaRPr lang="fr-FR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Flèche droite 48"/>
          <p:cNvSpPr/>
          <p:nvPr/>
        </p:nvSpPr>
        <p:spPr>
          <a:xfrm>
            <a:off x="4326458" y="4060019"/>
            <a:ext cx="576064" cy="115540"/>
          </a:xfrm>
          <a:prstGeom prst="rightArrow">
            <a:avLst>
              <a:gd name="adj1" fmla="val 0"/>
              <a:gd name="adj2" fmla="val 5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352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36F00F6-D75E-39FF-EE35-E694461AD441}"/>
              </a:ext>
            </a:extLst>
          </p:cNvPr>
          <p:cNvSpPr txBox="1">
            <a:spLocks/>
          </p:cNvSpPr>
          <p:nvPr/>
        </p:nvSpPr>
        <p:spPr>
          <a:xfrm>
            <a:off x="10760849" y="751669"/>
            <a:ext cx="1531435" cy="29023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O3.1-676</a:t>
            </a:r>
            <a:endParaRPr lang="en-AT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534464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&amp; analysis</a:t>
            </a:r>
          </a:p>
        </p:txBody>
      </p:sp>
      <p:sp>
        <p:nvSpPr>
          <p:cNvPr id="5" name="Espace réservé du contenu 1"/>
          <p:cNvSpPr txBox="1">
            <a:spLocks/>
          </p:cNvSpPr>
          <p:nvPr/>
        </p:nvSpPr>
        <p:spPr>
          <a:xfrm>
            <a:off x="539550" y="1461254"/>
            <a:ext cx="11064845" cy="476043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2400" b="1" cap="small" dirty="0"/>
              <a:t>MB2005 - Amplitude of the frequency response </a:t>
            </a:r>
          </a:p>
          <a:p>
            <a:pPr marL="0" indent="0" algn="just">
              <a:buNone/>
            </a:pPr>
            <a:endParaRPr lang="en-US" sz="2400" b="1" cap="small" dirty="0"/>
          </a:p>
          <a:p>
            <a:pPr marL="285750" indent="-285750" algn="just"/>
            <a:endParaRPr lang="en-US" sz="1800" dirty="0"/>
          </a:p>
          <a:p>
            <a:pPr marL="285750" indent="-285750" algn="just"/>
            <a:endParaRPr lang="en-US" sz="1800" dirty="0"/>
          </a:p>
          <a:p>
            <a:pPr marL="285750" indent="-285750" algn="just"/>
            <a:endParaRPr lang="en-US" sz="1800" dirty="0"/>
          </a:p>
          <a:p>
            <a:pPr marL="285750" indent="-285750" algn="just"/>
            <a:endParaRPr lang="en-US" sz="1800" dirty="0"/>
          </a:p>
          <a:p>
            <a:pPr marL="0" indent="0" algn="just">
              <a:buNone/>
            </a:pPr>
            <a:endParaRPr lang="en-US" sz="1800" dirty="0"/>
          </a:p>
          <a:p>
            <a:pPr marL="285750" indent="-285750" algn="just"/>
            <a:endParaRPr lang="en-US" sz="1800" dirty="0"/>
          </a:p>
          <a:p>
            <a:pPr marL="285750" indent="-285750" algn="just"/>
            <a:endParaRPr lang="en-US" sz="1800" dirty="0"/>
          </a:p>
        </p:txBody>
      </p:sp>
      <p:sp>
        <p:nvSpPr>
          <p:cNvPr id="7" name="Espace réservé du contenu 1"/>
          <p:cNvSpPr txBox="1">
            <a:spLocks/>
          </p:cNvSpPr>
          <p:nvPr/>
        </p:nvSpPr>
        <p:spPr>
          <a:xfrm>
            <a:off x="541120" y="1990726"/>
            <a:ext cx="5237512" cy="396858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/>
            <a:endParaRPr lang="en-US" sz="1800" dirty="0"/>
          </a:p>
        </p:txBody>
      </p:sp>
      <p:pic>
        <p:nvPicPr>
          <p:cNvPr id="50" name="Imag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596" y="2252507"/>
            <a:ext cx="5768469" cy="4320000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7214432" y="2098618"/>
            <a:ext cx="34852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Degrees of equivalence per laboratory </a:t>
            </a:r>
            <a:endParaRPr lang="fr-FR" sz="1400" b="1" dirty="0"/>
          </a:p>
        </p:txBody>
      </p:sp>
      <p:pic>
        <p:nvPicPr>
          <p:cNvPr id="52" name="Image 5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60" y="2456533"/>
            <a:ext cx="5287764" cy="3960000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2433285" y="2088813"/>
            <a:ext cx="16065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Reported results</a:t>
            </a:r>
            <a:endParaRPr lang="fr-FR" sz="1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6414048" y="234677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0000"/>
                </a:solidFill>
                <a:latin typeface="Arial"/>
              </a:rPr>
              <a:t>LAB1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422134" y="314244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0000"/>
                </a:solidFill>
                <a:latin typeface="Arial"/>
              </a:rPr>
              <a:t>LAB2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414048" y="388764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0000"/>
                </a:solidFill>
                <a:latin typeface="Arial"/>
              </a:rPr>
              <a:t>LAB3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414048" y="4632845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0000"/>
                </a:solidFill>
                <a:latin typeface="Arial"/>
              </a:rPr>
              <a:t>LAB4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414048" y="5362529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000000"/>
                </a:solidFill>
                <a:latin typeface="Arial"/>
              </a:rPr>
              <a:t>LAB5</a:t>
            </a:r>
          </a:p>
        </p:txBody>
      </p:sp>
    </p:spTree>
    <p:extLst>
      <p:ext uri="{BB962C8B-B14F-4D97-AF65-F5344CB8AC3E}">
        <p14:creationId xmlns:p14="http://schemas.microsoft.com/office/powerpoint/2010/main" val="215836390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3482</TotalTime>
  <Words>1052</Words>
  <Application>Microsoft Office PowerPoint</Application>
  <PresentationFormat>Grand écran</PresentationFormat>
  <Paragraphs>214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 Math</vt:lpstr>
      <vt:lpstr>Times New Roman</vt:lpstr>
      <vt:lpstr>Custom Design</vt:lpstr>
      <vt:lpstr>1_Custom Design</vt:lpstr>
      <vt:lpstr>1_Office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Rodrigues Dominique</cp:lastModifiedBy>
  <cp:revision>69</cp:revision>
  <dcterms:created xsi:type="dcterms:W3CDTF">2023-04-18T13:25:54Z</dcterms:created>
  <dcterms:modified xsi:type="dcterms:W3CDTF">2023-06-19T09:15:59Z</dcterms:modified>
</cp:coreProperties>
</file>