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7"/>
  </p:notesMasterIdLst>
  <p:sldIdLst>
    <p:sldId id="261" r:id="rId3"/>
    <p:sldId id="262" r:id="rId4"/>
    <p:sldId id="256" r:id="rId5"/>
    <p:sldId id="263" r:id="rId6"/>
    <p:sldId id="264" r:id="rId7"/>
    <p:sldId id="265" r:id="rId8"/>
    <p:sldId id="266" r:id="rId9"/>
    <p:sldId id="267" r:id="rId10"/>
    <p:sldId id="272" r:id="rId11"/>
    <p:sldId id="273" r:id="rId12"/>
    <p:sldId id="269" r:id="rId13"/>
    <p:sldId id="268" r:id="rId14"/>
    <p:sldId id="270" r:id="rId15"/>
    <p:sldId id="271" r:id="rId16"/>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62"/>
            <p14:sldId id="256"/>
            <p14:sldId id="263"/>
            <p14:sldId id="264"/>
            <p14:sldId id="265"/>
            <p14:sldId id="266"/>
            <p14:sldId id="267"/>
            <p14:sldId id="272"/>
            <p14:sldId id="273"/>
            <p14:sldId id="269"/>
            <p14:sldId id="268"/>
            <p14:sldId id="270"/>
            <p14:sldId id="27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A7E86-32B2-9BE7-CE37-CA4A5FE39D5E}" name="Price, Amanda Caitlyn" initials="" userId="S::price54@llnl.gov::7a607dd0-541f-4b06-bbde-9afa6f71c87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7FE2CC-459F-AC46-9320-D91D1CC9133D}" v="6" dt="2023-06-12T16:41:29.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p:restoredTop sz="86246"/>
  </p:normalViewPr>
  <p:slideViewPr>
    <p:cSldViewPr snapToGrid="0">
      <p:cViewPr varScale="1">
        <p:scale>
          <a:sx n="91" d="100"/>
          <a:sy n="91" d="100"/>
        </p:scale>
        <p:origin x="12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21F15-9CAF-7D4F-8D7C-30A8631E54AA}" type="datetimeFigureOut">
              <a:rPr lang="en-US" smtClean="0"/>
              <a:t>6/15/23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01FD8-F9C6-5047-8D46-D149F9FEF149}" type="slidenum">
              <a:rPr lang="en-US" smtClean="0"/>
              <a:t>‹#›</a:t>
            </a:fld>
            <a:endParaRPr lang="en-US"/>
          </a:p>
        </p:txBody>
      </p:sp>
    </p:spTree>
    <p:extLst>
      <p:ext uri="{BB962C8B-B14F-4D97-AF65-F5344CB8AC3E}">
        <p14:creationId xmlns:p14="http://schemas.microsoft.com/office/powerpoint/2010/main" val="390547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01FD8-F9C6-5047-8D46-D149F9FEF149}" type="slidenum">
              <a:rPr lang="en-US" smtClean="0"/>
              <a:t>1</a:t>
            </a:fld>
            <a:endParaRPr lang="en-US"/>
          </a:p>
        </p:txBody>
      </p:sp>
    </p:spTree>
    <p:extLst>
      <p:ext uri="{BB962C8B-B14F-4D97-AF65-F5344CB8AC3E}">
        <p14:creationId xmlns:p14="http://schemas.microsoft.com/office/powerpoint/2010/main" val="417615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01FD8-F9C6-5047-8D46-D149F9FEF149}" type="slidenum">
              <a:rPr lang="en-US" smtClean="0"/>
              <a:t>7</a:t>
            </a:fld>
            <a:endParaRPr lang="en-US"/>
          </a:p>
        </p:txBody>
      </p:sp>
    </p:spTree>
    <p:extLst>
      <p:ext uri="{BB962C8B-B14F-4D97-AF65-F5344CB8AC3E}">
        <p14:creationId xmlns:p14="http://schemas.microsoft.com/office/powerpoint/2010/main" val="408505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Collapse waveforms came with some rotated to the North and East directions.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Since the collapse waveforms were accompanied by their nuclear event precursor, we were able to compare the nuclear event to a database of existing waveforms</a:t>
            </a:r>
          </a:p>
          <a:p>
            <a:endParaRPr lang="en-US" dirty="0"/>
          </a:p>
        </p:txBody>
      </p:sp>
      <p:sp>
        <p:nvSpPr>
          <p:cNvPr id="4" name="Slide Number Placeholder 3"/>
          <p:cNvSpPr>
            <a:spLocks noGrp="1"/>
          </p:cNvSpPr>
          <p:nvPr>
            <p:ph type="sldNum" sz="quarter" idx="5"/>
          </p:nvPr>
        </p:nvSpPr>
        <p:spPr/>
        <p:txBody>
          <a:bodyPr/>
          <a:lstStyle/>
          <a:p>
            <a:fld id="{DEC01FD8-F9C6-5047-8D46-D149F9FEF149}" type="slidenum">
              <a:rPr lang="en-US" smtClean="0"/>
              <a:t>8</a:t>
            </a:fld>
            <a:endParaRPr lang="en-US"/>
          </a:p>
        </p:txBody>
      </p:sp>
    </p:spTree>
    <p:extLst>
      <p:ext uri="{BB962C8B-B14F-4D97-AF65-F5344CB8AC3E}">
        <p14:creationId xmlns:p14="http://schemas.microsoft.com/office/powerpoint/2010/main" val="89311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Effort was made to confirm they were not just mislabeled components by doing systematic rotation and checking the correlation coefficient with the existing database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Some channels were not rotated but were suspected of having a polarity switch, which could be seen in cross correlation</a:t>
            </a:r>
          </a:p>
          <a:p>
            <a:endParaRPr lang="en-US" dirty="0"/>
          </a:p>
        </p:txBody>
      </p:sp>
      <p:sp>
        <p:nvSpPr>
          <p:cNvPr id="4" name="Slide Number Placeholder 3"/>
          <p:cNvSpPr>
            <a:spLocks noGrp="1"/>
          </p:cNvSpPr>
          <p:nvPr>
            <p:ph type="sldNum" sz="quarter" idx="5"/>
          </p:nvPr>
        </p:nvSpPr>
        <p:spPr/>
        <p:txBody>
          <a:bodyPr/>
          <a:lstStyle/>
          <a:p>
            <a:fld id="{DEC01FD8-F9C6-5047-8D46-D149F9FEF149}" type="slidenum">
              <a:rPr lang="en-US" smtClean="0"/>
              <a:t>9</a:t>
            </a:fld>
            <a:endParaRPr lang="en-US"/>
          </a:p>
        </p:txBody>
      </p:sp>
    </p:spTree>
    <p:extLst>
      <p:ext uri="{BB962C8B-B14F-4D97-AF65-F5344CB8AC3E}">
        <p14:creationId xmlns:p14="http://schemas.microsoft.com/office/powerpoint/2010/main" val="375151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01FD8-F9C6-5047-8D46-D149F9FEF149}" type="slidenum">
              <a:rPr lang="en-US" smtClean="0"/>
              <a:t>10</a:t>
            </a:fld>
            <a:endParaRPr lang="en-US"/>
          </a:p>
        </p:txBody>
      </p:sp>
    </p:spTree>
    <p:extLst>
      <p:ext uri="{BB962C8B-B14F-4D97-AF65-F5344CB8AC3E}">
        <p14:creationId xmlns:p14="http://schemas.microsoft.com/office/powerpoint/2010/main" val="266994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01FD8-F9C6-5047-8D46-D149F9FEF149}" type="slidenum">
              <a:rPr lang="en-US" smtClean="0"/>
              <a:t>11</a:t>
            </a:fld>
            <a:endParaRPr lang="en-US"/>
          </a:p>
        </p:txBody>
      </p:sp>
    </p:spTree>
    <p:extLst>
      <p:ext uri="{BB962C8B-B14F-4D97-AF65-F5344CB8AC3E}">
        <p14:creationId xmlns:p14="http://schemas.microsoft.com/office/powerpoint/2010/main" val="159116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01FD8-F9C6-5047-8D46-D149F9FEF149}" type="slidenum">
              <a:rPr lang="en-US" smtClean="0"/>
              <a:t>12</a:t>
            </a:fld>
            <a:endParaRPr lang="en-US"/>
          </a:p>
        </p:txBody>
      </p:sp>
    </p:spTree>
    <p:extLst>
      <p:ext uri="{BB962C8B-B14F-4D97-AF65-F5344CB8AC3E}">
        <p14:creationId xmlns:p14="http://schemas.microsoft.com/office/powerpoint/2010/main" val="239337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57C271B-821A-70E5-F447-2DDFCC938E66}"/>
              </a:ext>
            </a:extLst>
          </p:cNvPr>
          <p:cNvGrpSpPr>
            <a:grpSpLocks noChangeAspect="1"/>
          </p:cNvGrpSpPr>
          <p:nvPr userDrawn="1"/>
        </p:nvGrpSpPr>
        <p:grpSpPr bwMode="auto">
          <a:xfrm>
            <a:off x="2626659" y="4540638"/>
            <a:ext cx="1138238" cy="271463"/>
            <a:chOff x="6862" y="486"/>
            <a:chExt cx="717" cy="171"/>
          </a:xfrm>
        </p:grpSpPr>
        <p:sp>
          <p:nvSpPr>
            <p:cNvPr id="3" name="AutoShape 3">
              <a:extLst>
                <a:ext uri="{FF2B5EF4-FFF2-40B4-BE49-F238E27FC236}">
                  <a16:creationId xmlns:a16="http://schemas.microsoft.com/office/drawing/2014/main" id="{3FC6AE10-314C-DB05-A9A2-71F9F991366D}"/>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989F8FBB-6D10-AA98-C598-C1E4B431BB1C}"/>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1F17AF8-FDC9-0D0F-FD83-16084C93CAA9}"/>
              </a:ext>
            </a:extLst>
          </p:cNvPr>
          <p:cNvGrpSpPr>
            <a:grpSpLocks noChangeAspect="1"/>
          </p:cNvGrpSpPr>
          <p:nvPr userDrawn="1"/>
        </p:nvGrpSpPr>
        <p:grpSpPr bwMode="auto">
          <a:xfrm>
            <a:off x="10893430" y="771526"/>
            <a:ext cx="1138238" cy="271463"/>
            <a:chOff x="6862" y="486"/>
            <a:chExt cx="717" cy="171"/>
          </a:xfrm>
        </p:grpSpPr>
        <p:sp>
          <p:nvSpPr>
            <p:cNvPr id="3" name="AutoShape 3">
              <a:extLst>
                <a:ext uri="{FF2B5EF4-FFF2-40B4-BE49-F238E27FC236}">
                  <a16:creationId xmlns:a16="http://schemas.microsoft.com/office/drawing/2014/main" id="{BA9B38A6-252C-62B9-CD8D-4942E385E4B5}"/>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038B5F26-BCB1-26A9-3609-F8BEBC8A2EFF}"/>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617033" y="2411871"/>
            <a:ext cx="5270811" cy="169277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Historical nuclear test and collapse data from the Livermore National Network between 1979-1992</a:t>
            </a:r>
          </a:p>
          <a:p>
            <a:pPr algn="ctr"/>
            <a:endParaRPr lang="en-AT" b="1">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Amanda Price, Rebecca Rodd</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Lawrence Livermore National Laboratory</a:t>
            </a:r>
            <a:endParaRPr lang="en-AT" sz="14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E7DC5A0-E307-0CEB-749E-C2800F7D23AA}"/>
              </a:ext>
            </a:extLst>
          </p:cNvPr>
          <p:cNvSpPr txBox="1"/>
          <p:nvPr/>
        </p:nvSpPr>
        <p:spPr>
          <a:xfrm>
            <a:off x="617033" y="5090490"/>
            <a:ext cx="5270811" cy="369332"/>
          </a:xfrm>
          <a:prstGeom prst="rect">
            <a:avLst/>
          </a:prstGeom>
          <a:noFill/>
        </p:spPr>
        <p:txBody>
          <a:bodyPr wrap="square" rtlCol="0">
            <a:spAutoFit/>
          </a:bodyPr>
          <a:lstStyle/>
          <a:p>
            <a:pPr algn="ctr"/>
            <a:r>
              <a:rPr lang="en-AT" dirty="0">
                <a:solidFill>
                  <a:schemeClr val="bg1"/>
                </a:solidFill>
                <a:latin typeface="Arial" panose="020B0604020202020204" pitchFamily="34" charset="0"/>
                <a:cs typeface="Arial" panose="020B0604020202020204" pitchFamily="34" charset="0"/>
              </a:rPr>
              <a:t>Presentation Date</a:t>
            </a:r>
            <a:r>
              <a:rPr lang="en-AT">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20</a:t>
            </a:r>
            <a:r>
              <a:rPr lang="en-AT">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June</a:t>
            </a:r>
            <a:r>
              <a:rPr lang="en-AT">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2023</a:t>
            </a:r>
            <a:endParaRPr lang="en-AT"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1F641A9-A10D-B6C9-3317-21EA09B41327}"/>
              </a:ext>
            </a:extLst>
          </p:cNvPr>
          <p:cNvSpPr txBox="1">
            <a:spLocks/>
          </p:cNvSpPr>
          <p:nvPr/>
        </p:nvSpPr>
        <p:spPr>
          <a:xfrm>
            <a:off x="2440226" y="4564251"/>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O2.5-138</a:t>
            </a:r>
            <a:endParaRPr lang="en-AT" sz="4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4749AE-D66B-ACE5-0D53-F2CA3A6B9CD6}"/>
              </a:ext>
            </a:extLst>
          </p:cNvPr>
          <p:cNvSpPr txBox="1"/>
          <p:nvPr/>
        </p:nvSpPr>
        <p:spPr>
          <a:xfrm>
            <a:off x="107795" y="6049933"/>
            <a:ext cx="7159252" cy="646331"/>
          </a:xfrm>
          <a:prstGeom prst="rect">
            <a:avLst/>
          </a:prstGeom>
          <a:noFill/>
        </p:spPr>
        <p:txBody>
          <a:bodyPr wrap="square">
            <a:spAutoFit/>
          </a:bodyPr>
          <a:lstStyle/>
          <a:p>
            <a:r>
              <a:rPr lang="en-US" sz="1200" b="0" i="0" u="none" strike="noStrike" dirty="0">
                <a:solidFill>
                  <a:schemeClr val="bg1"/>
                </a:solidFill>
                <a:effectLst/>
                <a:latin typeface="Arial" panose="020B0604020202020204" pitchFamily="34" charset="0"/>
                <a:cs typeface="Arial" panose="020B0604020202020204" pitchFamily="34" charset="0"/>
              </a:rPr>
              <a:t>This work was performed under the auspices of the U.S. Department of Energy by Lawrence Livermore National Laboratory under Contract DE-AC52-07NA27344.</a:t>
            </a:r>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LLNL-PRES-849401</a:t>
            </a:r>
            <a:endParaRPr lang="en-US" sz="1200" b="0" i="0" u="none" strike="noStrike"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Quality Control and Verification</a:t>
            </a:r>
            <a:endParaRPr lang="en-AT" sz="5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5715EBD-B61D-3EE9-7FEE-8ED9150BE29A}"/>
              </a:ext>
            </a:extLst>
          </p:cNvPr>
          <p:cNvPicPr>
            <a:picLocks noChangeAspect="1"/>
          </p:cNvPicPr>
          <p:nvPr/>
        </p:nvPicPr>
        <p:blipFill>
          <a:blip r:embed="rId3"/>
          <a:stretch>
            <a:fillRect/>
          </a:stretch>
        </p:blipFill>
        <p:spPr>
          <a:xfrm>
            <a:off x="0" y="1041903"/>
            <a:ext cx="10318402" cy="5159201"/>
          </a:xfrm>
          <a:prstGeom prst="rect">
            <a:avLst/>
          </a:prstGeom>
        </p:spPr>
      </p:pic>
      <p:sp>
        <p:nvSpPr>
          <p:cNvPr id="6" name="Title 1">
            <a:extLst>
              <a:ext uri="{FF2B5EF4-FFF2-40B4-BE49-F238E27FC236}">
                <a16:creationId xmlns:a16="http://schemas.microsoft.com/office/drawing/2014/main" id="{18451113-F90E-3118-A24F-8CDC02B49498}"/>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45E8C7A-4623-3D6F-655B-61C8E2C5B597}"/>
              </a:ext>
            </a:extLst>
          </p:cNvPr>
          <p:cNvPicPr>
            <a:picLocks noChangeAspect="1"/>
          </p:cNvPicPr>
          <p:nvPr/>
        </p:nvPicPr>
        <p:blipFill>
          <a:blip r:embed="rId4"/>
          <a:stretch>
            <a:fillRect/>
          </a:stretch>
        </p:blipFill>
        <p:spPr>
          <a:xfrm>
            <a:off x="11154670" y="99072"/>
            <a:ext cx="635000" cy="635000"/>
          </a:xfrm>
          <a:prstGeom prst="rect">
            <a:avLst/>
          </a:prstGeom>
        </p:spPr>
      </p:pic>
      <p:sp>
        <p:nvSpPr>
          <p:cNvPr id="8" name="TextBox 7">
            <a:extLst>
              <a:ext uri="{FF2B5EF4-FFF2-40B4-BE49-F238E27FC236}">
                <a16:creationId xmlns:a16="http://schemas.microsoft.com/office/drawing/2014/main" id="{B12438FC-5333-CBF1-6702-A68F130B7589}"/>
              </a:ext>
            </a:extLst>
          </p:cNvPr>
          <p:cNvSpPr txBox="1"/>
          <p:nvPr/>
        </p:nvSpPr>
        <p:spPr>
          <a:xfrm>
            <a:off x="9458174" y="1820784"/>
            <a:ext cx="1787669"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Event from file</a:t>
            </a:r>
          </a:p>
        </p:txBody>
      </p:sp>
      <p:sp>
        <p:nvSpPr>
          <p:cNvPr id="9" name="TextBox 8">
            <a:extLst>
              <a:ext uri="{FF2B5EF4-FFF2-40B4-BE49-F238E27FC236}">
                <a16:creationId xmlns:a16="http://schemas.microsoft.com/office/drawing/2014/main" id="{9AAD8E54-0B9B-22D3-CFC3-DC40818117BC}"/>
              </a:ext>
            </a:extLst>
          </p:cNvPr>
          <p:cNvSpPr txBox="1"/>
          <p:nvPr/>
        </p:nvSpPr>
        <p:spPr>
          <a:xfrm>
            <a:off x="9458174" y="2190116"/>
            <a:ext cx="245451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Event from database</a:t>
            </a:r>
          </a:p>
        </p:txBody>
      </p:sp>
      <p:sp>
        <p:nvSpPr>
          <p:cNvPr id="10" name="TextBox 9">
            <a:extLst>
              <a:ext uri="{FF2B5EF4-FFF2-40B4-BE49-F238E27FC236}">
                <a16:creationId xmlns:a16="http://schemas.microsoft.com/office/drawing/2014/main" id="{D02DA95D-3678-915E-150F-B3DCD1D6BC09}"/>
              </a:ext>
            </a:extLst>
          </p:cNvPr>
          <p:cNvSpPr txBox="1"/>
          <p:nvPr/>
        </p:nvSpPr>
        <p:spPr>
          <a:xfrm>
            <a:off x="9458174" y="3338329"/>
            <a:ext cx="2331496"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Rotate components to find match</a:t>
            </a:r>
          </a:p>
        </p:txBody>
      </p:sp>
      <p:sp>
        <p:nvSpPr>
          <p:cNvPr id="4" name="TextBox 3">
            <a:extLst>
              <a:ext uri="{FF2B5EF4-FFF2-40B4-BE49-F238E27FC236}">
                <a16:creationId xmlns:a16="http://schemas.microsoft.com/office/drawing/2014/main" id="{0E0B7030-CF6D-165B-835F-96226BBF2B95}"/>
              </a:ext>
            </a:extLst>
          </p:cNvPr>
          <p:cNvSpPr txBox="1"/>
          <p:nvPr/>
        </p:nvSpPr>
        <p:spPr>
          <a:xfrm rot="16200000">
            <a:off x="164383" y="2160311"/>
            <a:ext cx="824265"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disp</a:t>
            </a:r>
            <a:r>
              <a:rPr lang="en-US" sz="1200" dirty="0">
                <a:latin typeface="Arial" panose="020B0604020202020204" pitchFamily="34" charset="0"/>
                <a:cs typeface="Arial" panose="020B0604020202020204" pitchFamily="34" charset="0"/>
              </a:rPr>
              <a:t> (nm)</a:t>
            </a:r>
          </a:p>
        </p:txBody>
      </p:sp>
      <p:sp>
        <p:nvSpPr>
          <p:cNvPr id="5" name="TextBox 4">
            <a:extLst>
              <a:ext uri="{FF2B5EF4-FFF2-40B4-BE49-F238E27FC236}">
                <a16:creationId xmlns:a16="http://schemas.microsoft.com/office/drawing/2014/main" id="{64B097B6-A433-D20C-3D02-C3828A0B3C75}"/>
              </a:ext>
            </a:extLst>
          </p:cNvPr>
          <p:cNvSpPr txBox="1"/>
          <p:nvPr/>
        </p:nvSpPr>
        <p:spPr>
          <a:xfrm rot="16200000">
            <a:off x="164382" y="5027775"/>
            <a:ext cx="824265"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disp</a:t>
            </a:r>
            <a:r>
              <a:rPr lang="en-US" sz="1200" dirty="0">
                <a:latin typeface="Arial" panose="020B0604020202020204" pitchFamily="34" charset="0"/>
                <a:cs typeface="Arial" panose="020B0604020202020204" pitchFamily="34" charset="0"/>
              </a:rPr>
              <a:t> (nm)</a:t>
            </a:r>
          </a:p>
        </p:txBody>
      </p:sp>
      <p:sp>
        <p:nvSpPr>
          <p:cNvPr id="11" name="TextBox 10">
            <a:extLst>
              <a:ext uri="{FF2B5EF4-FFF2-40B4-BE49-F238E27FC236}">
                <a16:creationId xmlns:a16="http://schemas.microsoft.com/office/drawing/2014/main" id="{28C8BA83-BBED-0FFE-19C3-6A600039AEB9}"/>
              </a:ext>
            </a:extLst>
          </p:cNvPr>
          <p:cNvSpPr txBox="1"/>
          <p:nvPr/>
        </p:nvSpPr>
        <p:spPr>
          <a:xfrm rot="16200000">
            <a:off x="109882" y="3430661"/>
            <a:ext cx="933269"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Correlation</a:t>
            </a:r>
          </a:p>
          <a:p>
            <a:pPr algn="ctr"/>
            <a:r>
              <a:rPr lang="en-US" sz="1200" dirty="0">
                <a:latin typeface="Arial" panose="020B0604020202020204" pitchFamily="34" charset="0"/>
                <a:cs typeface="Arial" panose="020B0604020202020204" pitchFamily="34" charset="0"/>
              </a:rPr>
              <a:t>coefficient</a:t>
            </a:r>
          </a:p>
        </p:txBody>
      </p:sp>
    </p:spTree>
    <p:extLst>
      <p:ext uri="{BB962C8B-B14F-4D97-AF65-F5344CB8AC3E}">
        <p14:creationId xmlns:p14="http://schemas.microsoft.com/office/powerpoint/2010/main" val="229546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Quality Control and Verification</a:t>
            </a:r>
            <a:endParaRPr lang="en-AT" sz="5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02057E3-5CFD-9A53-22C3-4465B2C9BA96}"/>
              </a:ext>
            </a:extLst>
          </p:cNvPr>
          <p:cNvPicPr>
            <a:picLocks noChangeAspect="1"/>
          </p:cNvPicPr>
          <p:nvPr/>
        </p:nvPicPr>
        <p:blipFill>
          <a:blip r:embed="rId3"/>
          <a:stretch>
            <a:fillRect/>
          </a:stretch>
        </p:blipFill>
        <p:spPr>
          <a:xfrm>
            <a:off x="-392374" y="1407293"/>
            <a:ext cx="9092310" cy="4546155"/>
          </a:xfrm>
          <a:prstGeom prst="rect">
            <a:avLst/>
          </a:prstGeom>
        </p:spPr>
      </p:pic>
      <p:sp>
        <p:nvSpPr>
          <p:cNvPr id="6" name="TextBox 5">
            <a:extLst>
              <a:ext uri="{FF2B5EF4-FFF2-40B4-BE49-F238E27FC236}">
                <a16:creationId xmlns:a16="http://schemas.microsoft.com/office/drawing/2014/main" id="{99226FBC-7064-F5F9-994A-769AA7932926}"/>
              </a:ext>
            </a:extLst>
          </p:cNvPr>
          <p:cNvSpPr txBox="1"/>
          <p:nvPr/>
        </p:nvSpPr>
        <p:spPr>
          <a:xfrm>
            <a:off x="7943783" y="1764897"/>
            <a:ext cx="3931920" cy="4229748"/>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To confirm the polarity switch, we used synthetics generated by </a:t>
            </a:r>
            <a:r>
              <a:rPr lang="en-US" sz="1600" dirty="0" err="1">
                <a:latin typeface="Arial" panose="020B0604020202020204" pitchFamily="34" charset="0"/>
                <a:cs typeface="Arial" panose="020B0604020202020204" pitchFamily="34" charset="0"/>
              </a:rPr>
              <a:t>MTinv</a:t>
            </a:r>
            <a:r>
              <a:rPr lang="en-US" sz="1600" dirty="0">
                <a:latin typeface="Arial" panose="020B0604020202020204" pitchFamily="34" charset="0"/>
                <a:cs typeface="Arial" panose="020B0604020202020204" pitchFamily="34" charset="0"/>
              </a:rPr>
              <a:t> assuming a collapse moment tensor</a:t>
            </a:r>
          </a:p>
          <a:p>
            <a:pPr marL="285750" indent="-285750">
              <a:lnSpc>
                <a:spcPct val="114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This technique also allows us to confirm any amplitude anomalies and timing issues</a:t>
            </a:r>
          </a:p>
          <a:p>
            <a:pPr marL="285750" indent="-285750">
              <a:lnSpc>
                <a:spcPct val="114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Collapse event waveform (black) for Nebbiolo on station KNB shows possible polarity reversal on e component. </a:t>
            </a:r>
          </a:p>
          <a:p>
            <a:pPr marL="285750" indent="-285750">
              <a:lnSpc>
                <a:spcPct val="114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Synthetic waveform (red) does not occur at the predicted arrival, but could be due to the lack of ground truth collapse time</a:t>
            </a:r>
          </a:p>
        </p:txBody>
      </p:sp>
      <p:sp>
        <p:nvSpPr>
          <p:cNvPr id="7" name="Title 1">
            <a:extLst>
              <a:ext uri="{FF2B5EF4-FFF2-40B4-BE49-F238E27FC236}">
                <a16:creationId xmlns:a16="http://schemas.microsoft.com/office/drawing/2014/main" id="{09727AA4-67D3-DF04-09B5-0AEA58ED826B}"/>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E8488BB-5A30-EF41-ED71-3A2ACADFDAE4}"/>
              </a:ext>
            </a:extLst>
          </p:cNvPr>
          <p:cNvPicPr>
            <a:picLocks noChangeAspect="1"/>
          </p:cNvPicPr>
          <p:nvPr/>
        </p:nvPicPr>
        <p:blipFill>
          <a:blip r:embed="rId4"/>
          <a:stretch>
            <a:fillRect/>
          </a:stretch>
        </p:blipFill>
        <p:spPr>
          <a:xfrm>
            <a:off x="11154670" y="99072"/>
            <a:ext cx="635000" cy="635000"/>
          </a:xfrm>
          <a:prstGeom prst="rect">
            <a:avLst/>
          </a:prstGeom>
        </p:spPr>
      </p:pic>
      <p:sp>
        <p:nvSpPr>
          <p:cNvPr id="4" name="TextBox 3">
            <a:extLst>
              <a:ext uri="{FF2B5EF4-FFF2-40B4-BE49-F238E27FC236}">
                <a16:creationId xmlns:a16="http://schemas.microsoft.com/office/drawing/2014/main" id="{41452407-4B83-666C-D276-E3A768FCECD5}"/>
              </a:ext>
            </a:extLst>
          </p:cNvPr>
          <p:cNvSpPr txBox="1"/>
          <p:nvPr/>
        </p:nvSpPr>
        <p:spPr>
          <a:xfrm>
            <a:off x="7540135" y="1884686"/>
            <a:ext cx="309700" cy="338554"/>
          </a:xfrm>
          <a:prstGeom prst="rect">
            <a:avLst/>
          </a:prstGeom>
          <a:noFill/>
        </p:spPr>
        <p:txBody>
          <a:bodyPr wrap="none" rtlCol="0">
            <a:spAutoFit/>
          </a:bodyPr>
          <a:lstStyle/>
          <a:p>
            <a:r>
              <a:rPr lang="en-US" sz="1600" b="1" dirty="0">
                <a:solidFill>
                  <a:schemeClr val="tx1">
                    <a:lumMod val="65000"/>
                    <a:lumOff val="35000"/>
                  </a:schemeClr>
                </a:solidFill>
                <a:latin typeface="Arial" panose="020B0604020202020204" pitchFamily="34" charset="0"/>
                <a:cs typeface="Arial" panose="020B0604020202020204" pitchFamily="34" charset="0"/>
              </a:rPr>
              <a:t>n</a:t>
            </a:r>
          </a:p>
        </p:txBody>
      </p:sp>
      <p:sp>
        <p:nvSpPr>
          <p:cNvPr id="5" name="TextBox 4">
            <a:extLst>
              <a:ext uri="{FF2B5EF4-FFF2-40B4-BE49-F238E27FC236}">
                <a16:creationId xmlns:a16="http://schemas.microsoft.com/office/drawing/2014/main" id="{939EDD9C-EA14-95F8-FE67-49A601A90634}"/>
              </a:ext>
            </a:extLst>
          </p:cNvPr>
          <p:cNvSpPr txBox="1"/>
          <p:nvPr/>
        </p:nvSpPr>
        <p:spPr>
          <a:xfrm>
            <a:off x="7545745" y="3067296"/>
            <a:ext cx="298480" cy="338554"/>
          </a:xfrm>
          <a:prstGeom prst="rect">
            <a:avLst/>
          </a:prstGeom>
          <a:noFill/>
        </p:spPr>
        <p:txBody>
          <a:bodyPr wrap="none" rtlCol="0">
            <a:spAutoFit/>
          </a:bodyPr>
          <a:lstStyle/>
          <a:p>
            <a:r>
              <a:rPr lang="en-US" sz="1600" b="1" dirty="0">
                <a:solidFill>
                  <a:schemeClr val="tx1">
                    <a:lumMod val="65000"/>
                    <a:lumOff val="35000"/>
                  </a:schemeClr>
                </a:solidFill>
                <a:latin typeface="Arial" panose="020B0604020202020204" pitchFamily="34" charset="0"/>
                <a:cs typeface="Arial" panose="020B0604020202020204" pitchFamily="34" charset="0"/>
              </a:rPr>
              <a:t>e</a:t>
            </a:r>
          </a:p>
        </p:txBody>
      </p:sp>
      <p:sp>
        <p:nvSpPr>
          <p:cNvPr id="9" name="TextBox 8">
            <a:extLst>
              <a:ext uri="{FF2B5EF4-FFF2-40B4-BE49-F238E27FC236}">
                <a16:creationId xmlns:a16="http://schemas.microsoft.com/office/drawing/2014/main" id="{E18F8192-9A37-FEB0-9868-A289EBA748EE}"/>
              </a:ext>
            </a:extLst>
          </p:cNvPr>
          <p:cNvSpPr txBox="1"/>
          <p:nvPr/>
        </p:nvSpPr>
        <p:spPr>
          <a:xfrm>
            <a:off x="7545745" y="4251290"/>
            <a:ext cx="298480" cy="338554"/>
          </a:xfrm>
          <a:prstGeom prst="rect">
            <a:avLst/>
          </a:prstGeom>
          <a:noFill/>
        </p:spPr>
        <p:txBody>
          <a:bodyPr wrap="none" rtlCol="0">
            <a:spAutoFit/>
          </a:bodyPr>
          <a:lstStyle/>
          <a:p>
            <a:r>
              <a:rPr lang="en-US" sz="1600" b="1" dirty="0">
                <a:solidFill>
                  <a:schemeClr val="tx1">
                    <a:lumMod val="65000"/>
                    <a:lumOff val="35000"/>
                  </a:schemeClr>
                </a:solidFill>
                <a:latin typeface="Arial" panose="020B0604020202020204" pitchFamily="34" charset="0"/>
                <a:cs typeface="Arial" panose="020B0604020202020204" pitchFamily="34" charset="0"/>
              </a:rPr>
              <a:t>v</a:t>
            </a:r>
          </a:p>
        </p:txBody>
      </p:sp>
    </p:spTree>
    <p:extLst>
      <p:ext uri="{BB962C8B-B14F-4D97-AF65-F5344CB8AC3E}">
        <p14:creationId xmlns:p14="http://schemas.microsoft.com/office/powerpoint/2010/main" val="40987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Quality Control and Verification</a:t>
            </a:r>
            <a:endParaRPr lang="en-AT" sz="5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795F4D4-CCE8-5A29-A419-24C396DF6382}"/>
              </a:ext>
            </a:extLst>
          </p:cNvPr>
          <p:cNvPicPr>
            <a:picLocks noChangeAspect="1"/>
          </p:cNvPicPr>
          <p:nvPr/>
        </p:nvPicPr>
        <p:blipFill>
          <a:blip r:embed="rId3"/>
          <a:stretch>
            <a:fillRect/>
          </a:stretch>
        </p:blipFill>
        <p:spPr>
          <a:xfrm>
            <a:off x="4419600" y="956125"/>
            <a:ext cx="7772400" cy="5802803"/>
          </a:xfrm>
          <a:prstGeom prst="rect">
            <a:avLst/>
          </a:prstGeom>
        </p:spPr>
      </p:pic>
      <p:sp>
        <p:nvSpPr>
          <p:cNvPr id="6" name="Title 1">
            <a:extLst>
              <a:ext uri="{FF2B5EF4-FFF2-40B4-BE49-F238E27FC236}">
                <a16:creationId xmlns:a16="http://schemas.microsoft.com/office/drawing/2014/main" id="{EDBF56AC-9DDA-23C3-65AE-06BEF9ED3F5F}"/>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0C6904F-9B15-8440-B9EE-B1AF3B427670}"/>
              </a:ext>
            </a:extLst>
          </p:cNvPr>
          <p:cNvPicPr>
            <a:picLocks noChangeAspect="1"/>
          </p:cNvPicPr>
          <p:nvPr/>
        </p:nvPicPr>
        <p:blipFill>
          <a:blip r:embed="rId4"/>
          <a:stretch>
            <a:fillRect/>
          </a:stretch>
        </p:blipFill>
        <p:spPr>
          <a:xfrm>
            <a:off x="11154670" y="99072"/>
            <a:ext cx="635000" cy="635000"/>
          </a:xfrm>
          <a:prstGeom prst="rect">
            <a:avLst/>
          </a:prstGeom>
        </p:spPr>
      </p:pic>
      <p:sp>
        <p:nvSpPr>
          <p:cNvPr id="9" name="TextBox 8">
            <a:extLst>
              <a:ext uri="{FF2B5EF4-FFF2-40B4-BE49-F238E27FC236}">
                <a16:creationId xmlns:a16="http://schemas.microsoft.com/office/drawing/2014/main" id="{0D94C8EC-95F3-BA19-DB7E-53672DD7FA02}"/>
              </a:ext>
            </a:extLst>
          </p:cNvPr>
          <p:cNvSpPr txBox="1"/>
          <p:nvPr/>
        </p:nvSpPr>
        <p:spPr>
          <a:xfrm>
            <a:off x="68240" y="1512277"/>
            <a:ext cx="4351360" cy="3300775"/>
          </a:xfrm>
          <a:prstGeom prst="rect">
            <a:avLst/>
          </a:prstGeom>
          <a:noFill/>
        </p:spPr>
        <p:txBody>
          <a:bodyPr wrap="square">
            <a:spAutoFit/>
          </a:bodyPr>
          <a:lstStyle/>
          <a:p>
            <a:pPr marL="285750" indent="-285750">
              <a:lnSpc>
                <a:spcPct val="114000"/>
              </a:lnSpc>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Using a subset of moment tensor solutions developed by Chiang, et al [2014], we also are able to generate synthetic seismograms to confirm the polarity of the legacy nuclear events recovered</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Figure shows recovered legacy event (black), Breton, shows no polarity reversal with the synthetic waveform (red) </a:t>
            </a:r>
            <a:endParaRPr lang="en-US"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A7AFFC8-A276-1282-EBD8-2919380E4BB6}"/>
              </a:ext>
            </a:extLst>
          </p:cNvPr>
          <p:cNvSpPr txBox="1"/>
          <p:nvPr/>
        </p:nvSpPr>
        <p:spPr>
          <a:xfrm>
            <a:off x="4885899" y="3415352"/>
            <a:ext cx="543739"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ELK</a:t>
            </a:r>
          </a:p>
        </p:txBody>
      </p:sp>
      <p:sp>
        <p:nvSpPr>
          <p:cNvPr id="11" name="TextBox 10">
            <a:extLst>
              <a:ext uri="{FF2B5EF4-FFF2-40B4-BE49-F238E27FC236}">
                <a16:creationId xmlns:a16="http://schemas.microsoft.com/office/drawing/2014/main" id="{05302581-DED1-1304-0E90-79B8A9D77411}"/>
              </a:ext>
            </a:extLst>
          </p:cNvPr>
          <p:cNvSpPr txBox="1"/>
          <p:nvPr/>
        </p:nvSpPr>
        <p:spPr>
          <a:xfrm>
            <a:off x="4885899" y="6141412"/>
            <a:ext cx="574196"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KNB</a:t>
            </a:r>
          </a:p>
        </p:txBody>
      </p:sp>
      <p:sp>
        <p:nvSpPr>
          <p:cNvPr id="12" name="TextBox 11">
            <a:extLst>
              <a:ext uri="{FF2B5EF4-FFF2-40B4-BE49-F238E27FC236}">
                <a16:creationId xmlns:a16="http://schemas.microsoft.com/office/drawing/2014/main" id="{0CA37633-A54B-3786-070F-F02DB1FD7B04}"/>
              </a:ext>
            </a:extLst>
          </p:cNvPr>
          <p:cNvSpPr txBox="1"/>
          <p:nvPr/>
        </p:nvSpPr>
        <p:spPr>
          <a:xfrm>
            <a:off x="8621922" y="3359997"/>
            <a:ext cx="583814"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MNV</a:t>
            </a:r>
          </a:p>
        </p:txBody>
      </p:sp>
      <p:sp>
        <p:nvSpPr>
          <p:cNvPr id="13" name="TextBox 12">
            <a:extLst>
              <a:ext uri="{FF2B5EF4-FFF2-40B4-BE49-F238E27FC236}">
                <a16:creationId xmlns:a16="http://schemas.microsoft.com/office/drawing/2014/main" id="{3A5DBF95-EB4B-6884-7002-2BCB38B1D9E5}"/>
              </a:ext>
            </a:extLst>
          </p:cNvPr>
          <p:cNvSpPr txBox="1"/>
          <p:nvPr/>
        </p:nvSpPr>
        <p:spPr>
          <a:xfrm>
            <a:off x="8606103" y="6144848"/>
            <a:ext cx="553357"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LAC</a:t>
            </a:r>
          </a:p>
        </p:txBody>
      </p:sp>
      <p:sp>
        <p:nvSpPr>
          <p:cNvPr id="14" name="TextBox 13">
            <a:extLst>
              <a:ext uri="{FF2B5EF4-FFF2-40B4-BE49-F238E27FC236}">
                <a16:creationId xmlns:a16="http://schemas.microsoft.com/office/drawing/2014/main" id="{893BDDA2-EB29-28D4-40AE-66BA3697652B}"/>
              </a:ext>
            </a:extLst>
          </p:cNvPr>
          <p:cNvSpPr txBox="1"/>
          <p:nvPr/>
        </p:nvSpPr>
        <p:spPr>
          <a:xfrm>
            <a:off x="7849977" y="1262852"/>
            <a:ext cx="293670"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n</a:t>
            </a:r>
          </a:p>
        </p:txBody>
      </p:sp>
      <p:sp>
        <p:nvSpPr>
          <p:cNvPr id="15" name="TextBox 14">
            <a:extLst>
              <a:ext uri="{FF2B5EF4-FFF2-40B4-BE49-F238E27FC236}">
                <a16:creationId xmlns:a16="http://schemas.microsoft.com/office/drawing/2014/main" id="{8AD1C537-4FD3-BDB7-B341-AB254AD14197}"/>
              </a:ext>
            </a:extLst>
          </p:cNvPr>
          <p:cNvSpPr txBox="1"/>
          <p:nvPr/>
        </p:nvSpPr>
        <p:spPr>
          <a:xfrm>
            <a:off x="7854786" y="2043049"/>
            <a:ext cx="284052"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e</a:t>
            </a:r>
          </a:p>
        </p:txBody>
      </p:sp>
      <p:sp>
        <p:nvSpPr>
          <p:cNvPr id="16" name="TextBox 15">
            <a:extLst>
              <a:ext uri="{FF2B5EF4-FFF2-40B4-BE49-F238E27FC236}">
                <a16:creationId xmlns:a16="http://schemas.microsoft.com/office/drawing/2014/main" id="{CF173FE2-9F43-D919-FA9B-192A2D679375}"/>
              </a:ext>
            </a:extLst>
          </p:cNvPr>
          <p:cNvSpPr txBox="1"/>
          <p:nvPr/>
        </p:nvSpPr>
        <p:spPr>
          <a:xfrm>
            <a:off x="7854786" y="2841665"/>
            <a:ext cx="284052"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v</a:t>
            </a:r>
          </a:p>
        </p:txBody>
      </p:sp>
      <p:sp>
        <p:nvSpPr>
          <p:cNvPr id="17" name="TextBox 16">
            <a:extLst>
              <a:ext uri="{FF2B5EF4-FFF2-40B4-BE49-F238E27FC236}">
                <a16:creationId xmlns:a16="http://schemas.microsoft.com/office/drawing/2014/main" id="{45EB9D42-4021-003D-7D6C-4C6437E0A2CD}"/>
              </a:ext>
            </a:extLst>
          </p:cNvPr>
          <p:cNvSpPr txBox="1"/>
          <p:nvPr/>
        </p:nvSpPr>
        <p:spPr>
          <a:xfrm>
            <a:off x="11541753" y="1256816"/>
            <a:ext cx="293670"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n</a:t>
            </a:r>
          </a:p>
        </p:txBody>
      </p:sp>
      <p:sp>
        <p:nvSpPr>
          <p:cNvPr id="18" name="TextBox 17">
            <a:extLst>
              <a:ext uri="{FF2B5EF4-FFF2-40B4-BE49-F238E27FC236}">
                <a16:creationId xmlns:a16="http://schemas.microsoft.com/office/drawing/2014/main" id="{DE60532D-749E-AC7F-5306-09A07B57AE25}"/>
              </a:ext>
            </a:extLst>
          </p:cNvPr>
          <p:cNvSpPr txBox="1"/>
          <p:nvPr/>
        </p:nvSpPr>
        <p:spPr>
          <a:xfrm>
            <a:off x="11546562" y="2037013"/>
            <a:ext cx="284052"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e</a:t>
            </a:r>
          </a:p>
        </p:txBody>
      </p:sp>
      <p:sp>
        <p:nvSpPr>
          <p:cNvPr id="19" name="TextBox 18">
            <a:extLst>
              <a:ext uri="{FF2B5EF4-FFF2-40B4-BE49-F238E27FC236}">
                <a16:creationId xmlns:a16="http://schemas.microsoft.com/office/drawing/2014/main" id="{EDB570D8-00D1-2FF3-5A48-755502A96F2F}"/>
              </a:ext>
            </a:extLst>
          </p:cNvPr>
          <p:cNvSpPr txBox="1"/>
          <p:nvPr/>
        </p:nvSpPr>
        <p:spPr>
          <a:xfrm>
            <a:off x="11546562" y="2835629"/>
            <a:ext cx="284052"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v</a:t>
            </a:r>
          </a:p>
        </p:txBody>
      </p:sp>
      <p:sp>
        <p:nvSpPr>
          <p:cNvPr id="20" name="TextBox 19">
            <a:extLst>
              <a:ext uri="{FF2B5EF4-FFF2-40B4-BE49-F238E27FC236}">
                <a16:creationId xmlns:a16="http://schemas.microsoft.com/office/drawing/2014/main" id="{EB284DD5-9E1C-6918-A99A-B3D2545D35CF}"/>
              </a:ext>
            </a:extLst>
          </p:cNvPr>
          <p:cNvSpPr txBox="1"/>
          <p:nvPr/>
        </p:nvSpPr>
        <p:spPr>
          <a:xfrm>
            <a:off x="7845168" y="4004284"/>
            <a:ext cx="293670"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n</a:t>
            </a:r>
          </a:p>
        </p:txBody>
      </p:sp>
      <p:sp>
        <p:nvSpPr>
          <p:cNvPr id="21" name="TextBox 20">
            <a:extLst>
              <a:ext uri="{FF2B5EF4-FFF2-40B4-BE49-F238E27FC236}">
                <a16:creationId xmlns:a16="http://schemas.microsoft.com/office/drawing/2014/main" id="{0520DCDF-BDA4-5A8C-FF7E-805A831F6672}"/>
              </a:ext>
            </a:extLst>
          </p:cNvPr>
          <p:cNvSpPr txBox="1"/>
          <p:nvPr/>
        </p:nvSpPr>
        <p:spPr>
          <a:xfrm>
            <a:off x="7849977" y="4784481"/>
            <a:ext cx="284052"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e</a:t>
            </a:r>
          </a:p>
        </p:txBody>
      </p:sp>
      <p:sp>
        <p:nvSpPr>
          <p:cNvPr id="22" name="TextBox 21">
            <a:extLst>
              <a:ext uri="{FF2B5EF4-FFF2-40B4-BE49-F238E27FC236}">
                <a16:creationId xmlns:a16="http://schemas.microsoft.com/office/drawing/2014/main" id="{4B2310C6-3D13-90A5-279C-DBC3096CA0F8}"/>
              </a:ext>
            </a:extLst>
          </p:cNvPr>
          <p:cNvSpPr txBox="1"/>
          <p:nvPr/>
        </p:nvSpPr>
        <p:spPr>
          <a:xfrm>
            <a:off x="7849977" y="5583097"/>
            <a:ext cx="284052"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v</a:t>
            </a:r>
          </a:p>
        </p:txBody>
      </p:sp>
      <p:sp>
        <p:nvSpPr>
          <p:cNvPr id="23" name="TextBox 22">
            <a:extLst>
              <a:ext uri="{FF2B5EF4-FFF2-40B4-BE49-F238E27FC236}">
                <a16:creationId xmlns:a16="http://schemas.microsoft.com/office/drawing/2014/main" id="{A61AA86E-DE2D-20F2-75AD-412FDF73BADD}"/>
              </a:ext>
            </a:extLst>
          </p:cNvPr>
          <p:cNvSpPr txBox="1"/>
          <p:nvPr/>
        </p:nvSpPr>
        <p:spPr>
          <a:xfrm>
            <a:off x="11536944" y="4004284"/>
            <a:ext cx="293670"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n</a:t>
            </a:r>
          </a:p>
        </p:txBody>
      </p:sp>
      <p:sp>
        <p:nvSpPr>
          <p:cNvPr id="24" name="TextBox 23">
            <a:extLst>
              <a:ext uri="{FF2B5EF4-FFF2-40B4-BE49-F238E27FC236}">
                <a16:creationId xmlns:a16="http://schemas.microsoft.com/office/drawing/2014/main" id="{CF09AD87-A20F-DD8A-CD80-C45DDD40C220}"/>
              </a:ext>
            </a:extLst>
          </p:cNvPr>
          <p:cNvSpPr txBox="1"/>
          <p:nvPr/>
        </p:nvSpPr>
        <p:spPr>
          <a:xfrm>
            <a:off x="11541753" y="4784481"/>
            <a:ext cx="284052"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e</a:t>
            </a:r>
          </a:p>
        </p:txBody>
      </p:sp>
      <p:sp>
        <p:nvSpPr>
          <p:cNvPr id="25" name="TextBox 24">
            <a:extLst>
              <a:ext uri="{FF2B5EF4-FFF2-40B4-BE49-F238E27FC236}">
                <a16:creationId xmlns:a16="http://schemas.microsoft.com/office/drawing/2014/main" id="{3CD2C456-74AA-5621-FD6F-A7959CF19D64}"/>
              </a:ext>
            </a:extLst>
          </p:cNvPr>
          <p:cNvSpPr txBox="1"/>
          <p:nvPr/>
        </p:nvSpPr>
        <p:spPr>
          <a:xfrm>
            <a:off x="11541753" y="5583097"/>
            <a:ext cx="284052" cy="307777"/>
          </a:xfrm>
          <a:prstGeom prst="rect">
            <a:avLst/>
          </a:prstGeom>
          <a:noFill/>
        </p:spPr>
        <p:txBody>
          <a:bodyPr wrap="none" rtlCol="0">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v</a:t>
            </a:r>
          </a:p>
        </p:txBody>
      </p:sp>
    </p:spTree>
    <p:extLst>
      <p:ext uri="{BB962C8B-B14F-4D97-AF65-F5344CB8AC3E}">
        <p14:creationId xmlns:p14="http://schemas.microsoft.com/office/powerpoint/2010/main" val="3483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Ongoing Work</a:t>
            </a:r>
            <a:endParaRPr lang="en-AT" sz="2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5CFD53-52B7-0229-4AD3-40F15D4583D4}"/>
              </a:ext>
            </a:extLst>
          </p:cNvPr>
          <p:cNvSpPr txBox="1"/>
          <p:nvPr/>
        </p:nvSpPr>
        <p:spPr>
          <a:xfrm>
            <a:off x="399393" y="1527242"/>
            <a:ext cx="10286040" cy="3177665"/>
          </a:xfrm>
          <a:prstGeom prst="rect">
            <a:avLst/>
          </a:prstGeom>
          <a:noFill/>
        </p:spPr>
        <p:txBody>
          <a:bodyPr wrap="square">
            <a:spAutoFit/>
          </a:bodyPr>
          <a:lstStyle/>
          <a:p>
            <a:pPr marL="342900" indent="-342900">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Further quality control work to identify gaps, repeated amplitudes, digitizer noise, </a:t>
            </a:r>
            <a:r>
              <a:rPr lang="en-US" sz="2000" dirty="0" err="1">
                <a:latin typeface="Arial" panose="020B0604020202020204" pitchFamily="34" charset="0"/>
                <a:cs typeface="Arial" panose="020B0604020202020204" pitchFamily="34" charset="0"/>
              </a:rPr>
              <a:t>etc</a:t>
            </a:r>
            <a:endParaRPr lang="en-US" sz="2000" dirty="0">
              <a:latin typeface="Arial" panose="020B0604020202020204" pitchFamily="34" charset="0"/>
              <a:cs typeface="Arial" panose="020B0604020202020204" pitchFamily="34" charset="0"/>
            </a:endParaRPr>
          </a:p>
          <a:p>
            <a:pPr marL="342900" indent="-342900">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Automated QC analysis using Python-based seismic software package, </a:t>
            </a:r>
            <a:r>
              <a:rPr lang="en-US" sz="2000" dirty="0" err="1">
                <a:latin typeface="Arial" panose="020B0604020202020204" pitchFamily="34" charset="0"/>
                <a:cs typeface="Arial" panose="020B0604020202020204" pitchFamily="34" charset="0"/>
              </a:rPr>
              <a:t>Pycheron</a:t>
            </a:r>
            <a:r>
              <a:rPr lang="en-US" sz="2000" dirty="0">
                <a:latin typeface="Arial" panose="020B0604020202020204" pitchFamily="34" charset="0"/>
                <a:cs typeface="Arial" panose="020B0604020202020204" pitchFamily="34" charset="0"/>
              </a:rPr>
              <a:t> [Aur, et al 2021]</a:t>
            </a:r>
          </a:p>
          <a:p>
            <a:pPr marL="342900" indent="-342900">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Further investigation into timing issues by using analyst picks</a:t>
            </a:r>
          </a:p>
          <a:p>
            <a:pPr marL="342900" indent="-342900">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Additional efforts are being made to digitize analog seismic recordings prior to 1979 contained on 9-track and microfiche mediums</a:t>
            </a:r>
          </a:p>
          <a:p>
            <a:pPr marL="342900" indent="-342900">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Use of ML techniques for expediting analog medium recovery as well as automated metadata cataloging, including handwriting translations</a:t>
            </a:r>
          </a:p>
        </p:txBody>
      </p:sp>
      <p:sp>
        <p:nvSpPr>
          <p:cNvPr id="8" name="Title 1">
            <a:extLst>
              <a:ext uri="{FF2B5EF4-FFF2-40B4-BE49-F238E27FC236}">
                <a16:creationId xmlns:a16="http://schemas.microsoft.com/office/drawing/2014/main" id="{4445056D-1CCD-E089-5D9E-F6B6F3D3D5F3}"/>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B92E783-1D00-1710-2745-6A9B3FE58797}"/>
              </a:ext>
            </a:extLst>
          </p:cNvPr>
          <p:cNvPicPr>
            <a:picLocks noChangeAspect="1"/>
          </p:cNvPicPr>
          <p:nvPr/>
        </p:nvPicPr>
        <p:blipFill>
          <a:blip r:embed="rId2"/>
          <a:stretch>
            <a:fillRect/>
          </a:stretch>
        </p:blipFill>
        <p:spPr>
          <a:xfrm>
            <a:off x="11154670" y="99072"/>
            <a:ext cx="635000" cy="635000"/>
          </a:xfrm>
          <a:prstGeom prst="rect">
            <a:avLst/>
          </a:prstGeom>
        </p:spPr>
      </p:pic>
    </p:spTree>
    <p:extLst>
      <p:ext uri="{BB962C8B-B14F-4D97-AF65-F5344CB8AC3E}">
        <p14:creationId xmlns:p14="http://schemas.microsoft.com/office/powerpoint/2010/main" val="182871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Summary</a:t>
            </a:r>
            <a:endParaRPr lang="en-AT" sz="5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B8F85BF-3471-31AC-6188-37FAFD434BAB}"/>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75AD550-AA4F-E449-5920-29C0ED9112CE}"/>
              </a:ext>
            </a:extLst>
          </p:cNvPr>
          <p:cNvPicPr>
            <a:picLocks noChangeAspect="1"/>
          </p:cNvPicPr>
          <p:nvPr/>
        </p:nvPicPr>
        <p:blipFill>
          <a:blip r:embed="rId2"/>
          <a:stretch>
            <a:fillRect/>
          </a:stretch>
        </p:blipFill>
        <p:spPr>
          <a:xfrm>
            <a:off x="11154670" y="99072"/>
            <a:ext cx="635000" cy="635000"/>
          </a:xfrm>
          <a:prstGeom prst="rect">
            <a:avLst/>
          </a:prstGeom>
        </p:spPr>
      </p:pic>
      <p:sp>
        <p:nvSpPr>
          <p:cNvPr id="8" name="TextBox 7">
            <a:extLst>
              <a:ext uri="{FF2B5EF4-FFF2-40B4-BE49-F238E27FC236}">
                <a16:creationId xmlns:a16="http://schemas.microsoft.com/office/drawing/2014/main" id="{4D9E8155-4D6F-6084-71D2-73DFDB2E32A8}"/>
              </a:ext>
            </a:extLst>
          </p:cNvPr>
          <p:cNvSpPr txBox="1"/>
          <p:nvPr/>
        </p:nvSpPr>
        <p:spPr>
          <a:xfrm>
            <a:off x="832513" y="1473958"/>
            <a:ext cx="10058400" cy="3254609"/>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We recovered 108 previously unreleased nuclear events from the LNN network</a:t>
            </a:r>
          </a:p>
          <a:p>
            <a:pPr marL="285750" indent="-285750">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~30% of the recovered events had at least one QC data issue, of which, only 5 events had QC issues severe enough to exclude them from release</a:t>
            </a:r>
          </a:p>
          <a:p>
            <a:pPr marL="285750" indent="-285750">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52 collapse events were recovered from research archives with unknown provenance</a:t>
            </a:r>
          </a:p>
          <a:p>
            <a:pPr marL="285750" indent="-285750">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Using synthetics generated from pure collapse and moment tensor solutions allowed us to verify any rotation and polarity reversals that may have occurred</a:t>
            </a:r>
          </a:p>
          <a:p>
            <a:pPr marL="285750" indent="-285750">
              <a:lnSpc>
                <a:spcPct val="114000"/>
              </a:lnSpc>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87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Overview</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6027048-AAA3-A429-DA99-4900FC5D8612}"/>
              </a:ext>
            </a:extLst>
          </p:cNvPr>
          <p:cNvPicPr>
            <a:picLocks noChangeAspect="1"/>
          </p:cNvPicPr>
          <p:nvPr/>
        </p:nvPicPr>
        <p:blipFill>
          <a:blip r:embed="rId2"/>
          <a:stretch>
            <a:fillRect/>
          </a:stretch>
        </p:blipFill>
        <p:spPr>
          <a:xfrm>
            <a:off x="11154670" y="99072"/>
            <a:ext cx="635000" cy="635000"/>
          </a:xfrm>
          <a:prstGeom prst="rect">
            <a:avLst/>
          </a:prstGeom>
        </p:spPr>
      </p:pic>
      <p:sp>
        <p:nvSpPr>
          <p:cNvPr id="11" name="TextBox 10">
            <a:extLst>
              <a:ext uri="{FF2B5EF4-FFF2-40B4-BE49-F238E27FC236}">
                <a16:creationId xmlns:a16="http://schemas.microsoft.com/office/drawing/2014/main" id="{0D58097A-09C9-4765-2DF4-537E1FA3C8A1}"/>
              </a:ext>
            </a:extLst>
          </p:cNvPr>
          <p:cNvSpPr txBox="1"/>
          <p:nvPr/>
        </p:nvSpPr>
        <p:spPr>
          <a:xfrm>
            <a:off x="787020" y="1473958"/>
            <a:ext cx="10617959" cy="1818126"/>
          </a:xfrm>
          <a:prstGeom prst="rect">
            <a:avLst/>
          </a:prstGeom>
          <a:noFill/>
        </p:spPr>
        <p:txBody>
          <a:bodyPr wrap="square" rtlCol="0">
            <a:spAutoFit/>
          </a:bodyPr>
          <a:lstStyle/>
          <a:p>
            <a:pPr>
              <a:lnSpc>
                <a:spcPct val="114000"/>
              </a:lnSpc>
              <a:spcAft>
                <a:spcPts val="600"/>
              </a:spcAft>
            </a:pPr>
            <a:r>
              <a:rPr lang="en-US" sz="2400" b="1" dirty="0">
                <a:latin typeface="Arial" panose="020B0604020202020204" pitchFamily="34" charset="0"/>
                <a:cs typeface="Arial" panose="020B0604020202020204" pitchFamily="34" charset="0"/>
              </a:rPr>
              <a:t>Problem:</a:t>
            </a:r>
          </a:p>
          <a:p>
            <a:pPr>
              <a:lnSpc>
                <a:spcPct val="114000"/>
              </a:lnSpc>
              <a:spcAft>
                <a:spcPts val="600"/>
              </a:spcAft>
            </a:pPr>
            <a:r>
              <a:rPr lang="en-US" sz="2400" dirty="0">
                <a:latin typeface="Arial" panose="020B0604020202020204" pitchFamily="34" charset="0"/>
                <a:cs typeface="Arial" panose="020B0604020202020204" pitchFamily="34" charset="0"/>
              </a:rPr>
              <a:t>Historical geophysical data recorded during the era of nuclear testing is rare and limited. Efforts have been made to preserve and digitize data but have minimal quality control from decades of lost history and retiring personnel. </a:t>
            </a:r>
          </a:p>
        </p:txBody>
      </p:sp>
      <p:sp>
        <p:nvSpPr>
          <p:cNvPr id="13" name="TextBox 12">
            <a:extLst>
              <a:ext uri="{FF2B5EF4-FFF2-40B4-BE49-F238E27FC236}">
                <a16:creationId xmlns:a16="http://schemas.microsoft.com/office/drawing/2014/main" id="{BC97E805-C121-7B22-8CAC-26C4FEF50208}"/>
              </a:ext>
            </a:extLst>
          </p:cNvPr>
          <p:cNvSpPr txBox="1"/>
          <p:nvPr/>
        </p:nvSpPr>
        <p:spPr>
          <a:xfrm>
            <a:off x="787020" y="3819673"/>
            <a:ext cx="10617959" cy="1818126"/>
          </a:xfrm>
          <a:prstGeom prst="rect">
            <a:avLst/>
          </a:prstGeom>
          <a:noFill/>
        </p:spPr>
        <p:txBody>
          <a:bodyPr wrap="square" rtlCol="0">
            <a:spAutoFit/>
          </a:bodyPr>
          <a:lstStyle/>
          <a:p>
            <a:pPr>
              <a:lnSpc>
                <a:spcPct val="114000"/>
              </a:lnSpc>
              <a:spcAft>
                <a:spcPts val="600"/>
              </a:spcAft>
            </a:pPr>
            <a:r>
              <a:rPr lang="en-US" sz="2400" dirty="0">
                <a:latin typeface="Arial" panose="020B0604020202020204" pitchFamily="34" charset="0"/>
                <a:cs typeface="Arial" panose="020B0604020202020204" pitchFamily="34" charset="0"/>
              </a:rPr>
              <a:t>The Livermore National Network (LNN) presents a unique opportunity to recover non-reproducible, highly valuable datasets.</a:t>
            </a:r>
          </a:p>
          <a:p>
            <a:pPr>
              <a:lnSpc>
                <a:spcPct val="114000"/>
              </a:lnSpc>
              <a:spcAft>
                <a:spcPts val="600"/>
              </a:spcAft>
            </a:pPr>
            <a:r>
              <a:rPr lang="en-US" sz="2400" dirty="0">
                <a:latin typeface="Arial" panose="020B0604020202020204" pitchFamily="34" charset="0"/>
                <a:cs typeface="Arial" panose="020B0604020202020204" pitchFamily="34" charset="0"/>
              </a:rPr>
              <a:t>But it is not enough just to recover the data, as we also aim to mitigate any QC issues or potential undocumented transformations of the waveforms. </a:t>
            </a:r>
          </a:p>
        </p:txBody>
      </p:sp>
    </p:spTree>
    <p:extLst>
      <p:ext uri="{BB962C8B-B14F-4D97-AF65-F5344CB8AC3E}">
        <p14:creationId xmlns:p14="http://schemas.microsoft.com/office/powerpoint/2010/main" val="35742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Lawrence Livermore Nevada Network (LNN)</a:t>
            </a:r>
            <a:endParaRPr lang="en-AT" sz="54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AD3D3A9-66E3-5094-CCFD-8A844C393CB2}"/>
              </a:ext>
            </a:extLst>
          </p:cNvPr>
          <p:cNvPicPr>
            <a:picLocks noChangeAspect="1"/>
          </p:cNvPicPr>
          <p:nvPr/>
        </p:nvPicPr>
        <p:blipFill>
          <a:blip r:embed="rId2"/>
          <a:stretch>
            <a:fillRect/>
          </a:stretch>
        </p:blipFill>
        <p:spPr>
          <a:xfrm>
            <a:off x="273707" y="1231853"/>
            <a:ext cx="4995267" cy="5232009"/>
          </a:xfrm>
          <a:prstGeom prst="rect">
            <a:avLst/>
          </a:prstGeom>
        </p:spPr>
      </p:pic>
      <p:sp>
        <p:nvSpPr>
          <p:cNvPr id="8" name="TextBox 7">
            <a:extLst>
              <a:ext uri="{FF2B5EF4-FFF2-40B4-BE49-F238E27FC236}">
                <a16:creationId xmlns:a16="http://schemas.microsoft.com/office/drawing/2014/main" id="{BD52EC51-8EE3-1F80-2FF9-BA3F8A4B166D}"/>
              </a:ext>
            </a:extLst>
          </p:cNvPr>
          <p:cNvSpPr txBox="1"/>
          <p:nvPr/>
        </p:nvSpPr>
        <p:spPr>
          <a:xfrm>
            <a:off x="5806529" y="1373526"/>
            <a:ext cx="6111764" cy="3531608"/>
          </a:xfrm>
          <a:prstGeom prst="rect">
            <a:avLst/>
          </a:prstGeom>
          <a:noFill/>
        </p:spPr>
        <p:txBody>
          <a:bodyPr wrap="square">
            <a:spAutoFit/>
          </a:bodyPr>
          <a:lstStyle/>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Four analog, broadband seismic stations were first deployed in the 1960s to record nuclear testing at the Nevada Test Site (NTS), now known as the Nevada National Security Site (NNSS) </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LAC closed in 1999</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MNV was adopted into the International Monitoring System (IMS) Primary array station NVAR</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ELK operates under the US network and as an IMS Auxiliary station</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KNB continues to operate under the UU network</a:t>
            </a:r>
          </a:p>
        </p:txBody>
      </p:sp>
      <p:sp>
        <p:nvSpPr>
          <p:cNvPr id="13" name="Title 1">
            <a:extLst>
              <a:ext uri="{FF2B5EF4-FFF2-40B4-BE49-F238E27FC236}">
                <a16:creationId xmlns:a16="http://schemas.microsoft.com/office/drawing/2014/main" id="{10602BE2-077F-7E83-D2D4-BFEF2E27606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CAFAC13-B627-D61D-DB64-53D5BFD166BA}"/>
              </a:ext>
            </a:extLst>
          </p:cNvPr>
          <p:cNvPicPr>
            <a:picLocks noChangeAspect="1"/>
          </p:cNvPicPr>
          <p:nvPr/>
        </p:nvPicPr>
        <p:blipFill>
          <a:blip r:embed="rId3"/>
          <a:stretch>
            <a:fillRect/>
          </a:stretch>
        </p:blipFill>
        <p:spPr>
          <a:xfrm>
            <a:off x="11154670" y="99072"/>
            <a:ext cx="635000" cy="635000"/>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History of the Livermore National Network</a:t>
            </a:r>
            <a:endParaRPr lang="en-AT" sz="54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54D4340-A5AF-FD73-531E-4B27715AD45D}"/>
              </a:ext>
            </a:extLst>
          </p:cNvPr>
          <p:cNvPicPr>
            <a:picLocks noChangeAspect="1"/>
          </p:cNvPicPr>
          <p:nvPr/>
        </p:nvPicPr>
        <p:blipFill>
          <a:blip r:embed="rId2"/>
          <a:stretch>
            <a:fillRect/>
          </a:stretch>
        </p:blipFill>
        <p:spPr>
          <a:xfrm>
            <a:off x="1828768" y="1200150"/>
            <a:ext cx="8534463" cy="5485346"/>
          </a:xfrm>
          <a:prstGeom prst="rect">
            <a:avLst/>
          </a:prstGeom>
        </p:spPr>
      </p:pic>
      <p:sp>
        <p:nvSpPr>
          <p:cNvPr id="14" name="Title 1">
            <a:extLst>
              <a:ext uri="{FF2B5EF4-FFF2-40B4-BE49-F238E27FC236}">
                <a16:creationId xmlns:a16="http://schemas.microsoft.com/office/drawing/2014/main" id="{D951E327-2A89-274C-3FAA-C8DC17549C38}"/>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491DB8C-6943-646F-0CAA-EA82F35D80EA}"/>
              </a:ext>
            </a:extLst>
          </p:cNvPr>
          <p:cNvPicPr>
            <a:picLocks noChangeAspect="1"/>
          </p:cNvPicPr>
          <p:nvPr/>
        </p:nvPicPr>
        <p:blipFill>
          <a:blip r:embed="rId3"/>
          <a:stretch>
            <a:fillRect/>
          </a:stretch>
        </p:blipFill>
        <p:spPr>
          <a:xfrm>
            <a:off x="11154670" y="99072"/>
            <a:ext cx="635000" cy="635000"/>
          </a:xfrm>
          <a:prstGeom prst="rect">
            <a:avLst/>
          </a:prstGeom>
        </p:spPr>
      </p:pic>
    </p:spTree>
    <p:extLst>
      <p:ext uri="{BB962C8B-B14F-4D97-AF65-F5344CB8AC3E}">
        <p14:creationId xmlns:p14="http://schemas.microsoft.com/office/powerpoint/2010/main" val="197461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Recovered Legacy Events</a:t>
            </a:r>
            <a:endParaRPr lang="en-AT" sz="5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EBBF177-91D8-3062-8B3A-CA9B4BA59E37}"/>
              </a:ext>
            </a:extLst>
          </p:cNvPr>
          <p:cNvPicPr>
            <a:picLocks noChangeAspect="1"/>
          </p:cNvPicPr>
          <p:nvPr/>
        </p:nvPicPr>
        <p:blipFill>
          <a:blip r:embed="rId2"/>
          <a:stretch>
            <a:fillRect/>
          </a:stretch>
        </p:blipFill>
        <p:spPr>
          <a:xfrm>
            <a:off x="317937" y="1342320"/>
            <a:ext cx="5975505" cy="5088134"/>
          </a:xfrm>
          <a:prstGeom prst="rect">
            <a:avLst/>
          </a:prstGeom>
        </p:spPr>
      </p:pic>
      <p:pic>
        <p:nvPicPr>
          <p:cNvPr id="6" name="Picture 5">
            <a:extLst>
              <a:ext uri="{FF2B5EF4-FFF2-40B4-BE49-F238E27FC236}">
                <a16:creationId xmlns:a16="http://schemas.microsoft.com/office/drawing/2014/main" id="{61413A73-D420-1E6C-241E-58C0A144C02B}"/>
              </a:ext>
            </a:extLst>
          </p:cNvPr>
          <p:cNvPicPr>
            <a:picLocks noChangeAspect="1"/>
          </p:cNvPicPr>
          <p:nvPr/>
        </p:nvPicPr>
        <p:blipFill>
          <a:blip r:embed="rId3"/>
          <a:stretch>
            <a:fillRect/>
          </a:stretch>
        </p:blipFill>
        <p:spPr>
          <a:xfrm>
            <a:off x="6867250" y="4094279"/>
            <a:ext cx="4591158" cy="1809456"/>
          </a:xfrm>
          <a:prstGeom prst="rect">
            <a:avLst/>
          </a:prstGeom>
        </p:spPr>
      </p:pic>
      <p:sp>
        <p:nvSpPr>
          <p:cNvPr id="12" name="TextBox 11">
            <a:extLst>
              <a:ext uri="{FF2B5EF4-FFF2-40B4-BE49-F238E27FC236}">
                <a16:creationId xmlns:a16="http://schemas.microsoft.com/office/drawing/2014/main" id="{876B3449-3FB1-7ED9-DCE5-C473C13EE464}"/>
              </a:ext>
            </a:extLst>
          </p:cNvPr>
          <p:cNvSpPr txBox="1"/>
          <p:nvPr/>
        </p:nvSpPr>
        <p:spPr>
          <a:xfrm>
            <a:off x="6483625" y="1707182"/>
            <a:ext cx="5733243" cy="1721818"/>
          </a:xfrm>
          <a:prstGeom prst="rect">
            <a:avLst/>
          </a:prstGeom>
          <a:noFill/>
        </p:spPr>
        <p:txBody>
          <a:bodyPr wrap="square">
            <a:spAutoFit/>
          </a:bodyPr>
          <a:lstStyle/>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108 events were identified having previously been unreleased </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Each event was manually reviewed for dead channels, non-seismic noise, spiking, gaps and timing issues</a:t>
            </a:r>
          </a:p>
        </p:txBody>
      </p:sp>
      <p:sp>
        <p:nvSpPr>
          <p:cNvPr id="14" name="Title 1">
            <a:extLst>
              <a:ext uri="{FF2B5EF4-FFF2-40B4-BE49-F238E27FC236}">
                <a16:creationId xmlns:a16="http://schemas.microsoft.com/office/drawing/2014/main" id="{78F1D1A6-6BAE-9976-E3A6-0C9AEF6CBE37}"/>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8ACFDDA-7492-1714-BE9D-4169D7FA5CC2}"/>
              </a:ext>
            </a:extLst>
          </p:cNvPr>
          <p:cNvPicPr>
            <a:picLocks noChangeAspect="1"/>
          </p:cNvPicPr>
          <p:nvPr/>
        </p:nvPicPr>
        <p:blipFill>
          <a:blip r:embed="rId4"/>
          <a:stretch>
            <a:fillRect/>
          </a:stretch>
        </p:blipFill>
        <p:spPr>
          <a:xfrm>
            <a:off x="11154670" y="99072"/>
            <a:ext cx="635000" cy="635000"/>
          </a:xfrm>
          <a:prstGeom prst="rect">
            <a:avLst/>
          </a:prstGeom>
        </p:spPr>
      </p:pic>
      <p:sp>
        <p:nvSpPr>
          <p:cNvPr id="16" name="TextBox 15">
            <a:extLst>
              <a:ext uri="{FF2B5EF4-FFF2-40B4-BE49-F238E27FC236}">
                <a16:creationId xmlns:a16="http://schemas.microsoft.com/office/drawing/2014/main" id="{5B4769A8-C7AE-11F8-30E0-D64E058CF08D}"/>
              </a:ext>
            </a:extLst>
          </p:cNvPr>
          <p:cNvSpPr txBox="1"/>
          <p:nvPr/>
        </p:nvSpPr>
        <p:spPr>
          <a:xfrm rot="16200000">
            <a:off x="6895939"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1979</a:t>
            </a:r>
          </a:p>
        </p:txBody>
      </p:sp>
      <p:sp>
        <p:nvSpPr>
          <p:cNvPr id="21" name="TextBox 20">
            <a:extLst>
              <a:ext uri="{FF2B5EF4-FFF2-40B4-BE49-F238E27FC236}">
                <a16:creationId xmlns:a16="http://schemas.microsoft.com/office/drawing/2014/main" id="{CB65F67B-2860-875C-9710-81844AD50E2D}"/>
              </a:ext>
            </a:extLst>
          </p:cNvPr>
          <p:cNvSpPr txBox="1"/>
          <p:nvPr/>
        </p:nvSpPr>
        <p:spPr>
          <a:xfrm rot="16200000">
            <a:off x="7206770"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1980</a:t>
            </a:r>
          </a:p>
        </p:txBody>
      </p:sp>
      <p:sp>
        <p:nvSpPr>
          <p:cNvPr id="22" name="TextBox 21">
            <a:extLst>
              <a:ext uri="{FF2B5EF4-FFF2-40B4-BE49-F238E27FC236}">
                <a16:creationId xmlns:a16="http://schemas.microsoft.com/office/drawing/2014/main" id="{E38BF4A0-91AB-9FCF-DC37-35A6AAAE439D}"/>
              </a:ext>
            </a:extLst>
          </p:cNvPr>
          <p:cNvSpPr txBox="1"/>
          <p:nvPr/>
        </p:nvSpPr>
        <p:spPr>
          <a:xfrm rot="16200000">
            <a:off x="7517601"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1981</a:t>
            </a:r>
          </a:p>
        </p:txBody>
      </p:sp>
      <p:sp>
        <p:nvSpPr>
          <p:cNvPr id="23" name="TextBox 22">
            <a:extLst>
              <a:ext uri="{FF2B5EF4-FFF2-40B4-BE49-F238E27FC236}">
                <a16:creationId xmlns:a16="http://schemas.microsoft.com/office/drawing/2014/main" id="{6D3B00EC-BF9D-CC3A-BEDD-2C6261D007C2}"/>
              </a:ext>
            </a:extLst>
          </p:cNvPr>
          <p:cNvSpPr txBox="1"/>
          <p:nvPr/>
        </p:nvSpPr>
        <p:spPr>
          <a:xfrm rot="16200000">
            <a:off x="7828432"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1982</a:t>
            </a:r>
          </a:p>
        </p:txBody>
      </p:sp>
      <p:sp>
        <p:nvSpPr>
          <p:cNvPr id="24" name="TextBox 23">
            <a:extLst>
              <a:ext uri="{FF2B5EF4-FFF2-40B4-BE49-F238E27FC236}">
                <a16:creationId xmlns:a16="http://schemas.microsoft.com/office/drawing/2014/main" id="{33946F23-19E4-9DC8-7AF8-DF83C3439A4F}"/>
              </a:ext>
            </a:extLst>
          </p:cNvPr>
          <p:cNvSpPr txBox="1"/>
          <p:nvPr/>
        </p:nvSpPr>
        <p:spPr>
          <a:xfrm rot="16200000">
            <a:off x="8139263"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1983</a:t>
            </a:r>
          </a:p>
        </p:txBody>
      </p:sp>
      <p:sp>
        <p:nvSpPr>
          <p:cNvPr id="25" name="TextBox 24">
            <a:extLst>
              <a:ext uri="{FF2B5EF4-FFF2-40B4-BE49-F238E27FC236}">
                <a16:creationId xmlns:a16="http://schemas.microsoft.com/office/drawing/2014/main" id="{70C5475F-6478-628D-7408-4836F93F7024}"/>
              </a:ext>
            </a:extLst>
          </p:cNvPr>
          <p:cNvSpPr txBox="1"/>
          <p:nvPr/>
        </p:nvSpPr>
        <p:spPr>
          <a:xfrm rot="16200000">
            <a:off x="8760925"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1985</a:t>
            </a:r>
          </a:p>
        </p:txBody>
      </p:sp>
      <p:sp>
        <p:nvSpPr>
          <p:cNvPr id="26" name="TextBox 25">
            <a:extLst>
              <a:ext uri="{FF2B5EF4-FFF2-40B4-BE49-F238E27FC236}">
                <a16:creationId xmlns:a16="http://schemas.microsoft.com/office/drawing/2014/main" id="{3A53202A-F8DF-E185-FCA3-1D70C4BF4401}"/>
              </a:ext>
            </a:extLst>
          </p:cNvPr>
          <p:cNvSpPr txBox="1"/>
          <p:nvPr/>
        </p:nvSpPr>
        <p:spPr>
          <a:xfrm rot="16200000">
            <a:off x="8450094" y="5977732"/>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1984</a:t>
            </a:r>
          </a:p>
        </p:txBody>
      </p:sp>
      <p:sp>
        <p:nvSpPr>
          <p:cNvPr id="27" name="TextBox 26">
            <a:extLst>
              <a:ext uri="{FF2B5EF4-FFF2-40B4-BE49-F238E27FC236}">
                <a16:creationId xmlns:a16="http://schemas.microsoft.com/office/drawing/2014/main" id="{4E3AEBD7-5A78-CBC9-C313-2A5E39025AE7}"/>
              </a:ext>
            </a:extLst>
          </p:cNvPr>
          <p:cNvSpPr txBox="1"/>
          <p:nvPr/>
        </p:nvSpPr>
        <p:spPr>
          <a:xfrm rot="16200000">
            <a:off x="9382587"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1987</a:t>
            </a:r>
          </a:p>
        </p:txBody>
      </p:sp>
      <p:sp>
        <p:nvSpPr>
          <p:cNvPr id="28" name="TextBox 27">
            <a:extLst>
              <a:ext uri="{FF2B5EF4-FFF2-40B4-BE49-F238E27FC236}">
                <a16:creationId xmlns:a16="http://schemas.microsoft.com/office/drawing/2014/main" id="{9846E505-0C38-D487-DDE9-674990C0EAAE}"/>
              </a:ext>
            </a:extLst>
          </p:cNvPr>
          <p:cNvSpPr txBox="1"/>
          <p:nvPr/>
        </p:nvSpPr>
        <p:spPr>
          <a:xfrm rot="16200000">
            <a:off x="9693418"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1988</a:t>
            </a:r>
          </a:p>
        </p:txBody>
      </p:sp>
      <p:sp>
        <p:nvSpPr>
          <p:cNvPr id="29" name="TextBox 28">
            <a:extLst>
              <a:ext uri="{FF2B5EF4-FFF2-40B4-BE49-F238E27FC236}">
                <a16:creationId xmlns:a16="http://schemas.microsoft.com/office/drawing/2014/main" id="{9D853495-2F3C-4532-57E5-460F1975D99B}"/>
              </a:ext>
            </a:extLst>
          </p:cNvPr>
          <p:cNvSpPr txBox="1"/>
          <p:nvPr/>
        </p:nvSpPr>
        <p:spPr>
          <a:xfrm rot="16200000">
            <a:off x="10315080"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1990</a:t>
            </a:r>
          </a:p>
        </p:txBody>
      </p:sp>
      <p:sp>
        <p:nvSpPr>
          <p:cNvPr id="30" name="TextBox 29">
            <a:extLst>
              <a:ext uri="{FF2B5EF4-FFF2-40B4-BE49-F238E27FC236}">
                <a16:creationId xmlns:a16="http://schemas.microsoft.com/office/drawing/2014/main" id="{09778BD1-B483-F759-3033-C3A8F042846F}"/>
              </a:ext>
            </a:extLst>
          </p:cNvPr>
          <p:cNvSpPr txBox="1"/>
          <p:nvPr/>
        </p:nvSpPr>
        <p:spPr>
          <a:xfrm rot="16200000">
            <a:off x="10004249"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1989</a:t>
            </a:r>
          </a:p>
        </p:txBody>
      </p:sp>
      <p:sp>
        <p:nvSpPr>
          <p:cNvPr id="31" name="TextBox 30">
            <a:extLst>
              <a:ext uri="{FF2B5EF4-FFF2-40B4-BE49-F238E27FC236}">
                <a16:creationId xmlns:a16="http://schemas.microsoft.com/office/drawing/2014/main" id="{49F83B22-6AC1-965A-43D2-6B221CB04E18}"/>
              </a:ext>
            </a:extLst>
          </p:cNvPr>
          <p:cNvSpPr txBox="1"/>
          <p:nvPr/>
        </p:nvSpPr>
        <p:spPr>
          <a:xfrm rot="16200000">
            <a:off x="10625911"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1991</a:t>
            </a:r>
          </a:p>
        </p:txBody>
      </p:sp>
      <p:sp>
        <p:nvSpPr>
          <p:cNvPr id="32" name="TextBox 31">
            <a:extLst>
              <a:ext uri="{FF2B5EF4-FFF2-40B4-BE49-F238E27FC236}">
                <a16:creationId xmlns:a16="http://schemas.microsoft.com/office/drawing/2014/main" id="{7E92EB67-8E0B-3D85-BFBF-912A44EF219E}"/>
              </a:ext>
            </a:extLst>
          </p:cNvPr>
          <p:cNvSpPr txBox="1"/>
          <p:nvPr/>
        </p:nvSpPr>
        <p:spPr>
          <a:xfrm rot="16200000">
            <a:off x="10936739" y="5977733"/>
            <a:ext cx="524503" cy="276999"/>
          </a:xfrm>
          <a:prstGeom prst="rect">
            <a:avLst/>
          </a:prstGeom>
          <a:noFill/>
        </p:spPr>
        <p:txBody>
          <a:bodyPr wrap="squar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1992</a:t>
            </a:r>
          </a:p>
        </p:txBody>
      </p:sp>
      <p:sp>
        <p:nvSpPr>
          <p:cNvPr id="33" name="TextBox 32">
            <a:extLst>
              <a:ext uri="{FF2B5EF4-FFF2-40B4-BE49-F238E27FC236}">
                <a16:creationId xmlns:a16="http://schemas.microsoft.com/office/drawing/2014/main" id="{EB4E351E-A46D-0EF1-DFE7-8C4845484E7D}"/>
              </a:ext>
            </a:extLst>
          </p:cNvPr>
          <p:cNvSpPr txBox="1"/>
          <p:nvPr/>
        </p:nvSpPr>
        <p:spPr>
          <a:xfrm rot="16200000">
            <a:off x="9071756" y="5977733"/>
            <a:ext cx="524503" cy="276999"/>
          </a:xfrm>
          <a:prstGeom prst="rect">
            <a:avLst/>
          </a:prstGeom>
          <a:noFill/>
        </p:spPr>
        <p:txBody>
          <a:bodyPr wrap="non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1986</a:t>
            </a:r>
          </a:p>
        </p:txBody>
      </p:sp>
    </p:spTree>
    <p:extLst>
      <p:ext uri="{BB962C8B-B14F-4D97-AF65-F5344CB8AC3E}">
        <p14:creationId xmlns:p14="http://schemas.microsoft.com/office/powerpoint/2010/main" val="427315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Quality Control Issues</a:t>
            </a:r>
            <a:endParaRPr lang="en-AT" sz="5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804BA98-69B0-4124-D0F0-A8254EA5ABD7}"/>
              </a:ext>
            </a:extLst>
          </p:cNvPr>
          <p:cNvPicPr>
            <a:picLocks noChangeAspect="1"/>
          </p:cNvPicPr>
          <p:nvPr/>
        </p:nvPicPr>
        <p:blipFill>
          <a:blip r:embed="rId2"/>
          <a:stretch>
            <a:fillRect/>
          </a:stretch>
        </p:blipFill>
        <p:spPr>
          <a:xfrm>
            <a:off x="-440160" y="464090"/>
            <a:ext cx="7772400" cy="6803297"/>
          </a:xfrm>
          <a:prstGeom prst="rect">
            <a:avLst/>
          </a:prstGeom>
        </p:spPr>
      </p:pic>
      <p:sp>
        <p:nvSpPr>
          <p:cNvPr id="7" name="TextBox 6">
            <a:extLst>
              <a:ext uri="{FF2B5EF4-FFF2-40B4-BE49-F238E27FC236}">
                <a16:creationId xmlns:a16="http://schemas.microsoft.com/office/drawing/2014/main" id="{900B2B04-7C40-2ACC-B1D6-2A1D83862EAE}"/>
              </a:ext>
            </a:extLst>
          </p:cNvPr>
          <p:cNvSpPr txBox="1"/>
          <p:nvPr/>
        </p:nvSpPr>
        <p:spPr>
          <a:xfrm>
            <a:off x="6864471" y="1369102"/>
            <a:ext cx="4727027" cy="3377720"/>
          </a:xfrm>
          <a:prstGeom prst="rect">
            <a:avLst/>
          </a:prstGeom>
          <a:noFill/>
        </p:spPr>
        <p:txBody>
          <a:bodyPr wrap="square">
            <a:spAutoFit/>
          </a:bodyPr>
          <a:lstStyle/>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33 events were flagged with at least one QC issue</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11 events were identified with at least a single waveform gap </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5 events had significant timing issues with no or late arriving signals that suggest the waveforms were either mis-attributed to these events or had timing offsets large enough such that the arrival did not appear within the segmented waveform. </a:t>
            </a:r>
          </a:p>
        </p:txBody>
      </p:sp>
      <p:sp>
        <p:nvSpPr>
          <p:cNvPr id="8" name="Title 1">
            <a:extLst>
              <a:ext uri="{FF2B5EF4-FFF2-40B4-BE49-F238E27FC236}">
                <a16:creationId xmlns:a16="http://schemas.microsoft.com/office/drawing/2014/main" id="{39DEDB09-51E0-B4B6-A570-54E88BA48B5A}"/>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5B402D7-ACA6-CDC3-A2FE-C5F152209C5E}"/>
              </a:ext>
            </a:extLst>
          </p:cNvPr>
          <p:cNvPicPr>
            <a:picLocks noChangeAspect="1"/>
          </p:cNvPicPr>
          <p:nvPr/>
        </p:nvPicPr>
        <p:blipFill>
          <a:blip r:embed="rId3"/>
          <a:stretch>
            <a:fillRect/>
          </a:stretch>
        </p:blipFill>
        <p:spPr>
          <a:xfrm>
            <a:off x="11154670" y="99072"/>
            <a:ext cx="635000" cy="635000"/>
          </a:xfrm>
          <a:prstGeom prst="rect">
            <a:avLst/>
          </a:prstGeom>
        </p:spPr>
      </p:pic>
      <p:sp>
        <p:nvSpPr>
          <p:cNvPr id="13" name="TextBox 12">
            <a:extLst>
              <a:ext uri="{FF2B5EF4-FFF2-40B4-BE49-F238E27FC236}">
                <a16:creationId xmlns:a16="http://schemas.microsoft.com/office/drawing/2014/main" id="{EF877965-FF5D-B138-1CA2-33147CEF9C5D}"/>
              </a:ext>
            </a:extLst>
          </p:cNvPr>
          <p:cNvSpPr txBox="1"/>
          <p:nvPr/>
        </p:nvSpPr>
        <p:spPr>
          <a:xfrm>
            <a:off x="5885692" y="4491454"/>
            <a:ext cx="922361" cy="307777"/>
          </a:xfrm>
          <a:prstGeom prst="rect">
            <a:avLst/>
          </a:prstGeom>
          <a:noFill/>
        </p:spPr>
        <p:txBody>
          <a:bodyPr wrap="square" rtlCol="0">
            <a:spAutoFit/>
          </a:bodyPr>
          <a:lstStyle/>
          <a:p>
            <a:r>
              <a:rPr lang="en-US" sz="1400" b="1" dirty="0">
                <a:solidFill>
                  <a:srgbClr val="FF0000"/>
                </a:solidFill>
              </a:rPr>
              <a:t>Spiking</a:t>
            </a:r>
          </a:p>
        </p:txBody>
      </p:sp>
      <p:sp>
        <p:nvSpPr>
          <p:cNvPr id="14" name="TextBox 13">
            <a:extLst>
              <a:ext uri="{FF2B5EF4-FFF2-40B4-BE49-F238E27FC236}">
                <a16:creationId xmlns:a16="http://schemas.microsoft.com/office/drawing/2014/main" id="{5AA00593-A951-6001-893B-CF6393EF2AC6}"/>
              </a:ext>
            </a:extLst>
          </p:cNvPr>
          <p:cNvSpPr txBox="1"/>
          <p:nvPr/>
        </p:nvSpPr>
        <p:spPr>
          <a:xfrm>
            <a:off x="5995053" y="5570602"/>
            <a:ext cx="635758" cy="307777"/>
          </a:xfrm>
          <a:prstGeom prst="rect">
            <a:avLst/>
          </a:prstGeom>
          <a:noFill/>
        </p:spPr>
        <p:txBody>
          <a:bodyPr wrap="square" rtlCol="0">
            <a:spAutoFit/>
          </a:bodyPr>
          <a:lstStyle/>
          <a:p>
            <a:r>
              <a:rPr lang="en-US" sz="1400" b="1" dirty="0">
                <a:solidFill>
                  <a:srgbClr val="FF0000"/>
                </a:solidFill>
              </a:rPr>
              <a:t>Gaps</a:t>
            </a:r>
          </a:p>
        </p:txBody>
      </p:sp>
      <p:sp>
        <p:nvSpPr>
          <p:cNvPr id="10" name="TextBox 9">
            <a:extLst>
              <a:ext uri="{FF2B5EF4-FFF2-40B4-BE49-F238E27FC236}">
                <a16:creationId xmlns:a16="http://schemas.microsoft.com/office/drawing/2014/main" id="{891AD4E3-897B-31BA-CE7C-1C6A570BA3FA}"/>
              </a:ext>
            </a:extLst>
          </p:cNvPr>
          <p:cNvSpPr txBox="1"/>
          <p:nvPr/>
        </p:nvSpPr>
        <p:spPr>
          <a:xfrm>
            <a:off x="5390688" y="1242785"/>
            <a:ext cx="1417365" cy="307777"/>
          </a:xfrm>
          <a:prstGeom prst="rect">
            <a:avLst/>
          </a:prstGeom>
          <a:noFill/>
        </p:spPr>
        <p:txBody>
          <a:bodyPr wrap="square" rtlCol="0">
            <a:spAutoFit/>
          </a:bodyPr>
          <a:lstStyle/>
          <a:p>
            <a:r>
              <a:rPr lang="en-US" sz="1400" b="1" dirty="0">
                <a:solidFill>
                  <a:srgbClr val="FF0000"/>
                </a:solidFill>
              </a:rPr>
              <a:t>Digitizer noise</a:t>
            </a:r>
          </a:p>
        </p:txBody>
      </p:sp>
      <p:sp>
        <p:nvSpPr>
          <p:cNvPr id="11" name="TextBox 10">
            <a:extLst>
              <a:ext uri="{FF2B5EF4-FFF2-40B4-BE49-F238E27FC236}">
                <a16:creationId xmlns:a16="http://schemas.microsoft.com/office/drawing/2014/main" id="{64DF5D2A-E5FC-86C1-9764-D94514D0E7BF}"/>
              </a:ext>
            </a:extLst>
          </p:cNvPr>
          <p:cNvSpPr txBox="1"/>
          <p:nvPr/>
        </p:nvSpPr>
        <p:spPr>
          <a:xfrm>
            <a:off x="5124044" y="2373707"/>
            <a:ext cx="1844722" cy="307777"/>
          </a:xfrm>
          <a:prstGeom prst="rect">
            <a:avLst/>
          </a:prstGeom>
          <a:noFill/>
        </p:spPr>
        <p:txBody>
          <a:bodyPr wrap="square" rtlCol="0">
            <a:spAutoFit/>
          </a:bodyPr>
          <a:lstStyle/>
          <a:p>
            <a:r>
              <a:rPr lang="en-US" sz="1400" b="1" dirty="0">
                <a:solidFill>
                  <a:srgbClr val="FF0000"/>
                </a:solidFill>
              </a:rPr>
              <a:t>Non-seismic noise</a:t>
            </a:r>
          </a:p>
        </p:txBody>
      </p:sp>
      <p:sp>
        <p:nvSpPr>
          <p:cNvPr id="12" name="TextBox 11">
            <a:extLst>
              <a:ext uri="{FF2B5EF4-FFF2-40B4-BE49-F238E27FC236}">
                <a16:creationId xmlns:a16="http://schemas.microsoft.com/office/drawing/2014/main" id="{19B196DE-CBC0-62C1-2C29-1ED3324182C7}"/>
              </a:ext>
            </a:extLst>
          </p:cNvPr>
          <p:cNvSpPr txBox="1"/>
          <p:nvPr/>
        </p:nvSpPr>
        <p:spPr>
          <a:xfrm>
            <a:off x="5871371" y="3385400"/>
            <a:ext cx="922361" cy="307777"/>
          </a:xfrm>
          <a:prstGeom prst="rect">
            <a:avLst/>
          </a:prstGeom>
          <a:noFill/>
        </p:spPr>
        <p:txBody>
          <a:bodyPr wrap="square" rtlCol="0">
            <a:spAutoFit/>
          </a:bodyPr>
          <a:lstStyle/>
          <a:p>
            <a:r>
              <a:rPr lang="en-US" sz="1400" b="1" dirty="0">
                <a:solidFill>
                  <a:srgbClr val="FF0000"/>
                </a:solidFill>
              </a:rPr>
              <a:t>Spiking</a:t>
            </a:r>
          </a:p>
        </p:txBody>
      </p:sp>
    </p:spTree>
    <p:extLst>
      <p:ext uri="{BB962C8B-B14F-4D97-AF65-F5344CB8AC3E}">
        <p14:creationId xmlns:p14="http://schemas.microsoft.com/office/powerpoint/2010/main" val="165690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Recovered Cavity Collapses</a:t>
            </a:r>
            <a:endParaRPr lang="en-AT" sz="5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07D0E2-B786-829A-F485-E23D3262616A}"/>
              </a:ext>
            </a:extLst>
          </p:cNvPr>
          <p:cNvPicPr>
            <a:picLocks noChangeAspect="1"/>
          </p:cNvPicPr>
          <p:nvPr/>
        </p:nvPicPr>
        <p:blipFill>
          <a:blip r:embed="rId3"/>
          <a:stretch>
            <a:fillRect/>
          </a:stretch>
        </p:blipFill>
        <p:spPr>
          <a:xfrm>
            <a:off x="165315" y="1259390"/>
            <a:ext cx="6319568" cy="5478127"/>
          </a:xfrm>
          <a:prstGeom prst="rect">
            <a:avLst/>
          </a:prstGeom>
        </p:spPr>
      </p:pic>
      <p:pic>
        <p:nvPicPr>
          <p:cNvPr id="6" name="Picture 5">
            <a:extLst>
              <a:ext uri="{FF2B5EF4-FFF2-40B4-BE49-F238E27FC236}">
                <a16:creationId xmlns:a16="http://schemas.microsoft.com/office/drawing/2014/main" id="{071B3D9C-121B-A2A8-281D-332B9A3B312E}"/>
              </a:ext>
            </a:extLst>
          </p:cNvPr>
          <p:cNvPicPr>
            <a:picLocks noChangeAspect="1"/>
          </p:cNvPicPr>
          <p:nvPr/>
        </p:nvPicPr>
        <p:blipFill>
          <a:blip r:embed="rId4"/>
          <a:stretch>
            <a:fillRect/>
          </a:stretch>
        </p:blipFill>
        <p:spPr>
          <a:xfrm>
            <a:off x="7252139" y="4713155"/>
            <a:ext cx="4233478" cy="1625784"/>
          </a:xfrm>
          <a:prstGeom prst="rect">
            <a:avLst/>
          </a:prstGeom>
        </p:spPr>
      </p:pic>
      <p:sp>
        <p:nvSpPr>
          <p:cNvPr id="8" name="TextBox 7">
            <a:extLst>
              <a:ext uri="{FF2B5EF4-FFF2-40B4-BE49-F238E27FC236}">
                <a16:creationId xmlns:a16="http://schemas.microsoft.com/office/drawing/2014/main" id="{AC945765-0201-44B4-8033-C109ED250353}"/>
              </a:ext>
            </a:extLst>
          </p:cNvPr>
          <p:cNvSpPr txBox="1"/>
          <p:nvPr/>
        </p:nvSpPr>
        <p:spPr>
          <a:xfrm>
            <a:off x="6673755" y="1396321"/>
            <a:ext cx="5119071" cy="3377784"/>
          </a:xfrm>
          <a:prstGeom prst="rect">
            <a:avLst/>
          </a:prstGeom>
          <a:noFill/>
        </p:spPr>
        <p:txBody>
          <a:bodyPr wrap="square">
            <a:spAutoFit/>
          </a:bodyPr>
          <a:lstStyle/>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Underground nuclear explosions have the ability to create cavities which then can collapse, sometimes forming craters [Springer, 2002]</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These events are important to understand in source discrimination and ground-truth events are rare </a:t>
            </a:r>
          </a:p>
          <a:p>
            <a:pPr marL="285750" indent="-285750">
              <a:lnSpc>
                <a:spcPct val="114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52 digitized nuclear explosion events and associated collapses were recovered with events ranging from 1979 to 1983</a:t>
            </a:r>
          </a:p>
        </p:txBody>
      </p:sp>
      <p:sp>
        <p:nvSpPr>
          <p:cNvPr id="9" name="Title 1">
            <a:extLst>
              <a:ext uri="{FF2B5EF4-FFF2-40B4-BE49-F238E27FC236}">
                <a16:creationId xmlns:a16="http://schemas.microsoft.com/office/drawing/2014/main" id="{144848F6-E8A7-FEDB-9B55-63709E916E02}"/>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D18B165-CE71-DEA7-009E-63FCE8211240}"/>
              </a:ext>
            </a:extLst>
          </p:cNvPr>
          <p:cNvPicPr>
            <a:picLocks noChangeAspect="1"/>
          </p:cNvPicPr>
          <p:nvPr/>
        </p:nvPicPr>
        <p:blipFill>
          <a:blip r:embed="rId5"/>
          <a:stretch>
            <a:fillRect/>
          </a:stretch>
        </p:blipFill>
        <p:spPr>
          <a:xfrm>
            <a:off x="11154670" y="99072"/>
            <a:ext cx="635000" cy="635000"/>
          </a:xfrm>
          <a:prstGeom prst="rect">
            <a:avLst/>
          </a:prstGeom>
        </p:spPr>
      </p:pic>
      <p:sp>
        <p:nvSpPr>
          <p:cNvPr id="11" name="TextBox 10">
            <a:extLst>
              <a:ext uri="{FF2B5EF4-FFF2-40B4-BE49-F238E27FC236}">
                <a16:creationId xmlns:a16="http://schemas.microsoft.com/office/drawing/2014/main" id="{B08BEB3F-1F2C-D3E7-9286-22385FF37577}"/>
              </a:ext>
            </a:extLst>
          </p:cNvPr>
          <p:cNvSpPr txBox="1"/>
          <p:nvPr/>
        </p:nvSpPr>
        <p:spPr>
          <a:xfrm rot="16200000">
            <a:off x="7589952" y="6408636"/>
            <a:ext cx="582211" cy="307777"/>
          </a:xfrm>
          <a:prstGeom prst="rect">
            <a:avLst/>
          </a:prstGeom>
          <a:noFill/>
        </p:spPr>
        <p:txBody>
          <a:bodyPr wrap="none" rtlCol="0">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1979</a:t>
            </a:r>
          </a:p>
        </p:txBody>
      </p:sp>
      <p:sp>
        <p:nvSpPr>
          <p:cNvPr id="12" name="TextBox 11">
            <a:extLst>
              <a:ext uri="{FF2B5EF4-FFF2-40B4-BE49-F238E27FC236}">
                <a16:creationId xmlns:a16="http://schemas.microsoft.com/office/drawing/2014/main" id="{9C20B647-2AA7-3404-E03E-9B06267D430B}"/>
              </a:ext>
            </a:extLst>
          </p:cNvPr>
          <p:cNvSpPr txBox="1"/>
          <p:nvPr/>
        </p:nvSpPr>
        <p:spPr>
          <a:xfrm rot="16200000">
            <a:off x="8353555" y="6408635"/>
            <a:ext cx="582211" cy="307777"/>
          </a:xfrm>
          <a:prstGeom prst="rect">
            <a:avLst/>
          </a:prstGeom>
          <a:noFill/>
        </p:spPr>
        <p:txBody>
          <a:bodyPr wrap="none" rtlCol="0">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1980</a:t>
            </a:r>
          </a:p>
        </p:txBody>
      </p:sp>
      <p:sp>
        <p:nvSpPr>
          <p:cNvPr id="13" name="TextBox 12">
            <a:extLst>
              <a:ext uri="{FF2B5EF4-FFF2-40B4-BE49-F238E27FC236}">
                <a16:creationId xmlns:a16="http://schemas.microsoft.com/office/drawing/2014/main" id="{F3B6F7A8-D08D-71F9-9BCD-EA457D8AEE38}"/>
              </a:ext>
            </a:extLst>
          </p:cNvPr>
          <p:cNvSpPr txBox="1"/>
          <p:nvPr/>
        </p:nvSpPr>
        <p:spPr>
          <a:xfrm rot="16200000">
            <a:off x="9117158" y="6408635"/>
            <a:ext cx="582211" cy="307777"/>
          </a:xfrm>
          <a:prstGeom prst="rect">
            <a:avLst/>
          </a:prstGeom>
          <a:noFill/>
        </p:spPr>
        <p:txBody>
          <a:bodyPr wrap="none" rtlCol="0">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1981</a:t>
            </a:r>
          </a:p>
        </p:txBody>
      </p:sp>
      <p:sp>
        <p:nvSpPr>
          <p:cNvPr id="14" name="TextBox 13">
            <a:extLst>
              <a:ext uri="{FF2B5EF4-FFF2-40B4-BE49-F238E27FC236}">
                <a16:creationId xmlns:a16="http://schemas.microsoft.com/office/drawing/2014/main" id="{A182BD0C-F697-A04F-D29E-267088E1419B}"/>
              </a:ext>
            </a:extLst>
          </p:cNvPr>
          <p:cNvSpPr txBox="1"/>
          <p:nvPr/>
        </p:nvSpPr>
        <p:spPr>
          <a:xfrm rot="16200000">
            <a:off x="9880761" y="6408636"/>
            <a:ext cx="582211" cy="307777"/>
          </a:xfrm>
          <a:prstGeom prst="rect">
            <a:avLst/>
          </a:prstGeom>
          <a:noFill/>
        </p:spPr>
        <p:txBody>
          <a:bodyPr wrap="none" rtlCol="0">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1982</a:t>
            </a:r>
          </a:p>
        </p:txBody>
      </p:sp>
      <p:sp>
        <p:nvSpPr>
          <p:cNvPr id="15" name="TextBox 14">
            <a:extLst>
              <a:ext uri="{FF2B5EF4-FFF2-40B4-BE49-F238E27FC236}">
                <a16:creationId xmlns:a16="http://schemas.microsoft.com/office/drawing/2014/main" id="{3F8400A2-58E7-7B29-26F5-8A7508690778}"/>
              </a:ext>
            </a:extLst>
          </p:cNvPr>
          <p:cNvSpPr txBox="1"/>
          <p:nvPr/>
        </p:nvSpPr>
        <p:spPr>
          <a:xfrm rot="16200000">
            <a:off x="10644363" y="6408636"/>
            <a:ext cx="582211" cy="307777"/>
          </a:xfrm>
          <a:prstGeom prst="rect">
            <a:avLst/>
          </a:prstGeom>
          <a:noFill/>
        </p:spPr>
        <p:txBody>
          <a:bodyPr wrap="none" rtlCol="0">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1983</a:t>
            </a:r>
          </a:p>
        </p:txBody>
      </p:sp>
    </p:spTree>
    <p:extLst>
      <p:ext uri="{BB962C8B-B14F-4D97-AF65-F5344CB8AC3E}">
        <p14:creationId xmlns:p14="http://schemas.microsoft.com/office/powerpoint/2010/main" val="134093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Quality Control and Verification</a:t>
            </a:r>
            <a:endParaRPr lang="en-AT" sz="5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5715EBD-B61D-3EE9-7FEE-8ED9150BE29A}"/>
              </a:ext>
            </a:extLst>
          </p:cNvPr>
          <p:cNvPicPr>
            <a:picLocks noChangeAspect="1"/>
          </p:cNvPicPr>
          <p:nvPr/>
        </p:nvPicPr>
        <p:blipFill rotWithShape="1">
          <a:blip r:embed="rId3"/>
          <a:srcRect b="61042"/>
          <a:stretch/>
        </p:blipFill>
        <p:spPr>
          <a:xfrm>
            <a:off x="0" y="1041903"/>
            <a:ext cx="10318402" cy="2009907"/>
          </a:xfrm>
          <a:prstGeom prst="rect">
            <a:avLst/>
          </a:prstGeom>
        </p:spPr>
      </p:pic>
      <p:sp>
        <p:nvSpPr>
          <p:cNvPr id="9" name="Title 1">
            <a:extLst>
              <a:ext uri="{FF2B5EF4-FFF2-40B4-BE49-F238E27FC236}">
                <a16:creationId xmlns:a16="http://schemas.microsoft.com/office/drawing/2014/main" id="{A4A1F06A-3382-6DAD-AEB2-1FA86EBCDCB4}"/>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73ED3D8-E3A7-143E-4822-DB468D90BE4C}"/>
              </a:ext>
            </a:extLst>
          </p:cNvPr>
          <p:cNvPicPr>
            <a:picLocks noChangeAspect="1"/>
          </p:cNvPicPr>
          <p:nvPr/>
        </p:nvPicPr>
        <p:blipFill>
          <a:blip r:embed="rId4"/>
          <a:stretch>
            <a:fillRect/>
          </a:stretch>
        </p:blipFill>
        <p:spPr>
          <a:xfrm>
            <a:off x="11154670" y="99072"/>
            <a:ext cx="635000" cy="635000"/>
          </a:xfrm>
          <a:prstGeom prst="rect">
            <a:avLst/>
          </a:prstGeom>
        </p:spPr>
      </p:pic>
      <p:sp>
        <p:nvSpPr>
          <p:cNvPr id="11" name="TextBox 10">
            <a:extLst>
              <a:ext uri="{FF2B5EF4-FFF2-40B4-BE49-F238E27FC236}">
                <a16:creationId xmlns:a16="http://schemas.microsoft.com/office/drawing/2014/main" id="{C5C2A396-DEC4-DF95-5C1A-9087A7C6A97B}"/>
              </a:ext>
            </a:extLst>
          </p:cNvPr>
          <p:cNvSpPr txBox="1"/>
          <p:nvPr/>
        </p:nvSpPr>
        <p:spPr>
          <a:xfrm>
            <a:off x="9458174" y="1820784"/>
            <a:ext cx="1787669"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Event from file</a:t>
            </a:r>
          </a:p>
        </p:txBody>
      </p:sp>
      <p:sp>
        <p:nvSpPr>
          <p:cNvPr id="12" name="TextBox 11">
            <a:extLst>
              <a:ext uri="{FF2B5EF4-FFF2-40B4-BE49-F238E27FC236}">
                <a16:creationId xmlns:a16="http://schemas.microsoft.com/office/drawing/2014/main" id="{813BDB7B-A677-A43B-977D-3CEDD068D0AF}"/>
              </a:ext>
            </a:extLst>
          </p:cNvPr>
          <p:cNvSpPr txBox="1"/>
          <p:nvPr/>
        </p:nvSpPr>
        <p:spPr>
          <a:xfrm>
            <a:off x="9458174" y="2190116"/>
            <a:ext cx="245451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Event from database</a:t>
            </a:r>
          </a:p>
        </p:txBody>
      </p:sp>
      <p:sp>
        <p:nvSpPr>
          <p:cNvPr id="4" name="TextBox 3">
            <a:extLst>
              <a:ext uri="{FF2B5EF4-FFF2-40B4-BE49-F238E27FC236}">
                <a16:creationId xmlns:a16="http://schemas.microsoft.com/office/drawing/2014/main" id="{2EC48ABB-F91C-43E8-6A75-A08BCA738B69}"/>
              </a:ext>
            </a:extLst>
          </p:cNvPr>
          <p:cNvSpPr txBox="1"/>
          <p:nvPr/>
        </p:nvSpPr>
        <p:spPr>
          <a:xfrm rot="16200000">
            <a:off x="164383" y="2160311"/>
            <a:ext cx="824265"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disp</a:t>
            </a:r>
            <a:r>
              <a:rPr lang="en-US" sz="1200" dirty="0">
                <a:latin typeface="Arial" panose="020B0604020202020204" pitchFamily="34" charset="0"/>
                <a:cs typeface="Arial" panose="020B0604020202020204" pitchFamily="34" charset="0"/>
              </a:rPr>
              <a:t> (nm)</a:t>
            </a:r>
          </a:p>
        </p:txBody>
      </p:sp>
    </p:spTree>
    <p:extLst>
      <p:ext uri="{BB962C8B-B14F-4D97-AF65-F5344CB8AC3E}">
        <p14:creationId xmlns:p14="http://schemas.microsoft.com/office/powerpoint/2010/main" val="30448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Quality Control and Verification</a:t>
            </a:r>
            <a:endParaRPr lang="en-AT" sz="5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5715EBD-B61D-3EE9-7FEE-8ED9150BE29A}"/>
              </a:ext>
            </a:extLst>
          </p:cNvPr>
          <p:cNvPicPr>
            <a:picLocks noChangeAspect="1"/>
          </p:cNvPicPr>
          <p:nvPr/>
        </p:nvPicPr>
        <p:blipFill rotWithShape="1">
          <a:blip r:embed="rId3"/>
          <a:srcRect b="33792"/>
          <a:stretch/>
        </p:blipFill>
        <p:spPr>
          <a:xfrm>
            <a:off x="0" y="1041903"/>
            <a:ext cx="10318402" cy="3415797"/>
          </a:xfrm>
          <a:prstGeom prst="rect">
            <a:avLst/>
          </a:prstGeom>
        </p:spPr>
      </p:pic>
      <p:sp>
        <p:nvSpPr>
          <p:cNvPr id="7" name="Title 1">
            <a:extLst>
              <a:ext uri="{FF2B5EF4-FFF2-40B4-BE49-F238E27FC236}">
                <a16:creationId xmlns:a16="http://schemas.microsoft.com/office/drawing/2014/main" id="{D1FD19A2-71A5-9C37-B72D-06BE155CE6F0}"/>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O2.5-138</a:t>
            </a:r>
            <a:endParaRPr lang="en-AT" sz="36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A284F0-ED8B-2752-0175-B597D9E35B43}"/>
              </a:ext>
            </a:extLst>
          </p:cNvPr>
          <p:cNvPicPr>
            <a:picLocks noChangeAspect="1"/>
          </p:cNvPicPr>
          <p:nvPr/>
        </p:nvPicPr>
        <p:blipFill>
          <a:blip r:embed="rId4"/>
          <a:stretch>
            <a:fillRect/>
          </a:stretch>
        </p:blipFill>
        <p:spPr>
          <a:xfrm>
            <a:off x="11154670" y="99072"/>
            <a:ext cx="635000" cy="635000"/>
          </a:xfrm>
          <a:prstGeom prst="rect">
            <a:avLst/>
          </a:prstGeom>
        </p:spPr>
      </p:pic>
      <p:sp>
        <p:nvSpPr>
          <p:cNvPr id="9" name="TextBox 8">
            <a:extLst>
              <a:ext uri="{FF2B5EF4-FFF2-40B4-BE49-F238E27FC236}">
                <a16:creationId xmlns:a16="http://schemas.microsoft.com/office/drawing/2014/main" id="{4C6541B5-AD1E-F6BD-3BA1-0CFFE4563674}"/>
              </a:ext>
            </a:extLst>
          </p:cNvPr>
          <p:cNvSpPr txBox="1"/>
          <p:nvPr/>
        </p:nvSpPr>
        <p:spPr>
          <a:xfrm>
            <a:off x="9458174" y="1820784"/>
            <a:ext cx="1787669"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Event from file</a:t>
            </a:r>
          </a:p>
        </p:txBody>
      </p:sp>
      <p:sp>
        <p:nvSpPr>
          <p:cNvPr id="10" name="TextBox 9">
            <a:extLst>
              <a:ext uri="{FF2B5EF4-FFF2-40B4-BE49-F238E27FC236}">
                <a16:creationId xmlns:a16="http://schemas.microsoft.com/office/drawing/2014/main" id="{B1023C6D-9411-81C9-0147-913526CF1F57}"/>
              </a:ext>
            </a:extLst>
          </p:cNvPr>
          <p:cNvSpPr txBox="1"/>
          <p:nvPr/>
        </p:nvSpPr>
        <p:spPr>
          <a:xfrm>
            <a:off x="9458174" y="2190116"/>
            <a:ext cx="245451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Event from database</a:t>
            </a:r>
          </a:p>
        </p:txBody>
      </p:sp>
      <p:sp>
        <p:nvSpPr>
          <p:cNvPr id="11" name="TextBox 10">
            <a:extLst>
              <a:ext uri="{FF2B5EF4-FFF2-40B4-BE49-F238E27FC236}">
                <a16:creationId xmlns:a16="http://schemas.microsoft.com/office/drawing/2014/main" id="{2AECDCE5-BDE0-A14E-31A6-8CEF4706C429}"/>
              </a:ext>
            </a:extLst>
          </p:cNvPr>
          <p:cNvSpPr txBox="1"/>
          <p:nvPr/>
        </p:nvSpPr>
        <p:spPr>
          <a:xfrm>
            <a:off x="9458174" y="3338329"/>
            <a:ext cx="2331496"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Rotate components to find match</a:t>
            </a:r>
          </a:p>
        </p:txBody>
      </p:sp>
      <p:sp>
        <p:nvSpPr>
          <p:cNvPr id="4" name="TextBox 3">
            <a:extLst>
              <a:ext uri="{FF2B5EF4-FFF2-40B4-BE49-F238E27FC236}">
                <a16:creationId xmlns:a16="http://schemas.microsoft.com/office/drawing/2014/main" id="{B66E0BE4-36AC-6E55-0F47-5595EF0C6F4D}"/>
              </a:ext>
            </a:extLst>
          </p:cNvPr>
          <p:cNvSpPr txBox="1"/>
          <p:nvPr/>
        </p:nvSpPr>
        <p:spPr>
          <a:xfrm rot="16200000">
            <a:off x="164383" y="2160311"/>
            <a:ext cx="824265"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disp</a:t>
            </a:r>
            <a:r>
              <a:rPr lang="en-US" sz="1200" dirty="0">
                <a:latin typeface="Arial" panose="020B0604020202020204" pitchFamily="34" charset="0"/>
                <a:cs typeface="Arial" panose="020B0604020202020204" pitchFamily="34" charset="0"/>
              </a:rPr>
              <a:t> (nm)</a:t>
            </a:r>
          </a:p>
        </p:txBody>
      </p:sp>
      <p:sp>
        <p:nvSpPr>
          <p:cNvPr id="6" name="TextBox 5">
            <a:extLst>
              <a:ext uri="{FF2B5EF4-FFF2-40B4-BE49-F238E27FC236}">
                <a16:creationId xmlns:a16="http://schemas.microsoft.com/office/drawing/2014/main" id="{FFA3CFE5-6CDB-282E-F3C1-6380A58ACFB9}"/>
              </a:ext>
            </a:extLst>
          </p:cNvPr>
          <p:cNvSpPr txBox="1"/>
          <p:nvPr/>
        </p:nvSpPr>
        <p:spPr>
          <a:xfrm rot="16200000">
            <a:off x="109882" y="3430661"/>
            <a:ext cx="933269" cy="461665"/>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Correlation</a:t>
            </a:r>
          </a:p>
          <a:p>
            <a:pPr algn="ctr"/>
            <a:r>
              <a:rPr lang="en-US" sz="1200" dirty="0">
                <a:latin typeface="Arial" panose="020B0604020202020204" pitchFamily="34" charset="0"/>
                <a:cs typeface="Arial" panose="020B0604020202020204" pitchFamily="34" charset="0"/>
              </a:rPr>
              <a:t>coefficient</a:t>
            </a:r>
          </a:p>
        </p:txBody>
      </p:sp>
    </p:spTree>
    <p:extLst>
      <p:ext uri="{BB962C8B-B14F-4D97-AF65-F5344CB8AC3E}">
        <p14:creationId xmlns:p14="http://schemas.microsoft.com/office/powerpoint/2010/main" val="11736662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4234</TotalTime>
  <Words>883</Words>
  <Application>Microsoft Macintosh PowerPoint</Application>
  <PresentationFormat>Widescreen</PresentationFormat>
  <Paragraphs>136</Paragraphs>
  <Slides>14</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Price, Amanda Caitlyn</cp:lastModifiedBy>
  <cp:revision>35</cp:revision>
  <dcterms:created xsi:type="dcterms:W3CDTF">2023-04-18T13:25:54Z</dcterms:created>
  <dcterms:modified xsi:type="dcterms:W3CDTF">2023-06-15T16:50:17Z</dcterms:modified>
</cp:coreProperties>
</file>