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311" r:id="rId4"/>
    <p:sldId id="321" r:id="rId5"/>
    <p:sldId id="333" r:id="rId6"/>
    <p:sldId id="320" r:id="rId7"/>
    <p:sldId id="335" r:id="rId8"/>
    <p:sldId id="325" r:id="rId9"/>
    <p:sldId id="338" r:id="rId10"/>
    <p:sldId id="327" r:id="rId11"/>
    <p:sldId id="329" r:id="rId12"/>
    <p:sldId id="337" r:id="rId13"/>
    <p:sldId id="336" r:id="rId14"/>
    <p:sldId id="332" r:id="rId1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6" autoAdjust="0"/>
    <p:restoredTop sz="86479" autoAdjust="0"/>
  </p:normalViewPr>
  <p:slideViewPr>
    <p:cSldViewPr snapToGrid="0">
      <p:cViewPr varScale="1">
        <p:scale>
          <a:sx n="67" d="100"/>
          <a:sy n="67" d="100"/>
        </p:scale>
        <p:origin x="82" y="2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13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E0CE06C3-0D01-47CA-A07D-3C4E49447895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14B71874-24C8-4955-8E42-B629E47C11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24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A1E65AF-A970-4151-9D72-D89EDA84069A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8376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CB99B30-9176-4DB3-BD91-8B89950DA5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41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06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comp_H20_1PHASE_PWORK_BG_T802.m</a:t>
            </a:r>
          </a:p>
          <a:p>
            <a:r>
              <a:rPr lang="fr-FR" dirty="0" smtClean="0"/>
              <a:t>comp_M_H2O_BG_T802.png</a:t>
            </a:r>
          </a:p>
          <a:p>
            <a:r>
              <a:rPr lang="fr-FR" dirty="0" smtClean="0"/>
              <a:t>comp_M_H2O_BG_T802_0_12h.png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94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40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851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20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add_radon_xe_CTBO.m</a:t>
            </a:r>
            <a:r>
              <a:rPr lang="fr-FR" dirty="0" smtClean="0"/>
              <a:t>     voir aussi </a:t>
            </a:r>
            <a:r>
              <a:rPr lang="fr-FR" dirty="0" err="1" smtClean="0"/>
              <a:t>add_radon_xe.m</a:t>
            </a:r>
            <a:r>
              <a:rPr lang="fr-FR" dirty="0" smtClean="0"/>
              <a:t> pour les figures complètes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033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seq_C_CTBO_mm3_rplusxe_dm2.png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875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le </a:t>
            </a:r>
            <a:r>
              <a:rPr lang="fr-FR" dirty="0" err="1" smtClean="0"/>
              <a:t>log_log</a:t>
            </a:r>
            <a:r>
              <a:rPr lang="fr-FR" dirty="0" smtClean="0"/>
              <a:t> 1 mole </a:t>
            </a:r>
          </a:p>
          <a:p>
            <a:r>
              <a:rPr lang="fr-FR" dirty="0" smtClean="0"/>
              <a:t>comp_Bq_loglog_CEA_1PHASE_PWORK_BG_T802_1mole.m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comp_seq_C_CTBTO_Bq_BG_T802_1mole.png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comp_C_CTBTO_site_Bq_loglog_BG_T802_1mole.png</a:t>
            </a:r>
          </a:p>
          <a:p>
            <a:endParaRPr lang="fr-FR" dirty="0" smtClean="0"/>
          </a:p>
          <a:p>
            <a:r>
              <a:rPr lang="fr-FR" dirty="0" smtClean="0"/>
              <a:t>Pour le </a:t>
            </a:r>
            <a:r>
              <a:rPr lang="fr-FR" dirty="0" err="1" smtClean="0"/>
              <a:t>log_log</a:t>
            </a:r>
            <a:r>
              <a:rPr lang="fr-FR" dirty="0" smtClean="0"/>
              <a:t>: comp_Bq_loglog_CEA_1PHASE_PWORK_BG_T802.m   donne comp_C_CTBTO_site_Bq_loglog_BG_T802.png</a:t>
            </a:r>
          </a:p>
          <a:p>
            <a:endParaRPr lang="fr-FR" dirty="0" smtClean="0"/>
          </a:p>
          <a:p>
            <a:r>
              <a:rPr lang="fr-FR" dirty="0" smtClean="0"/>
              <a:t>En linéaire: comp_Bq_CEA_1PHASE_PWORK_BG_T802.m donne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comp_C_CTBTO_site_Bq_BG_T802.png et comp_seq_C_CTBTO_Bq_BG_T802.png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750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9B30-9176-4DB3-BD91-8B89950DA50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59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EAF4-1CDE-4C69-B5A6-E76980D344FF}" type="datetime1">
              <a:rPr lang="fr-FR" smtClean="0"/>
              <a:t>15/06/2023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55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5E71-4648-4BC3-9846-AC2DE3C25540}" type="datetime1">
              <a:rPr lang="fr-FR" smtClean="0"/>
              <a:t>15/06/2023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91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1A84-868B-41F9-AE2C-2355761FFBE8}" type="datetime1">
              <a:rPr lang="fr-FR" smtClean="0"/>
              <a:t>15/06/2023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24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BDBB-372E-4069-B7B6-78D3ADB792FB}" type="datetime1">
              <a:rPr lang="fr-FR" smtClean="0"/>
              <a:t>15/06/2023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74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C6F1-3425-4123-B188-E09C6B170BD8}" type="datetime1">
              <a:rPr lang="fr-FR" smtClean="0"/>
              <a:t>15/06/2023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4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F4EB-0136-4A38-A0B2-2E31BC61ECF4}" type="datetime1">
              <a:rPr lang="fr-FR" smtClean="0"/>
              <a:t>15/06/2023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07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233D-469A-480B-B1F8-BF3A3B7144DD}" type="datetime1">
              <a:rPr lang="fr-FR" smtClean="0"/>
              <a:t>15/06/2023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86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55CB-E26E-475C-B671-2CAD3D38694F}" type="datetime1">
              <a:rPr lang="fr-FR" smtClean="0"/>
              <a:t>15/06/2023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7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DE84-23E8-489A-AEBB-9111C61A9C1E}" type="datetime1">
              <a:rPr lang="fr-FR" smtClean="0"/>
              <a:t>15/06/2023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2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B2B0-F8F7-473D-B5AB-58B273CC165C}" type="datetime1">
              <a:rPr lang="fr-FR" smtClean="0"/>
              <a:t>15/06/2023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98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C0C2-235F-4FD8-ADDB-F9CF600CD9CA}" type="datetime1">
              <a:rPr lang="fr-FR" smtClean="0"/>
              <a:t>15/06/2023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44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1B0D-B4E8-4B5D-B810-3E7CC7EA76DE}" type="datetime1">
              <a:rPr lang="fr-FR" smtClean="0"/>
              <a:t>15/06/2023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9F8B-A9E1-45B2-AB31-01E4B3A88B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44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9200" y="348944"/>
            <a:ext cx="968338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Revisiting what a variety of tracers can tell about the occurrence of underground nuclear explosions</a:t>
            </a:r>
            <a:endParaRPr lang="fr-FR" sz="24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Pazdniakou</a:t>
            </a:r>
            <a:r>
              <a:rPr lang="en-US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,V.V. Mourzenko</a:t>
            </a:r>
            <a:r>
              <a:rPr lang="en-US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J.-F. Thovert</a:t>
            </a:r>
            <a:r>
              <a:rPr lang="en-US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Pili</a:t>
            </a:r>
            <a:r>
              <a:rPr lang="en-US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M. Adler</a:t>
            </a:r>
            <a:r>
              <a:rPr lang="en-US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2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Metis, Sorbonne Université, Paris, France</a:t>
            </a:r>
          </a:p>
          <a:p>
            <a:pPr algn="ctr"/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 P', CNRS - Université de Poitiers - ISAE-ENSMA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Poitiers,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</a:p>
          <a:p>
            <a:pPr algn="ctr"/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CEA, DAM, DIF, F-91297 Arpajon,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</a:p>
          <a:p>
            <a:pPr algn="ctr"/>
            <a:r>
              <a:rPr lang="fr-F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Wien, </a:t>
            </a:r>
            <a:r>
              <a:rPr lang="fr-FR" sz="20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fr-F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algn="ctr"/>
            <a:endParaRPr lang="fr-FR" sz="24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the traditional </a:t>
            </a:r>
            <a:r>
              <a:rPr lang="en-US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radioxenon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study several tracers such as H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radon, and CO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observe emissions of 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tracers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endParaRPr lang="en-US" sz="20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 observation of </a:t>
            </a:r>
            <a:r>
              <a:rPr lang="en-US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radioxenon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monitoring site </a:t>
            </a: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with observations 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</a:t>
            </a:r>
            <a:r>
              <a:rPr lang="en-US" sz="2000" baseline="-25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test site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19200" y="5065480"/>
            <a:ext cx="872886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contents: </a:t>
            </a:r>
          </a:p>
          <a:p>
            <a:pPr marL="342900" lvl="0" indent="-342900">
              <a:buFontTx/>
              <a:buAutoNum type="arabicPeriod"/>
            </a:pP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 and </a:t>
            </a:r>
            <a:r>
              <a:rPr lang="fr-FR" sz="20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modelization</a:t>
            </a:r>
            <a:endParaRPr lang="fr-FR" sz="2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AutoNum type="arabicPeriod"/>
            </a:pP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 at the </a:t>
            </a:r>
            <a:r>
              <a:rPr lang="fr-FR" sz="20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site:  H</a:t>
            </a:r>
            <a:r>
              <a:rPr lang="fr-FR" sz="2000" b="1" baseline="-25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and CO</a:t>
            </a:r>
            <a:r>
              <a:rPr lang="fr-FR" sz="2000" b="1" baseline="-25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2000" b="1" baseline="30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AutoNum type="arabicPeriod"/>
            </a:pP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 at the </a:t>
            </a:r>
            <a:r>
              <a:rPr lang="fr-FR" sz="20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site and at the monitoring site: </a:t>
            </a:r>
            <a:r>
              <a:rPr lang="fr-FR" sz="2000" b="1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and Radon</a:t>
            </a:r>
          </a:p>
          <a:p>
            <a:pPr lvl="0"/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fr-F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sz="2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17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99394" y="660042"/>
            <a:ext cx="7129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Actually</a:t>
            </a:r>
            <a:r>
              <a:rPr lang="fr-FR" sz="2000" b="1" dirty="0" smtClean="0">
                <a:solidFill>
                  <a:srgbClr val="3333FF"/>
                </a:solidFill>
              </a:rPr>
              <a:t> the tracer fluxes at the </a:t>
            </a:r>
            <a:r>
              <a:rPr lang="fr-FR" sz="2000" b="1" dirty="0" err="1" smtClean="0">
                <a:solidFill>
                  <a:srgbClr val="3333FF"/>
                </a:solidFill>
              </a:rPr>
              <a:t>ground</a:t>
            </a:r>
            <a:r>
              <a:rPr lang="fr-FR" sz="2000" b="1" dirty="0" smtClean="0">
                <a:solidFill>
                  <a:srgbClr val="3333FF"/>
                </a:solidFill>
              </a:rPr>
              <a:t> surface are </a:t>
            </a:r>
            <a:r>
              <a:rPr lang="fr-FR" sz="2000" b="1" dirty="0" err="1" smtClean="0">
                <a:solidFill>
                  <a:srgbClr val="FF0000"/>
                </a:solidFill>
              </a:rPr>
              <a:t>very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localized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000" b="1" dirty="0" err="1" smtClean="0">
                <a:solidFill>
                  <a:srgbClr val="3333FF"/>
                </a:solidFill>
              </a:rPr>
              <a:t>though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they</a:t>
            </a:r>
            <a:r>
              <a:rPr lang="fr-FR" sz="2000" b="1" dirty="0" smtClean="0">
                <a:solidFill>
                  <a:srgbClr val="3333FF"/>
                </a:solidFill>
              </a:rPr>
              <a:t> are </a:t>
            </a:r>
            <a:r>
              <a:rPr lang="fr-FR" sz="2000" b="1" dirty="0" err="1" smtClean="0">
                <a:solidFill>
                  <a:srgbClr val="3333FF"/>
                </a:solidFill>
              </a:rPr>
              <a:t>significantly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smoothed</a:t>
            </a:r>
            <a:r>
              <a:rPr lang="fr-FR" sz="2000" b="1" dirty="0" smtClean="0">
                <a:solidFill>
                  <a:srgbClr val="3333FF"/>
                </a:solidFill>
              </a:rPr>
              <a:t> out  by the </a:t>
            </a:r>
            <a:r>
              <a:rPr lang="fr-FR" sz="2000" b="1" dirty="0" err="1" smtClean="0">
                <a:solidFill>
                  <a:srgbClr val="3333FF"/>
                </a:solidFill>
              </a:rPr>
              <a:t>soil</a:t>
            </a:r>
            <a:r>
              <a:rPr lang="fr-FR" sz="2000" b="1" dirty="0" smtClean="0">
                <a:solidFill>
                  <a:srgbClr val="3333FF"/>
                </a:solidFill>
              </a:rPr>
              <a:t> layer</a:t>
            </a:r>
            <a:endParaRPr lang="fr-FR" sz="2000" b="1" dirty="0">
              <a:solidFill>
                <a:srgbClr val="3333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94" y="1661719"/>
            <a:ext cx="6437389" cy="4663449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2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4089" y="654756"/>
            <a:ext cx="743748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Outputs at the </a:t>
            </a:r>
            <a:r>
              <a:rPr lang="fr-FR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site </a:t>
            </a:r>
            <a:r>
              <a:rPr lang="fr-FR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at the </a:t>
            </a:r>
            <a:r>
              <a:rPr lang="fr-FR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site</a:t>
            </a:r>
            <a:endParaRPr lang="fr-FR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3333FF"/>
                </a:solidFill>
              </a:rPr>
              <a:t>3.1. Radon </a:t>
            </a:r>
          </a:p>
          <a:p>
            <a:r>
              <a:rPr lang="fr-FR" sz="2000" b="1" dirty="0" smtClean="0">
                <a:solidFill>
                  <a:srgbClr val="3333FF"/>
                </a:solidFill>
              </a:rPr>
              <a:t>    </a:t>
            </a:r>
            <a:r>
              <a:rPr lang="fr-FR" sz="2000" dirty="0" smtClean="0">
                <a:solidFill>
                  <a:srgbClr val="3333FF"/>
                </a:solidFill>
                <a:latin typeface="Symbol" panose="05050102010706020507" pitchFamily="18" charset="2"/>
              </a:rPr>
              <a:t>e</a:t>
            </a:r>
            <a:r>
              <a:rPr lang="fr-FR" sz="2000" dirty="0" smtClean="0">
                <a:solidFill>
                  <a:srgbClr val="3333FF"/>
                </a:solidFill>
              </a:rPr>
              <a:t> = 0.01      </a:t>
            </a:r>
            <a:r>
              <a:rPr lang="fr-FR" sz="2000" dirty="0" err="1" smtClean="0">
                <a:solidFill>
                  <a:srgbClr val="3333FF"/>
                </a:solidFill>
              </a:rPr>
              <a:t>Nf</a:t>
            </a:r>
            <a:r>
              <a:rPr lang="fr-FR" sz="2000" dirty="0" smtClean="0">
                <a:solidFill>
                  <a:srgbClr val="3333FF"/>
                </a:solidFill>
              </a:rPr>
              <a:t>=192       P</a:t>
            </a:r>
            <a:r>
              <a:rPr lang="fr-FR" sz="2000" baseline="-25000" dirty="0" smtClean="0">
                <a:solidFill>
                  <a:srgbClr val="3333FF"/>
                </a:solidFill>
              </a:rPr>
              <a:t>0</a:t>
            </a:r>
            <a:r>
              <a:rPr lang="fr-FR" sz="2000" dirty="0" smtClean="0">
                <a:solidFill>
                  <a:srgbClr val="3333FF"/>
                </a:solidFill>
              </a:rPr>
              <a:t> = 100 bars </a:t>
            </a:r>
          </a:p>
          <a:p>
            <a:endParaRPr lang="fr-FR" sz="2000" b="1" dirty="0" smtClean="0">
              <a:solidFill>
                <a:srgbClr val="3333FF"/>
              </a:solidFill>
            </a:endParaRPr>
          </a:p>
          <a:p>
            <a:r>
              <a:rPr lang="fr-FR" sz="2000" b="1" dirty="0">
                <a:solidFill>
                  <a:srgbClr val="3333FF"/>
                </a:solidFill>
              </a:rPr>
              <a:t> </a:t>
            </a:r>
            <a:r>
              <a:rPr lang="fr-FR" sz="2000" b="1" dirty="0" smtClean="0">
                <a:solidFill>
                  <a:srgbClr val="3333FF"/>
                </a:solidFill>
              </a:rPr>
              <a:t>                     </a:t>
            </a:r>
            <a:r>
              <a:rPr lang="fr-FR" sz="2000" b="1" dirty="0" err="1" smtClean="0">
                <a:solidFill>
                  <a:srgbClr val="3333FF"/>
                </a:solidFill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</a:rPr>
              <a:t> test site  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08676" y="4841308"/>
            <a:ext cx="60580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Convention </a:t>
            </a:r>
            <a:r>
              <a:rPr lang="fr-FR" sz="2000" dirty="0" smtClean="0">
                <a:solidFill>
                  <a:srgbClr val="3333FF"/>
                </a:solidFill>
              </a:rPr>
              <a:t>   </a:t>
            </a:r>
          </a:p>
          <a:p>
            <a:r>
              <a:rPr lang="fr-FR" sz="2000" dirty="0" err="1" smtClean="0">
                <a:solidFill>
                  <a:srgbClr val="3333FF"/>
                </a:solidFill>
              </a:rPr>
              <a:t>Thin</a:t>
            </a:r>
            <a:r>
              <a:rPr lang="fr-FR" sz="2000" dirty="0" smtClean="0">
                <a:solidFill>
                  <a:srgbClr val="3333FF"/>
                </a:solidFill>
              </a:rPr>
              <a:t> line        = </a:t>
            </a:r>
            <a:r>
              <a:rPr lang="fr-FR" sz="2000" dirty="0">
                <a:solidFill>
                  <a:srgbClr val="3333FF"/>
                </a:solidFill>
              </a:rPr>
              <a:t>radon </a:t>
            </a:r>
            <a:r>
              <a:rPr lang="fr-FR" sz="2000" dirty="0" err="1" smtClean="0">
                <a:solidFill>
                  <a:srgbClr val="3333FF"/>
                </a:solidFill>
              </a:rPr>
              <a:t>originated</a:t>
            </a:r>
            <a:r>
              <a:rPr lang="fr-FR" sz="2000" dirty="0" smtClean="0">
                <a:solidFill>
                  <a:srgbClr val="3333FF"/>
                </a:solidFill>
              </a:rPr>
              <a:t> in the </a:t>
            </a:r>
            <a:r>
              <a:rPr lang="fr-FR" sz="2000" dirty="0" err="1" smtClean="0">
                <a:solidFill>
                  <a:srgbClr val="3333FF"/>
                </a:solidFill>
              </a:rPr>
              <a:t>porous</a:t>
            </a:r>
            <a:r>
              <a:rPr lang="fr-FR" sz="2000" dirty="0" smtClean="0">
                <a:solidFill>
                  <a:srgbClr val="3333FF"/>
                </a:solidFill>
              </a:rPr>
              <a:t> medium    </a:t>
            </a:r>
          </a:p>
          <a:p>
            <a:r>
              <a:rPr lang="fr-FR" sz="2000" dirty="0" smtClean="0">
                <a:solidFill>
                  <a:srgbClr val="3333FF"/>
                </a:solidFill>
              </a:rPr>
              <a:t>Medium line = </a:t>
            </a:r>
            <a:r>
              <a:rPr lang="fr-FR" sz="2000" dirty="0">
                <a:solidFill>
                  <a:srgbClr val="3333FF"/>
                </a:solidFill>
              </a:rPr>
              <a:t>radon </a:t>
            </a:r>
            <a:r>
              <a:rPr lang="fr-FR" sz="2000" dirty="0" err="1" smtClean="0">
                <a:solidFill>
                  <a:srgbClr val="3333FF"/>
                </a:solidFill>
              </a:rPr>
              <a:t>originated</a:t>
            </a:r>
            <a:r>
              <a:rPr lang="fr-FR" sz="2000" dirty="0" smtClean="0">
                <a:solidFill>
                  <a:srgbClr val="3333FF"/>
                </a:solidFill>
              </a:rPr>
              <a:t> in the </a:t>
            </a:r>
            <a:r>
              <a:rPr lang="fr-FR" sz="2000" dirty="0" err="1" smtClean="0">
                <a:solidFill>
                  <a:srgbClr val="3333FF"/>
                </a:solidFill>
              </a:rPr>
              <a:t>cavity</a:t>
            </a:r>
            <a:endParaRPr lang="fr-FR" sz="2000" dirty="0" smtClean="0">
              <a:solidFill>
                <a:srgbClr val="3333FF"/>
              </a:solidFill>
            </a:endParaRPr>
          </a:p>
          <a:p>
            <a:r>
              <a:rPr lang="fr-FR" sz="2000" dirty="0" err="1" smtClean="0">
                <a:solidFill>
                  <a:srgbClr val="3333FF"/>
                </a:solidFill>
              </a:rPr>
              <a:t>Thick</a:t>
            </a:r>
            <a:r>
              <a:rPr lang="fr-FR" sz="2000" dirty="0" smtClean="0">
                <a:solidFill>
                  <a:srgbClr val="3333FF"/>
                </a:solidFill>
              </a:rPr>
              <a:t> line      = </a:t>
            </a:r>
            <a:r>
              <a:rPr lang="fr-FR" sz="2000" dirty="0" err="1" smtClean="0">
                <a:solidFill>
                  <a:srgbClr val="3333FF"/>
                </a:solidFill>
              </a:rPr>
              <a:t>sum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endParaRPr lang="fr-FR" sz="2000" dirty="0">
              <a:solidFill>
                <a:srgbClr val="3333FF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57" y="2575571"/>
            <a:ext cx="5333559" cy="3998645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0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634509" y="1332444"/>
            <a:ext cx="63507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Desintegration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number</a:t>
            </a:r>
            <a:r>
              <a:rPr lang="fr-FR" sz="2000" b="1" dirty="0" smtClean="0">
                <a:solidFill>
                  <a:srgbClr val="3333FF"/>
                </a:solidFill>
              </a:rPr>
              <a:t> per 6 </a:t>
            </a:r>
            <a:r>
              <a:rPr lang="fr-FR" sz="2000" b="1" dirty="0" err="1" smtClean="0">
                <a:solidFill>
                  <a:srgbClr val="3333FF"/>
                </a:solidFill>
              </a:rPr>
              <a:t>hours</a:t>
            </a:r>
            <a:r>
              <a:rPr lang="fr-FR" sz="2000" b="1" dirty="0" smtClean="0">
                <a:solidFill>
                  <a:srgbClr val="3333FF"/>
                </a:solidFill>
              </a:rPr>
              <a:t> at the monitoring site:</a:t>
            </a:r>
          </a:p>
          <a:p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delay</a:t>
            </a:r>
            <a:r>
              <a:rPr lang="fr-FR" sz="2000" b="1" dirty="0" smtClean="0">
                <a:solidFill>
                  <a:srgbClr val="3333FF"/>
                </a:solidFill>
              </a:rPr>
              <a:t> = 1 </a:t>
            </a:r>
            <a:r>
              <a:rPr lang="fr-FR" sz="2000" b="1" dirty="0" err="1" smtClean="0">
                <a:solidFill>
                  <a:srgbClr val="3333FF"/>
                </a:solidFill>
              </a:rPr>
              <a:t>day</a:t>
            </a:r>
            <a:r>
              <a:rPr lang="fr-FR" sz="2000" b="1" dirty="0" smtClean="0">
                <a:solidFill>
                  <a:srgbClr val="3333FF"/>
                </a:solidFill>
              </a:rPr>
              <a:t>   </a:t>
            </a:r>
            <a:r>
              <a:rPr lang="fr-FR" sz="2000" b="1" dirty="0" smtClean="0">
                <a:solidFill>
                  <a:srgbClr val="3333FF"/>
                </a:solidFill>
                <a:sym typeface="Symbol" panose="05050102010706020507" pitchFamily="18" charset="2"/>
              </a:rPr>
              <a:t> t-1</a:t>
            </a:r>
            <a:endParaRPr lang="fr-FR" sz="2000" b="1" dirty="0" smtClean="0">
              <a:solidFill>
                <a:srgbClr val="3333FF"/>
              </a:solidFill>
            </a:endParaRPr>
          </a:p>
          <a:p>
            <a:r>
              <a:rPr lang="fr-FR" sz="2000" b="1" dirty="0">
                <a:solidFill>
                  <a:srgbClr val="3333FF"/>
                </a:solidFill>
              </a:rPr>
              <a:t> </a:t>
            </a:r>
            <a:r>
              <a:rPr lang="fr-FR" sz="2000" b="1" dirty="0" smtClean="0">
                <a:solidFill>
                  <a:srgbClr val="3333FF"/>
                </a:solidFill>
                <a:latin typeface="Symbol" panose="05050102010706020507" pitchFamily="18" charset="2"/>
              </a:rPr>
              <a:t>l</a:t>
            </a:r>
            <a:r>
              <a:rPr lang="fr-FR" sz="2000" b="1" dirty="0" smtClean="0">
                <a:solidFill>
                  <a:srgbClr val="3333FF"/>
                </a:solidFill>
              </a:rPr>
              <a:t> = 1.5428 10</a:t>
            </a:r>
            <a:r>
              <a:rPr lang="fr-FR" sz="2000" b="1" baseline="30000" dirty="0" smtClean="0">
                <a:solidFill>
                  <a:srgbClr val="3333FF"/>
                </a:solidFill>
              </a:rPr>
              <a:t>-6</a:t>
            </a:r>
            <a:r>
              <a:rPr lang="fr-FR" sz="2000" b="1" dirty="0" smtClean="0">
                <a:solidFill>
                  <a:srgbClr val="3333FF"/>
                </a:solidFill>
              </a:rPr>
              <a:t> s</a:t>
            </a:r>
            <a:r>
              <a:rPr lang="fr-FR" sz="2000" b="1" baseline="30000" dirty="0" smtClean="0">
                <a:solidFill>
                  <a:srgbClr val="3333FF"/>
                </a:solidFill>
              </a:rPr>
              <a:t>-1</a:t>
            </a:r>
          </a:p>
          <a:p>
            <a:r>
              <a:rPr lang="fr-FR" sz="2000" b="1" dirty="0">
                <a:solidFill>
                  <a:srgbClr val="3333FF"/>
                </a:solidFill>
              </a:rPr>
              <a:t> </a:t>
            </a:r>
            <a:r>
              <a:rPr lang="fr-FR" sz="2000" b="1" dirty="0" smtClean="0">
                <a:solidFill>
                  <a:srgbClr val="3333FF"/>
                </a:solidFill>
                <a:latin typeface="Symbol" panose="05050102010706020507" pitchFamily="18" charset="2"/>
              </a:rPr>
              <a:t>h</a:t>
            </a:r>
            <a:r>
              <a:rPr lang="fr-FR" sz="2000" b="1" dirty="0" smtClean="0">
                <a:solidFill>
                  <a:srgbClr val="3333FF"/>
                </a:solidFill>
              </a:rPr>
              <a:t> = 7 10</a:t>
            </a:r>
            <a:r>
              <a:rPr lang="fr-FR" sz="2000" b="1" baseline="30000" dirty="0" smtClean="0">
                <a:solidFill>
                  <a:srgbClr val="3333FF"/>
                </a:solidFill>
              </a:rPr>
              <a:t>-18</a:t>
            </a:r>
            <a:r>
              <a:rPr lang="fr-FR" sz="2000" b="1" dirty="0" smtClean="0">
                <a:solidFill>
                  <a:srgbClr val="3333FF"/>
                </a:solidFill>
              </a:rPr>
              <a:t> s m</a:t>
            </a:r>
            <a:r>
              <a:rPr lang="fr-FR" sz="2000" b="1" baseline="30000" dirty="0" smtClean="0">
                <a:solidFill>
                  <a:srgbClr val="3333FF"/>
                </a:solidFill>
              </a:rPr>
              <a:t>-3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88962" y="5636871"/>
            <a:ext cx="7391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Order</a:t>
            </a:r>
            <a:r>
              <a:rPr lang="fr-FR" sz="2000" b="1" dirty="0" smtClean="0">
                <a:solidFill>
                  <a:srgbClr val="3333FF"/>
                </a:solidFill>
              </a:rPr>
              <a:t> of magnitude of the ambiant value </a:t>
            </a:r>
            <a:r>
              <a:rPr lang="fr-FR" sz="2000" b="1" dirty="0" smtClean="0">
                <a:solidFill>
                  <a:srgbClr val="3333FF"/>
                </a:solidFill>
                <a:sym typeface="Symbol" panose="05050102010706020507" pitchFamily="18" charset="2"/>
              </a:rPr>
              <a:t>  50 Bq/s         </a:t>
            </a:r>
            <a:r>
              <a:rPr lang="fr-FR" sz="20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hopeless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15342" y="358815"/>
            <a:ext cx="4412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Monitoring </a:t>
            </a:r>
            <a:r>
              <a:rPr lang="fr-FR" sz="2000" b="1" dirty="0">
                <a:solidFill>
                  <a:srgbClr val="3333FF"/>
                </a:solidFill>
              </a:rPr>
              <a:t>site </a:t>
            </a:r>
            <a:r>
              <a:rPr lang="fr-FR" sz="2000" b="1" dirty="0" err="1">
                <a:solidFill>
                  <a:srgbClr val="3333FF"/>
                </a:solidFill>
              </a:rPr>
              <a:t>with</a:t>
            </a:r>
            <a:r>
              <a:rPr lang="fr-FR" sz="2000" b="1" dirty="0">
                <a:solidFill>
                  <a:srgbClr val="3333FF"/>
                </a:solidFill>
              </a:rPr>
              <a:t> 6 </a:t>
            </a:r>
            <a:r>
              <a:rPr lang="fr-FR" sz="2000" b="1" dirty="0" err="1">
                <a:solidFill>
                  <a:srgbClr val="3333FF"/>
                </a:solidFill>
              </a:rPr>
              <a:t>hours</a:t>
            </a:r>
            <a:r>
              <a:rPr lang="fr-FR" sz="2000" b="1" dirty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sampling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508676" y="2850468"/>
            <a:ext cx="60580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Convention </a:t>
            </a:r>
            <a:r>
              <a:rPr lang="fr-FR" sz="2000" dirty="0" smtClean="0">
                <a:solidFill>
                  <a:srgbClr val="3333FF"/>
                </a:solidFill>
              </a:rPr>
              <a:t>   </a:t>
            </a:r>
          </a:p>
          <a:p>
            <a:r>
              <a:rPr lang="fr-FR" sz="2000" dirty="0" err="1" smtClean="0">
                <a:solidFill>
                  <a:srgbClr val="3333FF"/>
                </a:solidFill>
              </a:rPr>
              <a:t>Thin</a:t>
            </a:r>
            <a:r>
              <a:rPr lang="fr-FR" sz="2000" dirty="0" smtClean="0">
                <a:solidFill>
                  <a:srgbClr val="3333FF"/>
                </a:solidFill>
              </a:rPr>
              <a:t> line        = </a:t>
            </a:r>
            <a:r>
              <a:rPr lang="fr-FR" sz="2000" dirty="0">
                <a:solidFill>
                  <a:srgbClr val="3333FF"/>
                </a:solidFill>
              </a:rPr>
              <a:t>radon </a:t>
            </a:r>
            <a:r>
              <a:rPr lang="fr-FR" sz="2000" dirty="0" err="1" smtClean="0">
                <a:solidFill>
                  <a:srgbClr val="3333FF"/>
                </a:solidFill>
              </a:rPr>
              <a:t>originated</a:t>
            </a:r>
            <a:r>
              <a:rPr lang="fr-FR" sz="2000" dirty="0" smtClean="0">
                <a:solidFill>
                  <a:srgbClr val="3333FF"/>
                </a:solidFill>
              </a:rPr>
              <a:t> in the </a:t>
            </a:r>
            <a:r>
              <a:rPr lang="fr-FR" sz="2000" dirty="0" err="1" smtClean="0">
                <a:solidFill>
                  <a:srgbClr val="3333FF"/>
                </a:solidFill>
              </a:rPr>
              <a:t>porous</a:t>
            </a:r>
            <a:r>
              <a:rPr lang="fr-FR" sz="2000" dirty="0" smtClean="0">
                <a:solidFill>
                  <a:srgbClr val="3333FF"/>
                </a:solidFill>
              </a:rPr>
              <a:t> medium    </a:t>
            </a:r>
          </a:p>
          <a:p>
            <a:r>
              <a:rPr lang="fr-FR" sz="2000" dirty="0" smtClean="0">
                <a:solidFill>
                  <a:srgbClr val="3333FF"/>
                </a:solidFill>
              </a:rPr>
              <a:t>Medium line = </a:t>
            </a:r>
            <a:r>
              <a:rPr lang="fr-FR" sz="2000" dirty="0">
                <a:solidFill>
                  <a:srgbClr val="3333FF"/>
                </a:solidFill>
              </a:rPr>
              <a:t>radon </a:t>
            </a:r>
            <a:r>
              <a:rPr lang="fr-FR" sz="2000" dirty="0" err="1" smtClean="0">
                <a:solidFill>
                  <a:srgbClr val="3333FF"/>
                </a:solidFill>
              </a:rPr>
              <a:t>originated</a:t>
            </a:r>
            <a:r>
              <a:rPr lang="fr-FR" sz="2000" dirty="0" smtClean="0">
                <a:solidFill>
                  <a:srgbClr val="3333FF"/>
                </a:solidFill>
              </a:rPr>
              <a:t> in the </a:t>
            </a:r>
            <a:r>
              <a:rPr lang="fr-FR" sz="2000" dirty="0" err="1" smtClean="0">
                <a:solidFill>
                  <a:srgbClr val="3333FF"/>
                </a:solidFill>
              </a:rPr>
              <a:t>cavity</a:t>
            </a:r>
            <a:endParaRPr lang="fr-FR" sz="2000" dirty="0" smtClean="0">
              <a:solidFill>
                <a:srgbClr val="3333FF"/>
              </a:solidFill>
            </a:endParaRPr>
          </a:p>
          <a:p>
            <a:r>
              <a:rPr lang="fr-FR" sz="2000" dirty="0" err="1" smtClean="0">
                <a:solidFill>
                  <a:srgbClr val="3333FF"/>
                </a:solidFill>
              </a:rPr>
              <a:t>Thick</a:t>
            </a:r>
            <a:r>
              <a:rPr lang="fr-FR" sz="2000" dirty="0" smtClean="0">
                <a:solidFill>
                  <a:srgbClr val="3333FF"/>
                </a:solidFill>
              </a:rPr>
              <a:t> line      = </a:t>
            </a:r>
            <a:r>
              <a:rPr lang="fr-FR" sz="2000" dirty="0" err="1" smtClean="0">
                <a:solidFill>
                  <a:srgbClr val="3333FF"/>
                </a:solidFill>
              </a:rPr>
              <a:t>sum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endParaRPr lang="fr-FR" sz="2000" dirty="0">
              <a:solidFill>
                <a:srgbClr val="3333FF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778" y="1059679"/>
            <a:ext cx="5333559" cy="3998645"/>
          </a:xfrm>
          <a:prstGeom prst="rect">
            <a:avLst/>
          </a:prstGeom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22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931" y="1897546"/>
            <a:ext cx="5333559" cy="399864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94944" y="77897"/>
            <a:ext cx="8547725" cy="12824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fr-FR" sz="2400" b="1" baseline="30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fr-FR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mole, i.e.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 g;   dilution coefficient   =7 10</a:t>
            </a:r>
            <a:r>
              <a:rPr lang="fr-FR" sz="2000" baseline="30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-18</a:t>
            </a:r>
          </a:p>
          <a:p>
            <a:pPr lvl="0"/>
            <a:endParaRPr lang="fr-FR" sz="2000" baseline="300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solidFill>
                  <a:srgbClr val="3333FF"/>
                </a:solidFill>
                <a:latin typeface="Symbol" panose="05050102010706020507" pitchFamily="18" charset="2"/>
              </a:rPr>
              <a:t>e </a:t>
            </a:r>
            <a:r>
              <a:rPr lang="fr-FR" sz="2000" dirty="0">
                <a:solidFill>
                  <a:srgbClr val="3333FF"/>
                </a:solidFill>
              </a:rPr>
              <a:t>=0.05 </a:t>
            </a:r>
            <a:r>
              <a:rPr lang="fr-FR" sz="2000" dirty="0" err="1" smtClean="0">
                <a:solidFill>
                  <a:srgbClr val="3333FF"/>
                </a:solidFill>
              </a:rPr>
              <a:t>Nf</a:t>
            </a:r>
            <a:r>
              <a:rPr lang="fr-FR" sz="2000" dirty="0" smtClean="0">
                <a:solidFill>
                  <a:srgbClr val="3333FF"/>
                </a:solidFill>
              </a:rPr>
              <a:t>=192 fractures for the </a:t>
            </a:r>
            <a:r>
              <a:rPr lang="fr-FR" sz="2000" dirty="0" err="1" smtClean="0">
                <a:solidFill>
                  <a:srgbClr val="3333FF"/>
                </a:solidFill>
              </a:rPr>
              <a:t>three</a:t>
            </a:r>
            <a:r>
              <a:rPr lang="fr-FR" sz="2000" dirty="0" smtClean="0">
                <a:solidFill>
                  <a:srgbClr val="3333FF"/>
                </a:solidFill>
              </a:rPr>
              <a:t> values of P</a:t>
            </a:r>
            <a:r>
              <a:rPr lang="fr-FR" sz="2000" baseline="-25000" dirty="0" smtClean="0">
                <a:solidFill>
                  <a:srgbClr val="3333FF"/>
                </a:solidFill>
              </a:rPr>
              <a:t>0</a:t>
            </a:r>
            <a:endParaRPr lang="fr-FR" sz="2000" baseline="-25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05651" y="1405132"/>
            <a:ext cx="2583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At the </a:t>
            </a:r>
            <a:r>
              <a:rPr lang="fr-FR" sz="2000" b="1" dirty="0" err="1" smtClean="0">
                <a:solidFill>
                  <a:srgbClr val="3333FF"/>
                </a:solidFill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</a:rPr>
              <a:t> test site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89053" y="1405132"/>
            <a:ext cx="4917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At the monitoring site </a:t>
            </a:r>
            <a:r>
              <a:rPr lang="fr-FR" sz="2000" b="1" dirty="0" err="1" smtClean="0">
                <a:solidFill>
                  <a:srgbClr val="3333FF"/>
                </a:solidFill>
              </a:rPr>
              <a:t>with</a:t>
            </a:r>
            <a:r>
              <a:rPr lang="fr-FR" sz="2000" b="1" dirty="0" smtClean="0">
                <a:solidFill>
                  <a:srgbClr val="3333FF"/>
                </a:solidFill>
              </a:rPr>
              <a:t> 6 </a:t>
            </a:r>
            <a:r>
              <a:rPr lang="fr-FR" sz="2000" b="1" dirty="0" err="1" smtClean="0">
                <a:solidFill>
                  <a:srgbClr val="3333FF"/>
                </a:solidFill>
              </a:rPr>
              <a:t>hours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sampling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94068" y="5701663"/>
            <a:ext cx="168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detection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limit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8592457" y="5080001"/>
            <a:ext cx="1175657" cy="80632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97401" y="6168127"/>
            <a:ext cx="11024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MDC</a:t>
            </a:r>
            <a:r>
              <a:rPr lang="fr-FR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~0,15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mBq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fr-FR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SAUNA III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6-hour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(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installed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JPX38),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Aldener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(2023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~0,2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mBq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fr-FR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SPALAX NG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8-hour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time,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Topin et al. (2020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fr-FR" dirty="0">
              <a:solidFill>
                <a:srgbClr val="00B050"/>
              </a:solidFill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455403" y="1839671"/>
            <a:ext cx="5333559" cy="4046659"/>
            <a:chOff x="455403" y="1839671"/>
            <a:chExt cx="5333559" cy="4046659"/>
          </a:xfrm>
        </p:grpSpPr>
        <p:grpSp>
          <p:nvGrpSpPr>
            <p:cNvPr id="26" name="Groupe 25"/>
            <p:cNvGrpSpPr/>
            <p:nvPr/>
          </p:nvGrpSpPr>
          <p:grpSpPr>
            <a:xfrm>
              <a:off x="455403" y="1887685"/>
              <a:ext cx="5333559" cy="3998645"/>
              <a:chOff x="455403" y="1887685"/>
              <a:chExt cx="5333559" cy="3998645"/>
            </a:xfrm>
          </p:grpSpPr>
          <p:pic>
            <p:nvPicPr>
              <p:cNvPr id="9" name="Image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5403" y="1887685"/>
                <a:ext cx="5333559" cy="3998645"/>
              </a:xfrm>
              <a:prstGeom prst="rect">
                <a:avLst/>
              </a:prstGeom>
            </p:spPr>
          </p:pic>
          <p:cxnSp>
            <p:nvCxnSpPr>
              <p:cNvPr id="15" name="Connecteur droit 14"/>
              <p:cNvCxnSpPr/>
              <p:nvPr/>
            </p:nvCxnSpPr>
            <p:spPr>
              <a:xfrm flipV="1">
                <a:off x="2819400" y="2133600"/>
                <a:ext cx="0" cy="544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 flipV="1">
                <a:off x="4388987" y="2133600"/>
                <a:ext cx="0" cy="544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 flipV="1">
                <a:off x="4623032" y="2133596"/>
                <a:ext cx="0" cy="544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5096569" y="2133592"/>
                <a:ext cx="0" cy="5442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ZoneTexte 15"/>
            <p:cNvSpPr txBox="1"/>
            <p:nvPr/>
          </p:nvSpPr>
          <p:spPr>
            <a:xfrm>
              <a:off x="2541811" y="1839671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33FF"/>
                  </a:solidFill>
                </a:rPr>
                <a:t>1 mn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142018" y="1839671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33FF"/>
                  </a:solidFill>
                </a:rPr>
                <a:t>1h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435936" y="1839671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33FF"/>
                  </a:solidFill>
                </a:rPr>
                <a:t>1d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871369" y="1839671"/>
              <a:ext cx="519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33FF"/>
                  </a:solidFill>
                </a:rPr>
                <a:t>1 w</a:t>
              </a:r>
              <a:endParaRPr lang="fr-FR" dirty="0">
                <a:solidFill>
                  <a:srgbClr val="3333FF"/>
                </a:solidFill>
              </a:endParaRPr>
            </a:p>
          </p:txBody>
        </p:sp>
      </p:grp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7019290"/>
            <a:ext cx="41148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0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9924" y="868101"/>
            <a:ext cx="3014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3333FF"/>
                </a:solidFill>
              </a:rPr>
              <a:t>4. </a:t>
            </a:r>
            <a:r>
              <a:rPr lang="fr-FR" sz="2400" b="1" dirty="0" err="1" smtClean="0">
                <a:solidFill>
                  <a:srgbClr val="3333FF"/>
                </a:solidFill>
              </a:rPr>
              <a:t>Concluding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 err="1" smtClean="0">
                <a:solidFill>
                  <a:srgbClr val="3333FF"/>
                </a:solidFill>
              </a:rPr>
              <a:t>remarks</a:t>
            </a:r>
            <a:endParaRPr lang="fr-FR" sz="2400" b="1" dirty="0" smtClean="0">
              <a:solidFill>
                <a:srgbClr val="3333FF"/>
              </a:solidFill>
            </a:endParaRPr>
          </a:p>
          <a:p>
            <a:endParaRPr lang="fr-FR" sz="2400" b="1" dirty="0">
              <a:solidFill>
                <a:srgbClr val="3333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9924" y="2141316"/>
            <a:ext cx="494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FF"/>
                </a:solidFill>
              </a:rPr>
              <a:t>- Radon </a:t>
            </a:r>
            <a:r>
              <a:rPr lang="fr-FR" b="1" dirty="0" err="1">
                <a:solidFill>
                  <a:srgbClr val="3333FF"/>
                </a:solidFill>
              </a:rPr>
              <a:t>cannot</a:t>
            </a:r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err="1">
                <a:solidFill>
                  <a:srgbClr val="3333FF"/>
                </a:solidFill>
              </a:rPr>
              <a:t>be</a:t>
            </a:r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err="1">
                <a:solidFill>
                  <a:srgbClr val="3333FF"/>
                </a:solidFill>
              </a:rPr>
              <a:t>detected</a:t>
            </a:r>
            <a:r>
              <a:rPr lang="fr-FR" b="1" dirty="0">
                <a:solidFill>
                  <a:srgbClr val="3333FF"/>
                </a:solidFill>
              </a:rPr>
              <a:t> at the monitoring </a:t>
            </a:r>
            <a:r>
              <a:rPr lang="fr-FR" b="1" dirty="0" smtClean="0">
                <a:solidFill>
                  <a:srgbClr val="3333FF"/>
                </a:solidFill>
              </a:rPr>
              <a:t>site</a:t>
            </a:r>
            <a:endParaRPr lang="fr-FR" b="1" dirty="0">
              <a:solidFill>
                <a:srgbClr val="3333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9924" y="3084653"/>
            <a:ext cx="11037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3333FF"/>
                </a:solidFill>
              </a:rPr>
              <a:t>- H</a:t>
            </a:r>
            <a:r>
              <a:rPr lang="fr-FR" b="1" baseline="-25000" dirty="0" smtClean="0">
                <a:solidFill>
                  <a:srgbClr val="3333FF"/>
                </a:solidFill>
              </a:rPr>
              <a:t>2</a:t>
            </a:r>
            <a:r>
              <a:rPr lang="fr-FR" b="1" dirty="0">
                <a:solidFill>
                  <a:srgbClr val="3333FF"/>
                </a:solidFill>
              </a:rPr>
              <a:t>O</a:t>
            </a:r>
            <a:r>
              <a:rPr lang="fr-FR" b="1" dirty="0" smtClean="0">
                <a:solidFill>
                  <a:srgbClr val="3333FF"/>
                </a:solidFill>
              </a:rPr>
              <a:t> and CO</a:t>
            </a:r>
            <a:r>
              <a:rPr lang="fr-FR" b="1" baseline="-25000" dirty="0" smtClean="0">
                <a:solidFill>
                  <a:srgbClr val="3333FF"/>
                </a:solidFill>
              </a:rPr>
              <a:t>2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outbursts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could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possibly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be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detected</a:t>
            </a:r>
            <a:r>
              <a:rPr lang="fr-FR" b="1" dirty="0" smtClean="0">
                <a:solidFill>
                  <a:srgbClr val="3333FF"/>
                </a:solidFill>
              </a:rPr>
              <a:t> at the test site </a:t>
            </a:r>
            <a:r>
              <a:rPr lang="fr-FR" b="1" dirty="0">
                <a:solidFill>
                  <a:srgbClr val="3333FF"/>
                </a:solidFill>
              </a:rPr>
              <a:t>by </a:t>
            </a:r>
            <a:r>
              <a:rPr lang="fr-FR" b="1" dirty="0" smtClean="0">
                <a:solidFill>
                  <a:srgbClr val="3333FF"/>
                </a:solidFill>
              </a:rPr>
              <a:t>satellite </a:t>
            </a:r>
            <a:r>
              <a:rPr lang="fr-FR" b="1" dirty="0" err="1">
                <a:solidFill>
                  <a:srgbClr val="3333FF"/>
                </a:solidFill>
              </a:rPr>
              <a:t>imaging</a:t>
            </a:r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depending</a:t>
            </a:r>
            <a:r>
              <a:rPr lang="fr-FR" b="1" dirty="0" smtClean="0">
                <a:solidFill>
                  <a:srgbClr val="3333FF"/>
                </a:solidFill>
              </a:rPr>
              <a:t> on </a:t>
            </a:r>
            <a:r>
              <a:rPr lang="fr-FR" b="1" dirty="0" err="1" smtClean="0">
                <a:solidFill>
                  <a:srgbClr val="3333FF"/>
                </a:solidFill>
              </a:rPr>
              <a:t>sensitivity</a:t>
            </a:r>
            <a:endParaRPr lang="fr-FR" b="1" dirty="0">
              <a:solidFill>
                <a:srgbClr val="3333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8952" y="4027990"/>
            <a:ext cx="11786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3333FF"/>
                </a:solidFill>
              </a:rPr>
              <a:t>One </a:t>
            </a:r>
            <a:r>
              <a:rPr lang="fr-FR" b="1" dirty="0" err="1" smtClean="0">
                <a:solidFill>
                  <a:srgbClr val="3333FF"/>
                </a:solidFill>
              </a:rPr>
              <a:t>day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later</a:t>
            </a:r>
            <a:r>
              <a:rPr lang="fr-FR" b="1" dirty="0" smtClean="0">
                <a:solidFill>
                  <a:srgbClr val="3333FF"/>
                </a:solidFill>
              </a:rPr>
              <a:t>, </a:t>
            </a:r>
            <a:r>
              <a:rPr lang="fr-FR" b="1" baseline="30000" dirty="0" smtClean="0">
                <a:solidFill>
                  <a:srgbClr val="3333FF"/>
                </a:solidFill>
              </a:rPr>
              <a:t>133</a:t>
            </a:r>
            <a:r>
              <a:rPr lang="fr-FR" b="1" dirty="0" smtClean="0">
                <a:solidFill>
                  <a:srgbClr val="3333FF"/>
                </a:solidFill>
              </a:rPr>
              <a:t>Xe </a:t>
            </a:r>
            <a:r>
              <a:rPr lang="en-US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could </a:t>
            </a:r>
            <a:r>
              <a:rPr lang="en-US" b="1" dirty="0">
                <a:solidFill>
                  <a:srgbClr val="3333FF"/>
                </a:solidFill>
                <a:cs typeface="Times New Roman" panose="02020603050405020304" pitchFamily="18" charset="0"/>
              </a:rPr>
              <a:t>be</a:t>
            </a:r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err="1">
                <a:solidFill>
                  <a:srgbClr val="3333FF"/>
                </a:solidFill>
              </a:rPr>
              <a:t>easily</a:t>
            </a:r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err="1">
                <a:solidFill>
                  <a:srgbClr val="3333FF"/>
                </a:solidFill>
              </a:rPr>
              <a:t>detected</a:t>
            </a:r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smtClean="0">
                <a:solidFill>
                  <a:srgbClr val="3333FF"/>
                </a:solidFill>
              </a:rPr>
              <a:t>1000 </a:t>
            </a:r>
            <a:r>
              <a:rPr lang="fr-FR" b="1" dirty="0">
                <a:solidFill>
                  <a:srgbClr val="3333FF"/>
                </a:solidFill>
              </a:rPr>
              <a:t>km </a:t>
            </a:r>
            <a:r>
              <a:rPr lang="fr-FR" b="1" dirty="0" err="1">
                <a:solidFill>
                  <a:srgbClr val="3333FF"/>
                </a:solidFill>
              </a:rPr>
              <a:t>away</a:t>
            </a:r>
            <a:r>
              <a:rPr lang="fr-FR" b="1" dirty="0">
                <a:solidFill>
                  <a:srgbClr val="3333FF"/>
                </a:solidFill>
              </a:rPr>
              <a:t> at the </a:t>
            </a:r>
            <a:r>
              <a:rPr lang="fr-FR" b="1" dirty="0" smtClean="0">
                <a:solidFill>
                  <a:srgbClr val="3333FF"/>
                </a:solidFill>
              </a:rPr>
              <a:t>monitoring </a:t>
            </a:r>
            <a:r>
              <a:rPr lang="fr-FR" b="1" dirty="0">
                <a:solidFill>
                  <a:srgbClr val="3333FF"/>
                </a:solidFill>
              </a:rPr>
              <a:t>site </a:t>
            </a:r>
            <a:r>
              <a:rPr lang="en-US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considering </a:t>
            </a:r>
            <a:r>
              <a:rPr lang="en-US" b="1" dirty="0">
                <a:solidFill>
                  <a:srgbClr val="3333FF"/>
                </a:solidFill>
                <a:cs typeface="Times New Roman" panose="02020603050405020304" pitchFamily="18" charset="0"/>
              </a:rPr>
              <a:t>the following scenario: </a:t>
            </a:r>
            <a:endParaRPr lang="en-US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       150 </a:t>
            </a:r>
            <a:r>
              <a:rPr lang="en-US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kt</a:t>
            </a:r>
            <a:r>
              <a:rPr lang="en-US" b="1" dirty="0">
                <a:solidFill>
                  <a:srgbClr val="3333FF"/>
                </a:solidFill>
                <a:cs typeface="Times New Roman" panose="02020603050405020304" pitchFamily="18" charset="0"/>
              </a:rPr>
              <a:t> underground explosion at 550 m depth in a granitic rock </a:t>
            </a:r>
            <a:endParaRPr lang="en-US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     with </a:t>
            </a:r>
            <a:r>
              <a:rPr lang="en-US" b="1" dirty="0">
                <a:solidFill>
                  <a:srgbClr val="3333FF"/>
                </a:solidFill>
                <a:cs typeface="Times New Roman" panose="02020603050405020304" pitchFamily="18" charset="0"/>
              </a:rPr>
              <a:t>a fracture network developed from the top of the chimney after cavity </a:t>
            </a:r>
            <a:r>
              <a:rPr lang="en-US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collapse</a:t>
            </a:r>
            <a:endParaRPr lang="en-US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6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1400" y="156126"/>
            <a:ext cx="4852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fr-FR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 and </a:t>
            </a:r>
            <a:r>
              <a:rPr lang="fr-FR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modelization</a:t>
            </a:r>
            <a:endParaRPr lang="fr-FR" sz="20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94" y="901084"/>
            <a:ext cx="2832715" cy="53308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91400" y="3995420"/>
            <a:ext cx="47804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Simplified</a:t>
            </a:r>
            <a:r>
              <a:rPr lang="fr-F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structure: </a:t>
            </a:r>
          </a:p>
          <a:p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Permeability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K=10</a:t>
            </a:r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-14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rgbClr val="3333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0.29   </a:t>
            </a:r>
            <a:endParaRPr lang="fr-FR" sz="20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T=802.15 K </a:t>
            </a:r>
          </a:p>
          <a:p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initial pressures P</a:t>
            </a:r>
            <a:r>
              <a:rPr lang="fr-FR" sz="2000" baseline="-25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=50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100, 200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endParaRPr lang="fr-FR" sz="2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194562" y="1002945"/>
            <a:ext cx="1788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3333FF"/>
                </a:solidFill>
              </a:rPr>
              <a:t>Ground surface</a:t>
            </a:r>
            <a:endParaRPr lang="fr-FR" sz="2000" dirty="0">
              <a:solidFill>
                <a:srgbClr val="3333FF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7733624" y="1245049"/>
            <a:ext cx="14609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9268135" y="2345214"/>
            <a:ext cx="1983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3333FF"/>
                </a:solidFill>
              </a:rPr>
              <a:t>Fracture network</a:t>
            </a:r>
            <a:endParaRPr lang="fr-FR" sz="2000" dirty="0">
              <a:solidFill>
                <a:srgbClr val="3333FF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7717860" y="2574605"/>
            <a:ext cx="14609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9436299" y="4154422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rgbClr val="3333FF"/>
                </a:solidFill>
              </a:rPr>
              <a:t>Chimney</a:t>
            </a:r>
            <a:endParaRPr lang="fr-FR" sz="2000" dirty="0" smtClean="0">
              <a:solidFill>
                <a:srgbClr val="3333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436299" y="4589173"/>
            <a:ext cx="816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rgbClr val="3333FF"/>
                </a:solidFill>
              </a:rPr>
              <a:t>Cavity</a:t>
            </a:r>
            <a:endParaRPr lang="fr-FR" sz="2000" dirty="0" smtClean="0">
              <a:solidFill>
                <a:srgbClr val="3333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436299" y="4973583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3333FF"/>
                </a:solidFill>
              </a:rPr>
              <a:t>Magma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06893" y="4426263"/>
            <a:ext cx="670616" cy="873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7870260" y="4503252"/>
            <a:ext cx="14609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7907050" y="4907896"/>
            <a:ext cx="14609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7896540" y="5118101"/>
            <a:ext cx="14609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72451" y="725795"/>
            <a:ext cx="5835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</a:rPr>
              <a:t> test site: </a:t>
            </a:r>
            <a:r>
              <a:rPr lang="fr-FR" sz="2000" b="1" dirty="0" err="1" smtClean="0">
                <a:solidFill>
                  <a:srgbClr val="3333FF"/>
                </a:solidFill>
              </a:rPr>
              <a:t>Punggye</a:t>
            </a:r>
            <a:r>
              <a:rPr lang="fr-FR" sz="2000" b="1" dirty="0" smtClean="0">
                <a:solidFill>
                  <a:srgbClr val="3333FF"/>
                </a:solidFill>
              </a:rPr>
              <a:t>-Ri </a:t>
            </a:r>
            <a:r>
              <a:rPr lang="fr-FR" sz="2000" b="1" dirty="0" err="1" smtClean="0">
                <a:solidFill>
                  <a:srgbClr val="3333FF"/>
                </a:solidFill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</a:rPr>
              <a:t> test site (DPRK) </a:t>
            </a:r>
          </a:p>
          <a:p>
            <a:r>
              <a:rPr lang="fr-FR" sz="2000" dirty="0" smtClean="0">
                <a:solidFill>
                  <a:srgbClr val="3333FF"/>
                </a:solidFill>
              </a:rPr>
              <a:t>a </a:t>
            </a:r>
            <a:r>
              <a:rPr lang="fr-FR" sz="2000" dirty="0" err="1" smtClean="0">
                <a:solidFill>
                  <a:srgbClr val="3333FF"/>
                </a:solidFill>
              </a:rPr>
              <a:t>parallelipipedon</a:t>
            </a:r>
            <a:r>
              <a:rPr lang="fr-FR" sz="2000" dirty="0" smtClean="0">
                <a:solidFill>
                  <a:srgbClr val="3333FF"/>
                </a:solidFill>
              </a:rPr>
              <a:t> of size 200×200×650 m</a:t>
            </a:r>
            <a:endParaRPr lang="fr-FR" sz="2000" dirty="0">
              <a:solidFill>
                <a:srgbClr val="3333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72451" y="2175860"/>
            <a:ext cx="5402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Embedding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porous</a:t>
            </a:r>
            <a:r>
              <a:rPr lang="fr-FR" sz="2000" b="1" dirty="0" smtClean="0">
                <a:solidFill>
                  <a:srgbClr val="3333FF"/>
                </a:solidFill>
              </a:rPr>
              <a:t> medium: </a:t>
            </a:r>
          </a:p>
          <a:p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Permeability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baseline="-25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fr-FR" baseline="30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r>
              <a:rPr lang="fr-FR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</a:t>
            </a:r>
            <a:r>
              <a:rPr lang="fr-FR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 err="1">
                <a:solidFill>
                  <a:srgbClr val="3333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 or 0.05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3726860" y="2402675"/>
            <a:ext cx="2921074" cy="41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475298" y="2811099"/>
            <a:ext cx="30187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384 fractures   </a:t>
            </a:r>
          </a:p>
          <a:p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aperture b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mm</a:t>
            </a:r>
          </a:p>
          <a:p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hexagons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radius R=20m</a:t>
            </a:r>
            <a:endParaRPr lang="fr-FR" sz="2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448329" y="1487154"/>
            <a:ext cx="3727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Fluctuating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atmospheric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pressure</a:t>
            </a:r>
          </a:p>
          <a:p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s; amplitude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Pa. 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3155091" y="4717395"/>
            <a:ext cx="3645243" cy="460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5990590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5990590"/>
            <a:ext cx="2743200" cy="365125"/>
          </a:xfrm>
        </p:spPr>
        <p:txBody>
          <a:bodyPr/>
          <a:lstStyle/>
          <a:p>
            <a:fld id="{60FF9F8B-A9E1-45B2-AB31-01E4B3A88BF3}" type="slidenum">
              <a:rPr lang="fr-FR" smtClean="0"/>
              <a:t>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85800" y="6115050"/>
            <a:ext cx="10163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Patriarche et al, </a:t>
            </a:r>
            <a:r>
              <a:rPr lang="en-US" dirty="0">
                <a:solidFill>
                  <a:srgbClr val="00B050"/>
                </a:solidFill>
              </a:rPr>
              <a:t>Stereological analysis of fractures in the </a:t>
            </a:r>
            <a:r>
              <a:rPr lang="en-US" dirty="0" err="1">
                <a:solidFill>
                  <a:srgbClr val="00B050"/>
                </a:solidFill>
              </a:rPr>
              <a:t>Roselend</a:t>
            </a:r>
            <a:r>
              <a:rPr lang="en-US" dirty="0">
                <a:solidFill>
                  <a:srgbClr val="00B050"/>
                </a:solidFill>
              </a:rPr>
              <a:t> tunnel and permeability determination.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Water </a:t>
            </a:r>
            <a:r>
              <a:rPr lang="en-US" dirty="0">
                <a:solidFill>
                  <a:srgbClr val="00B050"/>
                </a:solidFill>
              </a:rPr>
              <a:t>Resources Research, 43: W09421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5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15" grpId="0"/>
      <p:bldP spid="21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2423" y="36074"/>
            <a:ext cx="97864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/>
            <a:r>
              <a:rPr lang="fr-FR" sz="2400" b="1" dirty="0" err="1" smtClean="0">
                <a:solidFill>
                  <a:srgbClr val="3333FF"/>
                </a:solidFill>
              </a:rPr>
              <a:t>Modelization</a:t>
            </a:r>
            <a:r>
              <a:rPr lang="fr-FR" sz="2400" b="1" dirty="0" smtClean="0">
                <a:solidFill>
                  <a:srgbClr val="3333FF"/>
                </a:solidFill>
              </a:rPr>
              <a:t>:     </a:t>
            </a:r>
            <a:r>
              <a:rPr lang="en-US" sz="20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Pazdniakou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et al. (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2022), Two-Phase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Flow, Heat and Mass Transfer 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and</a:t>
            </a:r>
          </a:p>
          <a:p>
            <a:pPr marR="0"/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                                 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Tracer Transport to the Atmosphere from Underground Nuclear Cavities </a:t>
            </a:r>
            <a:endParaRPr lang="en-US" sz="20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R="0"/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                                  Through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Fractured Porous Media. Pure and Applied Geophysics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  <a:endParaRPr lang="en-US" sz="2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2423" y="1284845"/>
            <a:ext cx="6621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Porous</a:t>
            </a:r>
            <a:r>
              <a:rPr lang="fr-FR" sz="2000" b="1" dirty="0" smtClean="0">
                <a:solidFill>
                  <a:srgbClr val="3333FF"/>
                </a:solidFill>
              </a:rPr>
              <a:t> medium</a:t>
            </a:r>
            <a:endParaRPr lang="fr-FR" sz="2000" dirty="0">
              <a:solidFill>
                <a:srgbClr val="3333FF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000" dirty="0" smtClean="0">
                <a:solidFill>
                  <a:srgbClr val="3333FF"/>
                </a:solidFill>
              </a:rPr>
              <a:t>3D </a:t>
            </a:r>
            <a:r>
              <a:rPr lang="fr-FR" sz="2000" dirty="0" err="1" smtClean="0">
                <a:solidFill>
                  <a:srgbClr val="3333FF"/>
                </a:solidFill>
              </a:rPr>
              <a:t>equations</a:t>
            </a:r>
            <a:r>
              <a:rPr lang="fr-FR" sz="2000" dirty="0" smtClean="0">
                <a:solidFill>
                  <a:srgbClr val="3333FF"/>
                </a:solidFill>
              </a:rPr>
              <a:t> on the Darcy </a:t>
            </a:r>
            <a:r>
              <a:rPr lang="fr-FR" sz="2000" dirty="0" err="1" smtClean="0">
                <a:solidFill>
                  <a:srgbClr val="3333FF"/>
                </a:solidFill>
              </a:rPr>
              <a:t>scale</a:t>
            </a:r>
            <a:r>
              <a:rPr lang="fr-FR" sz="2000" dirty="0" smtClean="0">
                <a:solidFill>
                  <a:srgbClr val="3333FF"/>
                </a:solidFill>
              </a:rPr>
              <a:t> for flow, </a:t>
            </a:r>
            <a:r>
              <a:rPr lang="fr-FR" sz="2000" dirty="0" err="1" smtClean="0">
                <a:solidFill>
                  <a:srgbClr val="3333FF"/>
                </a:solidFill>
              </a:rPr>
              <a:t>energy</a:t>
            </a:r>
            <a:r>
              <a:rPr lang="fr-FR" sz="2000" dirty="0" smtClean="0">
                <a:solidFill>
                  <a:srgbClr val="3333FF"/>
                </a:solidFill>
              </a:rPr>
              <a:t> and tracer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2423" y="2164284"/>
            <a:ext cx="80161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3333FF"/>
                </a:solidFill>
              </a:rPr>
              <a:t>F</a:t>
            </a:r>
            <a:r>
              <a:rPr lang="fr-FR" sz="2000" b="1" dirty="0" smtClean="0">
                <a:solidFill>
                  <a:srgbClr val="3333FF"/>
                </a:solidFill>
              </a:rPr>
              <a:t>ractures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solidFill>
                  <a:srgbClr val="3333FF"/>
                </a:solidFill>
              </a:rPr>
              <a:t>2D </a:t>
            </a:r>
            <a:r>
              <a:rPr lang="fr-FR" sz="2000" dirty="0" err="1" smtClean="0">
                <a:solidFill>
                  <a:srgbClr val="3333FF"/>
                </a:solidFill>
              </a:rPr>
              <a:t>equations</a:t>
            </a:r>
            <a:r>
              <a:rPr lang="fr-FR" sz="2000" dirty="0">
                <a:solidFill>
                  <a:srgbClr val="3333FF"/>
                </a:solidFill>
              </a:rPr>
              <a:t> on the Darcy </a:t>
            </a:r>
            <a:r>
              <a:rPr lang="fr-FR" sz="2000" dirty="0" err="1" smtClean="0">
                <a:solidFill>
                  <a:srgbClr val="3333FF"/>
                </a:solidFill>
              </a:rPr>
              <a:t>scale</a:t>
            </a:r>
            <a:r>
              <a:rPr lang="fr-FR" sz="2000" dirty="0" smtClean="0">
                <a:solidFill>
                  <a:srgbClr val="3333FF"/>
                </a:solidFill>
              </a:rPr>
              <a:t> for flow</a:t>
            </a:r>
            <a:r>
              <a:rPr lang="fr-FR" sz="2000" dirty="0">
                <a:solidFill>
                  <a:srgbClr val="3333FF"/>
                </a:solidFill>
              </a:rPr>
              <a:t>, </a:t>
            </a:r>
            <a:r>
              <a:rPr lang="fr-FR" sz="2000" dirty="0" err="1">
                <a:solidFill>
                  <a:srgbClr val="3333FF"/>
                </a:solidFill>
              </a:rPr>
              <a:t>energy</a:t>
            </a:r>
            <a:r>
              <a:rPr lang="fr-FR" sz="2000" dirty="0">
                <a:solidFill>
                  <a:srgbClr val="3333FF"/>
                </a:solidFill>
              </a:rPr>
              <a:t> and </a:t>
            </a:r>
            <a:r>
              <a:rPr lang="fr-FR" sz="2000" dirty="0" smtClean="0">
                <a:solidFill>
                  <a:srgbClr val="3333FF"/>
                </a:solidFill>
              </a:rPr>
              <a:t>tracer</a:t>
            </a:r>
          </a:p>
          <a:p>
            <a:r>
              <a:rPr lang="fr-FR" sz="2000" dirty="0" smtClean="0">
                <a:solidFill>
                  <a:srgbClr val="3333FF"/>
                </a:solidFill>
              </a:rPr>
              <a:t>                                   </a:t>
            </a:r>
            <a:r>
              <a:rPr lang="fr-FR" sz="2000" dirty="0" smtClean="0">
                <a:solidFill>
                  <a:srgbClr val="FF0000"/>
                </a:solidFill>
              </a:rPr>
              <a:t>plus exchanges </a:t>
            </a:r>
            <a:r>
              <a:rPr lang="fr-FR" sz="2000" dirty="0" err="1" smtClean="0">
                <a:solidFill>
                  <a:srgbClr val="FF0000"/>
                </a:solidFill>
              </a:rPr>
              <a:t>with</a:t>
            </a:r>
            <a:r>
              <a:rPr lang="fr-FR" sz="2000" dirty="0" smtClean="0">
                <a:solidFill>
                  <a:srgbClr val="FF0000"/>
                </a:solidFill>
              </a:rPr>
              <a:t> the </a:t>
            </a:r>
            <a:r>
              <a:rPr lang="fr-FR" sz="2000" dirty="0" err="1" smtClean="0">
                <a:solidFill>
                  <a:srgbClr val="FF0000"/>
                </a:solidFill>
              </a:rPr>
              <a:t>surrounding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porous</a:t>
            </a:r>
            <a:r>
              <a:rPr lang="fr-FR" sz="2000" dirty="0" smtClean="0">
                <a:solidFill>
                  <a:srgbClr val="FF0000"/>
                </a:solidFill>
              </a:rPr>
              <a:t> medium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2423" y="3351500"/>
            <a:ext cx="11979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Numerical</a:t>
            </a:r>
            <a:endParaRPr lang="fr-FR" sz="2000" b="1" dirty="0" smtClean="0">
              <a:solidFill>
                <a:srgbClr val="3333FF"/>
              </a:solidFill>
            </a:endParaRPr>
          </a:p>
          <a:p>
            <a:r>
              <a:rPr lang="fr-FR" sz="2000" dirty="0" smtClean="0">
                <a:solidFill>
                  <a:srgbClr val="3333FF"/>
                </a:solidFill>
              </a:rPr>
              <a:t>-    </a:t>
            </a:r>
            <a:r>
              <a:rPr lang="fr-FR" sz="2000" dirty="0" err="1" smtClean="0">
                <a:solidFill>
                  <a:srgbClr val="3333FF"/>
                </a:solidFill>
              </a:rPr>
              <a:t>Meshing</a:t>
            </a:r>
            <a:r>
              <a:rPr lang="fr-FR" sz="2000" dirty="0" smtClean="0">
                <a:solidFill>
                  <a:srgbClr val="3333FF"/>
                </a:solidFill>
              </a:rPr>
              <a:t> of the fractures (and all the </a:t>
            </a:r>
            <a:r>
              <a:rPr lang="fr-FR" sz="2000" dirty="0" err="1" smtClean="0">
                <a:solidFill>
                  <a:srgbClr val="3333FF"/>
                </a:solidFill>
              </a:rPr>
              <a:t>bounding</a:t>
            </a:r>
            <a:r>
              <a:rPr lang="fr-FR" sz="2000" dirty="0" smtClean="0">
                <a:solidFill>
                  <a:srgbClr val="3333FF"/>
                </a:solidFill>
              </a:rPr>
              <a:t> surfaces) by triangles, and of the </a:t>
            </a:r>
            <a:r>
              <a:rPr lang="fr-FR" sz="2000" dirty="0" err="1" smtClean="0">
                <a:solidFill>
                  <a:srgbClr val="3333FF"/>
                </a:solidFill>
              </a:rPr>
              <a:t>porous</a:t>
            </a:r>
            <a:r>
              <a:rPr lang="fr-FR" sz="2000" dirty="0" smtClean="0">
                <a:solidFill>
                  <a:srgbClr val="3333FF"/>
                </a:solidFill>
              </a:rPr>
              <a:t> medium by </a:t>
            </a:r>
            <a:r>
              <a:rPr lang="fr-FR" sz="2000" dirty="0" err="1" smtClean="0">
                <a:solidFill>
                  <a:srgbClr val="3333FF"/>
                </a:solidFill>
              </a:rPr>
              <a:t>tetrahedra</a:t>
            </a:r>
            <a:endParaRPr lang="fr-FR" sz="2000" dirty="0" smtClean="0">
              <a:solidFill>
                <a:srgbClr val="3333FF"/>
              </a:solidFill>
            </a:endParaRPr>
          </a:p>
          <a:p>
            <a:r>
              <a:rPr lang="fr-FR" sz="2000" dirty="0" smtClean="0">
                <a:solidFill>
                  <a:srgbClr val="3333FF"/>
                </a:solidFill>
              </a:rPr>
              <a:t>-    </a:t>
            </a:r>
            <a:r>
              <a:rPr lang="fr-FR" sz="2000" dirty="0" err="1" smtClean="0">
                <a:solidFill>
                  <a:srgbClr val="3333FF"/>
                </a:solidFill>
              </a:rPr>
              <a:t>Discretization</a:t>
            </a:r>
            <a:r>
              <a:rPr lang="fr-FR" sz="2000" dirty="0" smtClean="0">
                <a:solidFill>
                  <a:srgbClr val="3333FF"/>
                </a:solidFill>
              </a:rPr>
              <a:t> by the </a:t>
            </a:r>
            <a:r>
              <a:rPr lang="fr-FR" sz="2000" dirty="0" err="1" smtClean="0">
                <a:solidFill>
                  <a:srgbClr val="3333FF"/>
                </a:solidFill>
              </a:rPr>
              <a:t>finite</a:t>
            </a:r>
            <a:r>
              <a:rPr lang="fr-FR" sz="2000" dirty="0" smtClean="0">
                <a:solidFill>
                  <a:srgbClr val="3333FF"/>
                </a:solidFill>
              </a:rPr>
              <a:t> volume technique</a:t>
            </a:r>
          </a:p>
          <a:p>
            <a:r>
              <a:rPr lang="fr-FR" sz="2000" dirty="0" smtClean="0">
                <a:solidFill>
                  <a:srgbClr val="3333FF"/>
                </a:solidFill>
              </a:rPr>
              <a:t>-    Solution by the </a:t>
            </a:r>
            <a:r>
              <a:rPr lang="fr-FR" sz="2000" dirty="0" err="1" smtClean="0">
                <a:solidFill>
                  <a:srgbClr val="3333FF"/>
                </a:solidFill>
              </a:rPr>
              <a:t>conjugate</a:t>
            </a:r>
            <a:r>
              <a:rPr lang="fr-FR" sz="2000" dirty="0" smtClean="0">
                <a:solidFill>
                  <a:srgbClr val="3333FF"/>
                </a:solidFill>
              </a:rPr>
              <a:t> gradient </a:t>
            </a:r>
            <a:r>
              <a:rPr lang="fr-FR" sz="2000" dirty="0" err="1" smtClean="0">
                <a:solidFill>
                  <a:srgbClr val="3333FF"/>
                </a:solidFill>
              </a:rPr>
              <a:t>method</a:t>
            </a:r>
            <a:endParaRPr lang="fr-FR" sz="2000" dirty="0" smtClean="0">
              <a:solidFill>
                <a:srgbClr val="3333FF"/>
              </a:solidFill>
            </a:endParaRPr>
          </a:p>
          <a:p>
            <a:r>
              <a:rPr lang="fr-FR" sz="2000" dirty="0" smtClean="0">
                <a:solidFill>
                  <a:srgbClr val="3333FF"/>
                </a:solidFill>
              </a:rPr>
              <a:t>-    </a:t>
            </a:r>
            <a:r>
              <a:rPr lang="fr-FR" sz="2000" dirty="0" err="1" smtClean="0">
                <a:solidFill>
                  <a:srgbClr val="3333FF"/>
                </a:solidFill>
              </a:rPr>
              <a:t>Parallelization</a:t>
            </a:r>
            <a:r>
              <a:rPr lang="fr-FR" sz="2000" dirty="0" smtClean="0">
                <a:solidFill>
                  <a:srgbClr val="3333FF"/>
                </a:solidFill>
              </a:rPr>
              <a:t> by </a:t>
            </a:r>
            <a:r>
              <a:rPr lang="fr-FR" sz="2000" dirty="0" err="1" smtClean="0">
                <a:solidFill>
                  <a:srgbClr val="3333FF"/>
                </a:solidFill>
              </a:rPr>
              <a:t>OpenMP</a:t>
            </a:r>
            <a:endParaRPr lang="fr-FR" sz="2000" dirty="0">
              <a:solidFill>
                <a:srgbClr val="3333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2423" y="5154271"/>
            <a:ext cx="1049966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Results</a:t>
            </a:r>
            <a:r>
              <a:rPr lang="fr-FR" sz="2000" b="1" dirty="0" smtClean="0">
                <a:solidFill>
                  <a:srgbClr val="3333FF"/>
                </a:solidFill>
              </a:rPr>
              <a:t>:    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solidFill>
                  <a:srgbClr val="3333FF"/>
                </a:solidFill>
              </a:rPr>
              <a:t>at the test site (</a:t>
            </a:r>
            <a:r>
              <a:rPr lang="fr-FR" sz="2000" dirty="0" err="1" smtClean="0">
                <a:solidFill>
                  <a:srgbClr val="3333FF"/>
                </a:solidFill>
              </a:rPr>
              <a:t>Punggye</a:t>
            </a:r>
            <a:r>
              <a:rPr lang="fr-FR" sz="2000" dirty="0" smtClean="0">
                <a:solidFill>
                  <a:srgbClr val="3333FF"/>
                </a:solidFill>
              </a:rPr>
              <a:t>-Ri, DPRK) 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 </a:t>
            </a:r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hypothetical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explosion, </a:t>
            </a:r>
            <a:r>
              <a:rPr lang="fr-FR" sz="2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burried</a:t>
            </a:r>
            <a:r>
              <a:rPr lang="fr-FR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550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fr-FR" sz="2000" dirty="0" smtClean="0">
              <a:solidFill>
                <a:srgbClr val="3333FF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dirty="0" smtClean="0">
                <a:solidFill>
                  <a:srgbClr val="3333FF"/>
                </a:solidFill>
              </a:rPr>
              <a:t>at the monitoring site (IMS JPX38-Takasaki, </a:t>
            </a:r>
            <a:r>
              <a:rPr lang="fr-FR" sz="2000" dirty="0" err="1" smtClean="0">
                <a:solidFill>
                  <a:srgbClr val="3333FF"/>
                </a:solidFill>
              </a:rPr>
              <a:t>Japan</a:t>
            </a:r>
            <a:r>
              <a:rPr lang="fr-FR" sz="2000" dirty="0" smtClean="0">
                <a:solidFill>
                  <a:srgbClr val="3333FF"/>
                </a:solidFill>
              </a:rPr>
              <a:t>): </a:t>
            </a:r>
          </a:p>
          <a:p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 smtClean="0">
                <a:solidFill>
                  <a:srgbClr val="3333FF"/>
                </a:solidFill>
              </a:rPr>
              <a:t>          </a:t>
            </a:r>
            <a:r>
              <a:rPr lang="fr-FR" sz="2000" dirty="0" err="1" smtClean="0">
                <a:solidFill>
                  <a:srgbClr val="3333FF"/>
                </a:solidFill>
              </a:rPr>
              <a:t>includes</a:t>
            </a:r>
            <a:r>
              <a:rPr lang="fr-FR" sz="2000" dirty="0" smtClean="0">
                <a:solidFill>
                  <a:srgbClr val="3333FF"/>
                </a:solidFill>
              </a:rPr>
              <a:t> a </a:t>
            </a:r>
            <a:r>
              <a:rPr lang="fr-FR" sz="2000" dirty="0" err="1" smtClean="0">
                <a:solidFill>
                  <a:srgbClr val="3333FF"/>
                </a:solidFill>
              </a:rPr>
              <a:t>delay</a:t>
            </a:r>
            <a:r>
              <a:rPr lang="fr-FR" sz="2000" dirty="0" smtClean="0">
                <a:solidFill>
                  <a:srgbClr val="3333FF"/>
                </a:solidFill>
              </a:rPr>
              <a:t> = 1 </a:t>
            </a:r>
            <a:r>
              <a:rPr lang="fr-FR" sz="2000" dirty="0" err="1" smtClean="0">
                <a:solidFill>
                  <a:srgbClr val="3333FF"/>
                </a:solidFill>
              </a:rPr>
              <a:t>day</a:t>
            </a:r>
            <a:r>
              <a:rPr lang="fr-FR" sz="2000" dirty="0">
                <a:solidFill>
                  <a:srgbClr val="3333FF"/>
                </a:solidFill>
              </a:rPr>
              <a:t> and a dilution factor </a:t>
            </a:r>
            <a:r>
              <a:rPr lang="fr-FR" sz="2000" dirty="0">
                <a:solidFill>
                  <a:srgbClr val="3333FF"/>
                </a:solidFill>
                <a:latin typeface="Symbol" panose="05050102010706020507" pitchFamily="18" charset="2"/>
              </a:rPr>
              <a:t>h</a:t>
            </a:r>
            <a:r>
              <a:rPr lang="fr-FR" sz="2000" dirty="0">
                <a:solidFill>
                  <a:srgbClr val="3333FF"/>
                </a:solidFill>
              </a:rPr>
              <a:t> = 7 10</a:t>
            </a:r>
            <a:r>
              <a:rPr lang="fr-FR" sz="2000" baseline="30000" dirty="0">
                <a:solidFill>
                  <a:srgbClr val="3333FF"/>
                </a:solidFill>
              </a:rPr>
              <a:t>-18</a:t>
            </a:r>
            <a:r>
              <a:rPr lang="fr-FR" sz="2000" dirty="0">
                <a:solidFill>
                  <a:srgbClr val="3333FF"/>
                </a:solidFill>
              </a:rPr>
              <a:t> s m</a:t>
            </a:r>
            <a:r>
              <a:rPr lang="fr-FR" sz="2000" baseline="30000" dirty="0">
                <a:solidFill>
                  <a:srgbClr val="3333FF"/>
                </a:solidFill>
              </a:rPr>
              <a:t>-3</a:t>
            </a:r>
            <a:r>
              <a:rPr lang="fr-FR" sz="2000" dirty="0">
                <a:solidFill>
                  <a:srgbClr val="3333FF"/>
                </a:solidFill>
              </a:rPr>
              <a:t> </a:t>
            </a:r>
            <a:endParaRPr lang="fr-FR" sz="2000" dirty="0" smtClean="0">
              <a:solidFill>
                <a:srgbClr val="3333FF"/>
              </a:solidFill>
            </a:endParaRPr>
          </a:p>
          <a:p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 smtClean="0">
                <a:solidFill>
                  <a:srgbClr val="3333FF"/>
                </a:solidFill>
              </a:rPr>
              <a:t>                                   </a:t>
            </a:r>
            <a:r>
              <a:rPr lang="fr-FR" sz="2000" dirty="0" smtClean="0">
                <a:solidFill>
                  <a:srgbClr val="00B050"/>
                </a:solidFill>
              </a:rPr>
              <a:t>(</a:t>
            </a:r>
            <a:r>
              <a:rPr lang="fr-FR" sz="2000" dirty="0" err="1">
                <a:solidFill>
                  <a:srgbClr val="00B050"/>
                </a:solidFill>
              </a:rPr>
              <a:t>see</a:t>
            </a:r>
            <a:r>
              <a:rPr lang="fr-FR" sz="2000" dirty="0">
                <a:solidFill>
                  <a:srgbClr val="00B050"/>
                </a:solidFill>
              </a:rPr>
              <a:t> </a:t>
            </a:r>
            <a:r>
              <a:rPr lang="fr-FR" sz="2000" dirty="0" err="1">
                <a:solidFill>
                  <a:srgbClr val="00B050"/>
                </a:solidFill>
              </a:rPr>
              <a:t>presentation</a:t>
            </a:r>
            <a:r>
              <a:rPr lang="fr-FR" sz="2000" dirty="0">
                <a:solidFill>
                  <a:srgbClr val="00B050"/>
                </a:solidFill>
              </a:rPr>
              <a:t> O2.1-118 by </a:t>
            </a:r>
            <a:r>
              <a:rPr lang="fr-FR" sz="2000" dirty="0" err="1">
                <a:solidFill>
                  <a:srgbClr val="00B050"/>
                </a:solidFill>
              </a:rPr>
              <a:t>Pili</a:t>
            </a:r>
            <a:r>
              <a:rPr lang="fr-FR" sz="2000" dirty="0">
                <a:solidFill>
                  <a:srgbClr val="00B050"/>
                </a:solidFill>
              </a:rPr>
              <a:t> et al. on Thursday)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3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60" y="2035625"/>
            <a:ext cx="5333559" cy="399864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910" y="2136706"/>
            <a:ext cx="5333559" cy="399864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06311" y="79019"/>
            <a:ext cx="9750170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3333FF"/>
                </a:solidFill>
              </a:rPr>
              <a:t>2. </a:t>
            </a: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 at the </a:t>
            </a:r>
            <a:r>
              <a:rPr lang="fr-FR" sz="20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</a:t>
            </a:r>
            <a:endParaRPr lang="fr-FR" sz="20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2.1. </a:t>
            </a:r>
            <a:r>
              <a:rPr lang="fr-FR" sz="2000" b="1" dirty="0">
                <a:solidFill>
                  <a:srgbClr val="3333FF"/>
                </a:solidFill>
              </a:rPr>
              <a:t>H</a:t>
            </a:r>
            <a:r>
              <a:rPr lang="fr-FR" sz="2000" b="1" baseline="-25000" dirty="0">
                <a:solidFill>
                  <a:srgbClr val="3333FF"/>
                </a:solidFill>
              </a:rPr>
              <a:t>2</a:t>
            </a:r>
            <a:r>
              <a:rPr lang="fr-FR" sz="2000" b="1" dirty="0">
                <a:solidFill>
                  <a:srgbClr val="3333FF"/>
                </a:solidFill>
              </a:rPr>
              <a:t>O </a:t>
            </a:r>
            <a:endParaRPr lang="fr-FR" sz="20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Initial mass of water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contained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 5000 T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sphere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radius 50 m;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0.01)</a:t>
            </a:r>
            <a:endParaRPr lang="fr-FR" sz="20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34979" y="6086273"/>
            <a:ext cx="7273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600 T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contained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standard </a:t>
            </a:r>
          </a:p>
          <a:p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atmospheric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1000 m</a:t>
            </a:r>
            <a:r>
              <a:rPr lang="fr-FR" sz="2000" baseline="30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test site, 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 15.5 g/m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886" y="2782663"/>
            <a:ext cx="1753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Mass flow rate</a:t>
            </a:r>
            <a:endParaRPr lang="fr-FR" sz="2000" b="1" dirty="0">
              <a:solidFill>
                <a:srgbClr val="3333FF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59" y="2080031"/>
            <a:ext cx="5333559" cy="399864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9678315" y="3128949"/>
            <a:ext cx="2492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Detectable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by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satellite </a:t>
            </a:r>
            <a:r>
              <a:rPr lang="fr-FR" sz="2400" b="1" dirty="0" err="1" smtClean="0">
                <a:solidFill>
                  <a:srgbClr val="FF0000"/>
                </a:solidFill>
              </a:rPr>
              <a:t>imaging</a:t>
            </a:r>
            <a:r>
              <a:rPr lang="fr-FR" sz="2400" b="1" dirty="0" smtClean="0">
                <a:solidFill>
                  <a:srgbClr val="FF0000"/>
                </a:solidFill>
              </a:rPr>
              <a:t>?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82133" y="1201154"/>
            <a:ext cx="10495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Fractured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porous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192 fractures and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0.05</a:t>
            </a:r>
          </a:p>
          <a:p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initial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pressures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collapse of the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roof and the formation of the </a:t>
            </a:r>
            <a:r>
              <a:rPr lang="fr-FR" sz="20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chimney</a:t>
            </a:r>
            <a:r>
              <a:rPr lang="fr-FR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fr-FR" sz="2000" b="1" dirty="0" smtClean="0">
                <a:solidFill>
                  <a:srgbClr val="3333FF"/>
                </a:solidFill>
              </a:rPr>
              <a:t>P</a:t>
            </a:r>
            <a:r>
              <a:rPr lang="fr-FR" sz="2000" b="1" baseline="-25000" dirty="0" smtClean="0">
                <a:solidFill>
                  <a:srgbClr val="3333FF"/>
                </a:solidFill>
              </a:rPr>
              <a:t>0</a:t>
            </a:r>
            <a:r>
              <a:rPr lang="fr-FR" sz="2000" b="1" dirty="0" smtClean="0">
                <a:solidFill>
                  <a:srgbClr val="3333FF"/>
                </a:solidFill>
              </a:rPr>
              <a:t> = 50 bars   </a:t>
            </a:r>
            <a:r>
              <a:rPr lang="fr-FR" sz="2000" b="1" dirty="0" smtClean="0">
                <a:solidFill>
                  <a:srgbClr val="FF0000"/>
                </a:solidFill>
              </a:rPr>
              <a:t>100 bars       </a:t>
            </a:r>
            <a:r>
              <a:rPr lang="fr-FR" sz="2000" b="1" dirty="0" smtClean="0"/>
              <a:t>200 bars</a:t>
            </a:r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200514" y="2365502"/>
            <a:ext cx="21646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Total mass </a:t>
            </a:r>
          </a:p>
          <a:p>
            <a:r>
              <a:rPr lang="fr-FR" sz="2000" b="1" dirty="0" err="1">
                <a:solidFill>
                  <a:srgbClr val="3333FF"/>
                </a:solidFill>
              </a:rPr>
              <a:t>t</a:t>
            </a:r>
            <a:r>
              <a:rPr lang="fr-FR" sz="2000" b="1" dirty="0" err="1" smtClean="0">
                <a:solidFill>
                  <a:srgbClr val="3333FF"/>
                </a:solidFill>
              </a:rPr>
              <a:t>ransferred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</a:p>
          <a:p>
            <a:r>
              <a:rPr lang="fr-FR" sz="2000" b="1" dirty="0">
                <a:solidFill>
                  <a:srgbClr val="3333FF"/>
                </a:solidFill>
              </a:rPr>
              <a:t>t</a:t>
            </a:r>
            <a:r>
              <a:rPr lang="fr-FR" sz="2000" b="1" dirty="0" smtClean="0">
                <a:solidFill>
                  <a:srgbClr val="3333FF"/>
                </a:solidFill>
              </a:rPr>
              <a:t>o the </a:t>
            </a:r>
            <a:r>
              <a:rPr lang="fr-FR" sz="2000" b="1" dirty="0" err="1" smtClean="0">
                <a:solidFill>
                  <a:srgbClr val="3333FF"/>
                </a:solidFill>
              </a:rPr>
              <a:t>atmosphere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9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465" y="2355364"/>
            <a:ext cx="5333559" cy="399864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846" y="2434388"/>
            <a:ext cx="5333559" cy="399864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741333" y="2679384"/>
            <a:ext cx="33477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FF"/>
                </a:solidFill>
              </a:rPr>
              <a:t>For P</a:t>
            </a:r>
            <a:r>
              <a:rPr lang="fr-FR" b="1" baseline="-25000" dirty="0">
                <a:solidFill>
                  <a:srgbClr val="3333FF"/>
                </a:solidFill>
              </a:rPr>
              <a:t>0</a:t>
            </a:r>
            <a:r>
              <a:rPr lang="fr-FR" b="1" dirty="0">
                <a:solidFill>
                  <a:srgbClr val="3333FF"/>
                </a:solidFill>
              </a:rPr>
              <a:t> = 100 bars </a:t>
            </a:r>
            <a:endParaRPr lang="fr-FR" b="1" dirty="0" smtClean="0">
              <a:solidFill>
                <a:srgbClr val="3333FF"/>
              </a:solidFill>
            </a:endParaRPr>
          </a:p>
          <a:p>
            <a:endParaRPr lang="fr-FR" b="1" dirty="0">
              <a:solidFill>
                <a:srgbClr val="3333FF"/>
              </a:solidFill>
            </a:endParaRPr>
          </a:p>
          <a:p>
            <a:r>
              <a:rPr lang="fr-FR" b="1" dirty="0" smtClean="0">
                <a:solidFill>
                  <a:srgbClr val="3333FF"/>
                </a:solidFill>
              </a:rPr>
              <a:t>Convention </a:t>
            </a:r>
            <a:r>
              <a:rPr lang="fr-FR" b="1" dirty="0" err="1" smtClean="0">
                <a:solidFill>
                  <a:srgbClr val="3333FF"/>
                </a:solidFill>
              </a:rPr>
              <a:t>Porosity</a:t>
            </a:r>
            <a:r>
              <a:rPr lang="fr-FR" b="1" dirty="0" smtClean="0">
                <a:solidFill>
                  <a:srgbClr val="3333FF"/>
                </a:solidFill>
              </a:rPr>
              <a:t>    </a:t>
            </a:r>
            <a:r>
              <a:rPr lang="fr-FR" b="1" dirty="0" err="1" smtClean="0">
                <a:solidFill>
                  <a:srgbClr val="3333FF"/>
                </a:solidFill>
              </a:rPr>
              <a:t>Number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</a:p>
          <a:p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smtClean="0">
                <a:solidFill>
                  <a:srgbClr val="3333FF"/>
                </a:solidFill>
              </a:rPr>
              <a:t>                                      of fractures</a:t>
            </a:r>
          </a:p>
          <a:p>
            <a:r>
              <a:rPr lang="fr-FR" b="1" dirty="0" smtClean="0">
                <a:solidFill>
                  <a:srgbClr val="3333FF"/>
                </a:solidFill>
              </a:rPr>
              <a:t>     </a:t>
            </a:r>
            <a:r>
              <a:rPr lang="fr-FR" b="1" dirty="0" err="1" smtClean="0">
                <a:solidFill>
                  <a:srgbClr val="3333FF"/>
                </a:solidFill>
              </a:rPr>
              <a:t>blue</a:t>
            </a:r>
            <a:r>
              <a:rPr lang="fr-FR" b="1" dirty="0" smtClean="0">
                <a:solidFill>
                  <a:srgbClr val="3333FF"/>
                </a:solidFill>
              </a:rPr>
              <a:t>          0.05            192</a:t>
            </a:r>
          </a:p>
          <a:p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smtClean="0">
                <a:solidFill>
                  <a:srgbClr val="3333FF"/>
                </a:solidFill>
              </a:rPr>
              <a:t>    </a:t>
            </a:r>
            <a:r>
              <a:rPr lang="fr-FR" b="1" dirty="0" err="1" smtClean="0">
                <a:solidFill>
                  <a:srgbClr val="3333FF"/>
                </a:solidFill>
              </a:rPr>
              <a:t>red</a:t>
            </a:r>
            <a:r>
              <a:rPr lang="fr-FR" b="1" dirty="0" smtClean="0">
                <a:solidFill>
                  <a:srgbClr val="3333FF"/>
                </a:solidFill>
              </a:rPr>
              <a:t>            0.01            192</a:t>
            </a:r>
          </a:p>
          <a:p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smtClean="0">
                <a:solidFill>
                  <a:srgbClr val="3333FF"/>
                </a:solidFill>
              </a:rPr>
              <a:t>    black         0.05            384</a:t>
            </a:r>
          </a:p>
          <a:p>
            <a:r>
              <a:rPr lang="fr-FR" b="1" dirty="0" err="1">
                <a:solidFill>
                  <a:srgbClr val="3333FF"/>
                </a:solidFill>
              </a:rPr>
              <a:t>b</a:t>
            </a:r>
            <a:r>
              <a:rPr lang="fr-FR" b="1" dirty="0" err="1" smtClean="0">
                <a:solidFill>
                  <a:srgbClr val="3333FF"/>
                </a:solidFill>
              </a:rPr>
              <a:t>roken</a:t>
            </a:r>
            <a:r>
              <a:rPr lang="fr-FR" b="1" dirty="0" smtClean="0">
                <a:solidFill>
                  <a:srgbClr val="3333FF"/>
                </a:solidFill>
              </a:rPr>
              <a:t> </a:t>
            </a:r>
            <a:r>
              <a:rPr lang="fr-FR" b="1" dirty="0" err="1" smtClean="0">
                <a:solidFill>
                  <a:srgbClr val="3333FF"/>
                </a:solidFill>
              </a:rPr>
              <a:t>red</a:t>
            </a:r>
            <a:r>
              <a:rPr lang="fr-FR" b="1" dirty="0" smtClean="0">
                <a:solidFill>
                  <a:srgbClr val="3333FF"/>
                </a:solidFill>
              </a:rPr>
              <a:t>   0.01             384</a:t>
            </a:r>
            <a:endParaRPr lang="fr-FR" b="1" dirty="0">
              <a:solidFill>
                <a:srgbClr val="3333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5049" y="293874"/>
            <a:ext cx="110269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3333FF"/>
                </a:solidFill>
              </a:rPr>
              <a:t>I</a:t>
            </a:r>
            <a:r>
              <a:rPr lang="fr-FR" sz="2400" b="1" dirty="0" smtClean="0">
                <a:solidFill>
                  <a:srgbClr val="3333FF"/>
                </a:solidFill>
              </a:rPr>
              <a:t>nfluence </a:t>
            </a:r>
            <a:r>
              <a:rPr lang="fr-FR" sz="2400" b="1" dirty="0">
                <a:solidFill>
                  <a:srgbClr val="3333FF"/>
                </a:solidFill>
              </a:rPr>
              <a:t>of the </a:t>
            </a:r>
            <a:r>
              <a:rPr lang="fr-FR" sz="2400" b="1" dirty="0" err="1">
                <a:solidFill>
                  <a:srgbClr val="3333FF"/>
                </a:solidFill>
              </a:rPr>
              <a:t>petrophysical</a:t>
            </a:r>
            <a:r>
              <a:rPr lang="fr-FR" sz="2400" b="1" dirty="0">
                <a:solidFill>
                  <a:srgbClr val="3333FF"/>
                </a:solidFill>
              </a:rPr>
              <a:t> </a:t>
            </a:r>
            <a:r>
              <a:rPr lang="fr-FR" sz="2400" b="1" dirty="0" err="1">
                <a:solidFill>
                  <a:srgbClr val="3333FF"/>
                </a:solidFill>
              </a:rPr>
              <a:t>properties</a:t>
            </a:r>
            <a:r>
              <a:rPr lang="fr-FR" sz="2400" b="1" dirty="0">
                <a:solidFill>
                  <a:srgbClr val="3333FF"/>
                </a:solidFill>
              </a:rPr>
              <a:t> of the </a:t>
            </a:r>
            <a:r>
              <a:rPr lang="fr-FR" sz="2400" b="1" dirty="0" err="1">
                <a:solidFill>
                  <a:srgbClr val="3333FF"/>
                </a:solidFill>
              </a:rPr>
              <a:t>surrounding</a:t>
            </a:r>
            <a:r>
              <a:rPr lang="fr-FR" sz="2400" b="1" dirty="0">
                <a:solidFill>
                  <a:srgbClr val="3333FF"/>
                </a:solidFill>
              </a:rPr>
              <a:t> </a:t>
            </a:r>
            <a:r>
              <a:rPr lang="fr-FR" sz="2400" b="1" dirty="0" smtClean="0">
                <a:solidFill>
                  <a:srgbClr val="3333FF"/>
                </a:solidFill>
              </a:rPr>
              <a:t>medium</a:t>
            </a:r>
          </a:p>
          <a:p>
            <a:endParaRPr lang="fr-FR" sz="2400" b="1" dirty="0">
              <a:solidFill>
                <a:srgbClr val="3333FF"/>
              </a:solidFill>
            </a:endParaRP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When</a:t>
            </a:r>
            <a:r>
              <a:rPr lang="fr-FR" sz="2400" b="1" dirty="0" smtClean="0">
                <a:solidFill>
                  <a:srgbClr val="FF0000"/>
                </a:solidFill>
              </a:rPr>
              <a:t> the </a:t>
            </a:r>
            <a:r>
              <a:rPr lang="fr-FR" sz="2400" b="1" dirty="0" err="1" smtClean="0">
                <a:solidFill>
                  <a:srgbClr val="FF0000"/>
                </a:solidFill>
              </a:rPr>
              <a:t>porosity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decreases</a:t>
            </a:r>
            <a:r>
              <a:rPr lang="fr-FR" sz="2400" b="1" dirty="0" smtClean="0">
                <a:solidFill>
                  <a:srgbClr val="FF0000"/>
                </a:solidFill>
              </a:rPr>
              <a:t>, the initial mass flow rate </a:t>
            </a:r>
            <a:r>
              <a:rPr lang="fr-FR" sz="2400" b="1" dirty="0" err="1" smtClean="0">
                <a:solidFill>
                  <a:srgbClr val="FF0000"/>
                </a:solidFill>
              </a:rPr>
              <a:t>increases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When</a:t>
            </a:r>
            <a:r>
              <a:rPr lang="fr-FR" sz="2400" b="1" dirty="0" smtClean="0">
                <a:solidFill>
                  <a:srgbClr val="FF0000"/>
                </a:solidFill>
              </a:rPr>
              <a:t> the </a:t>
            </a:r>
            <a:r>
              <a:rPr lang="fr-FR" sz="2400" b="1" dirty="0" err="1" smtClean="0">
                <a:solidFill>
                  <a:srgbClr val="FF0000"/>
                </a:solidFill>
              </a:rPr>
              <a:t>number</a:t>
            </a:r>
            <a:r>
              <a:rPr lang="fr-FR" sz="2400" b="1" dirty="0" smtClean="0">
                <a:solidFill>
                  <a:srgbClr val="FF0000"/>
                </a:solidFill>
              </a:rPr>
              <a:t> of fractures </a:t>
            </a:r>
            <a:r>
              <a:rPr lang="fr-FR" sz="2400" b="1" dirty="0" err="1" smtClean="0">
                <a:solidFill>
                  <a:srgbClr val="FF0000"/>
                </a:solidFill>
              </a:rPr>
              <a:t>increases</a:t>
            </a:r>
            <a:r>
              <a:rPr lang="fr-FR" sz="2400" b="1" dirty="0" smtClean="0">
                <a:solidFill>
                  <a:srgbClr val="FF0000"/>
                </a:solidFill>
              </a:rPr>
              <a:t>, </a:t>
            </a:r>
            <a:r>
              <a:rPr lang="fr-FR" sz="2400" b="1" dirty="0">
                <a:solidFill>
                  <a:srgbClr val="FF0000"/>
                </a:solidFill>
              </a:rPr>
              <a:t>the initial mass flow rate </a:t>
            </a:r>
            <a:r>
              <a:rPr lang="fr-FR" sz="2400" b="1" dirty="0" err="1" smtClean="0">
                <a:solidFill>
                  <a:srgbClr val="FF0000"/>
                </a:solidFill>
              </a:rPr>
              <a:t>increases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48326" y="2241876"/>
            <a:ext cx="1964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</a:rPr>
              <a:t> test site 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63526" y="2241876"/>
            <a:ext cx="1906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Nuclear</a:t>
            </a:r>
            <a:r>
              <a:rPr lang="fr-FR" sz="2000" b="1" dirty="0" smtClean="0">
                <a:solidFill>
                  <a:srgbClr val="3333FF"/>
                </a:solidFill>
              </a:rPr>
              <a:t> test site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2" y="2034450"/>
            <a:ext cx="5333559" cy="399864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245" y="2034450"/>
            <a:ext cx="5333559" cy="399864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00155" y="579120"/>
            <a:ext cx="11575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Comparison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with</a:t>
            </a:r>
            <a:r>
              <a:rPr lang="fr-FR" sz="2000" b="1" dirty="0" smtClean="0">
                <a:solidFill>
                  <a:srgbClr val="3333FF"/>
                </a:solidFill>
              </a:rPr>
              <a:t> an </a:t>
            </a:r>
            <a:r>
              <a:rPr lang="fr-FR" sz="2000" b="1" dirty="0" err="1" smtClean="0">
                <a:solidFill>
                  <a:srgbClr val="3333FF"/>
                </a:solidFill>
              </a:rPr>
              <a:t>homogeneous</a:t>
            </a:r>
            <a:r>
              <a:rPr lang="fr-FR" sz="2000" b="1" dirty="0" smtClean="0">
                <a:solidFill>
                  <a:srgbClr val="3333FF"/>
                </a:solidFill>
              </a:rPr>
              <a:t> model:</a:t>
            </a:r>
          </a:p>
          <a:p>
            <a:endParaRPr lang="fr-FR" sz="2000" dirty="0">
              <a:solidFill>
                <a:srgbClr val="3333FF"/>
              </a:solidFill>
            </a:endParaRPr>
          </a:p>
          <a:p>
            <a:r>
              <a:rPr lang="fr-FR" sz="2000" dirty="0" smtClean="0">
                <a:solidFill>
                  <a:srgbClr val="3333FF"/>
                </a:solidFill>
              </a:rPr>
              <a:t>The </a:t>
            </a:r>
            <a:r>
              <a:rPr lang="fr-FR" sz="2000" dirty="0" err="1" smtClean="0">
                <a:solidFill>
                  <a:srgbClr val="3333FF"/>
                </a:solidFill>
              </a:rPr>
              <a:t>fractured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porous</a:t>
            </a:r>
            <a:r>
              <a:rPr lang="fr-FR" sz="2000" dirty="0" smtClean="0">
                <a:solidFill>
                  <a:srgbClr val="3333FF"/>
                </a:solidFill>
              </a:rPr>
              <a:t> medium </a:t>
            </a:r>
            <a:r>
              <a:rPr lang="fr-FR" sz="2000" dirty="0" err="1" smtClean="0">
                <a:solidFill>
                  <a:srgbClr val="3333FF"/>
                </a:solidFill>
              </a:rPr>
              <a:t>with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smtClean="0">
                <a:solidFill>
                  <a:srgbClr val="3333FF"/>
                </a:solidFill>
                <a:latin typeface="Symbol" panose="05050102010706020507" pitchFamily="18" charset="2"/>
              </a:rPr>
              <a:t>e</a:t>
            </a:r>
            <a:r>
              <a:rPr lang="fr-FR" sz="2000" dirty="0" smtClean="0">
                <a:solidFill>
                  <a:srgbClr val="3333FF"/>
                </a:solidFill>
              </a:rPr>
              <a:t> = 0.05 and </a:t>
            </a:r>
            <a:r>
              <a:rPr lang="fr-FR" sz="2000" dirty="0" err="1" smtClean="0">
                <a:solidFill>
                  <a:srgbClr val="3333FF"/>
                </a:solidFill>
              </a:rPr>
              <a:t>Nf</a:t>
            </a:r>
            <a:r>
              <a:rPr lang="fr-FR" sz="2000" dirty="0" smtClean="0">
                <a:solidFill>
                  <a:srgbClr val="3333FF"/>
                </a:solidFill>
              </a:rPr>
              <a:t>= 192 </a:t>
            </a:r>
            <a:r>
              <a:rPr lang="fr-FR" sz="2000" dirty="0" err="1" smtClean="0">
                <a:solidFill>
                  <a:srgbClr val="3333FF"/>
                </a:solidFill>
              </a:rPr>
              <a:t>is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replaced</a:t>
            </a:r>
            <a:r>
              <a:rPr lang="fr-FR" sz="2000" dirty="0" smtClean="0">
                <a:solidFill>
                  <a:srgbClr val="3333FF"/>
                </a:solidFill>
              </a:rPr>
              <a:t> by an </a:t>
            </a:r>
            <a:r>
              <a:rPr lang="fr-FR" sz="2000" dirty="0" err="1" smtClean="0">
                <a:solidFill>
                  <a:srgbClr val="FF0000"/>
                </a:solidFill>
              </a:rPr>
              <a:t>equivalent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homogeneous</a:t>
            </a:r>
            <a:r>
              <a:rPr lang="fr-FR" sz="2000" dirty="0" smtClean="0">
                <a:solidFill>
                  <a:srgbClr val="FF0000"/>
                </a:solidFill>
              </a:rPr>
              <a:t> medium</a:t>
            </a:r>
            <a:r>
              <a:rPr lang="fr-FR" sz="2000" dirty="0" smtClean="0">
                <a:solidFill>
                  <a:srgbClr val="3333FF"/>
                </a:solidFill>
              </a:rPr>
              <a:t>: </a:t>
            </a:r>
            <a:endParaRPr lang="fr-FR" sz="2000" dirty="0">
              <a:solidFill>
                <a:srgbClr val="3333FF"/>
              </a:solidFill>
            </a:endParaRPr>
          </a:p>
          <a:p>
            <a:r>
              <a:rPr lang="fr-FR" sz="2000" dirty="0" smtClean="0">
                <a:solidFill>
                  <a:srgbClr val="3333FF"/>
                </a:solidFill>
              </a:rPr>
              <a:t>     </a:t>
            </a:r>
            <a:r>
              <a:rPr lang="fr-FR" sz="2000" dirty="0" err="1" smtClean="0">
                <a:solidFill>
                  <a:srgbClr val="3333FF"/>
                </a:solidFill>
              </a:rPr>
              <a:t>permeability</a:t>
            </a:r>
            <a:r>
              <a:rPr lang="fr-FR" sz="2000" dirty="0" smtClean="0">
                <a:solidFill>
                  <a:srgbClr val="3333FF"/>
                </a:solidFill>
              </a:rPr>
              <a:t>  </a:t>
            </a:r>
            <a:r>
              <a:rPr lang="fr-FR" b="1" dirty="0">
                <a:solidFill>
                  <a:srgbClr val="3333FF"/>
                </a:solidFill>
              </a:rPr>
              <a:t>K=6.48 10</a:t>
            </a:r>
            <a:r>
              <a:rPr lang="fr-FR" b="1" baseline="30000" dirty="0">
                <a:solidFill>
                  <a:srgbClr val="3333FF"/>
                </a:solidFill>
              </a:rPr>
              <a:t>-13</a:t>
            </a:r>
            <a:r>
              <a:rPr lang="fr-FR" b="1" dirty="0">
                <a:solidFill>
                  <a:srgbClr val="3333FF"/>
                </a:solidFill>
              </a:rPr>
              <a:t> m</a:t>
            </a:r>
            <a:r>
              <a:rPr lang="fr-FR" b="1" baseline="30000" dirty="0">
                <a:solidFill>
                  <a:srgbClr val="3333FF"/>
                </a:solidFill>
              </a:rPr>
              <a:t>2</a:t>
            </a:r>
            <a:r>
              <a:rPr lang="fr-FR" b="1" dirty="0">
                <a:solidFill>
                  <a:srgbClr val="3333FF"/>
                </a:solidFill>
              </a:rPr>
              <a:t>  </a:t>
            </a:r>
            <a:r>
              <a:rPr lang="fr-FR" dirty="0" smtClean="0">
                <a:solidFill>
                  <a:srgbClr val="3333FF"/>
                </a:solidFill>
              </a:rPr>
              <a:t>and </a:t>
            </a:r>
            <a:r>
              <a:rPr lang="fr-FR" dirty="0" err="1" smtClean="0">
                <a:solidFill>
                  <a:srgbClr val="3333FF"/>
                </a:solidFill>
              </a:rPr>
              <a:t>porosity</a:t>
            </a:r>
            <a:r>
              <a:rPr lang="fr-FR" dirty="0" smtClean="0">
                <a:solidFill>
                  <a:srgbClr val="3333FF"/>
                </a:solidFill>
              </a:rPr>
              <a:t>  </a:t>
            </a:r>
            <a:r>
              <a:rPr lang="fr-FR" b="1" dirty="0">
                <a:solidFill>
                  <a:srgbClr val="FF0000"/>
                </a:solidFill>
                <a:sym typeface="Symbol" panose="05050102010706020507" pitchFamily="18" charset="2"/>
              </a:rPr>
              <a:t>=</a:t>
            </a:r>
            <a:r>
              <a:rPr lang="fr-FR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0.05    P</a:t>
            </a:r>
            <a:r>
              <a:rPr lang="fr-FR" b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fr-FR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= 100 bars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2020711" y="5373511"/>
            <a:ext cx="3138311" cy="10611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350933" y="5373511"/>
            <a:ext cx="2578630" cy="10611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628444" y="6457243"/>
            <a:ext cx="278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Delay to </a:t>
            </a:r>
            <a:r>
              <a:rPr lang="fr-FR" b="1" dirty="0" err="1" smtClean="0">
                <a:solidFill>
                  <a:srgbClr val="FF0000"/>
                </a:solidFill>
              </a:rPr>
              <a:t>fill</a:t>
            </a:r>
            <a:r>
              <a:rPr lang="fr-FR" b="1" dirty="0" smtClean="0">
                <a:solidFill>
                  <a:srgbClr val="FF0000"/>
                </a:solidFill>
              </a:rPr>
              <a:t> in the </a:t>
            </a:r>
            <a:r>
              <a:rPr lang="fr-FR" b="1" dirty="0" err="1" smtClean="0">
                <a:solidFill>
                  <a:srgbClr val="FF0000"/>
                </a:solidFill>
              </a:rPr>
              <a:t>porosity</a:t>
            </a:r>
            <a:r>
              <a:rPr lang="fr-FR" b="1" dirty="0" smtClean="0">
                <a:solidFill>
                  <a:srgbClr val="FF0000"/>
                </a:solidFill>
              </a:rPr>
              <a:t>!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3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0270" y="383926"/>
            <a:ext cx="11169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3333FF"/>
                </a:solidFill>
              </a:rPr>
              <a:t>Comparison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 err="1" smtClean="0">
                <a:solidFill>
                  <a:srgbClr val="3333FF"/>
                </a:solidFill>
              </a:rPr>
              <a:t>between</a:t>
            </a:r>
            <a:r>
              <a:rPr lang="fr-FR" sz="2400" b="1" dirty="0" smtClean="0">
                <a:solidFill>
                  <a:srgbClr val="3333FF"/>
                </a:solidFill>
              </a:rPr>
              <a:t> the </a:t>
            </a:r>
            <a:r>
              <a:rPr lang="fr-FR" sz="2400" b="1" dirty="0" err="1" smtClean="0">
                <a:solidFill>
                  <a:srgbClr val="3333FF"/>
                </a:solidFill>
              </a:rPr>
              <a:t>fractured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 err="1" smtClean="0">
                <a:solidFill>
                  <a:srgbClr val="3333FF"/>
                </a:solidFill>
              </a:rPr>
              <a:t>porous</a:t>
            </a:r>
            <a:r>
              <a:rPr lang="fr-FR" sz="2400" b="1" dirty="0" smtClean="0">
                <a:solidFill>
                  <a:srgbClr val="3333FF"/>
                </a:solidFill>
              </a:rPr>
              <a:t> medium model (</a:t>
            </a:r>
            <a:r>
              <a:rPr lang="fr-FR" sz="2400" b="1" dirty="0" err="1" smtClean="0">
                <a:solidFill>
                  <a:srgbClr val="3333FF"/>
                </a:solidFill>
              </a:rPr>
              <a:t>solid</a:t>
            </a:r>
            <a:r>
              <a:rPr lang="fr-FR" sz="2400" b="1" dirty="0" smtClean="0">
                <a:solidFill>
                  <a:srgbClr val="3333FF"/>
                </a:solidFill>
              </a:rPr>
              <a:t> line)</a:t>
            </a:r>
          </a:p>
          <a:p>
            <a:r>
              <a:rPr lang="fr-FR" sz="2400" b="1" dirty="0">
                <a:solidFill>
                  <a:srgbClr val="3333FF"/>
                </a:solidFill>
              </a:rPr>
              <a:t> </a:t>
            </a:r>
            <a:r>
              <a:rPr lang="fr-FR" sz="2400" b="1" dirty="0" smtClean="0">
                <a:solidFill>
                  <a:srgbClr val="3333FF"/>
                </a:solidFill>
              </a:rPr>
              <a:t>and the </a:t>
            </a:r>
            <a:r>
              <a:rPr lang="fr-FR" sz="2400" b="1" dirty="0" err="1" smtClean="0">
                <a:solidFill>
                  <a:srgbClr val="3333FF"/>
                </a:solidFill>
              </a:rPr>
              <a:t>homogeneous</a:t>
            </a:r>
            <a:r>
              <a:rPr lang="fr-FR" sz="2400" b="1" dirty="0" smtClean="0">
                <a:solidFill>
                  <a:srgbClr val="3333FF"/>
                </a:solidFill>
              </a:rPr>
              <a:t> one (</a:t>
            </a:r>
            <a:r>
              <a:rPr lang="fr-FR" sz="2400" b="1" dirty="0" err="1" smtClean="0">
                <a:solidFill>
                  <a:srgbClr val="3333FF"/>
                </a:solidFill>
              </a:rPr>
              <a:t>broken</a:t>
            </a:r>
            <a:r>
              <a:rPr lang="fr-FR" sz="2400" b="1" dirty="0" smtClean="0">
                <a:solidFill>
                  <a:srgbClr val="3333FF"/>
                </a:solidFill>
              </a:rPr>
              <a:t> line):         P</a:t>
            </a:r>
            <a:r>
              <a:rPr lang="fr-FR" sz="2400" b="1" baseline="-25000" dirty="0" smtClean="0">
                <a:solidFill>
                  <a:srgbClr val="3333FF"/>
                </a:solidFill>
              </a:rPr>
              <a:t>0</a:t>
            </a:r>
            <a:r>
              <a:rPr lang="fr-FR" sz="2400" b="1" dirty="0" smtClean="0">
                <a:solidFill>
                  <a:srgbClr val="3333FF"/>
                </a:solidFill>
              </a:rPr>
              <a:t>=100 bars          </a:t>
            </a:r>
            <a:r>
              <a:rPr lang="fr-FR" sz="2400" b="1" dirty="0" smtClean="0">
                <a:solidFill>
                  <a:srgbClr val="3333FF"/>
                </a:solidFill>
                <a:latin typeface="Symbol" panose="05050102010706020507" pitchFamily="18" charset="2"/>
              </a:rPr>
              <a:t>e</a:t>
            </a:r>
            <a:r>
              <a:rPr lang="fr-FR" sz="2400" b="1" dirty="0" smtClean="0">
                <a:solidFill>
                  <a:srgbClr val="3333FF"/>
                </a:solidFill>
              </a:rPr>
              <a:t>=0.05            </a:t>
            </a:r>
            <a:r>
              <a:rPr lang="fr-FR" sz="2400" b="1" dirty="0" err="1" smtClean="0">
                <a:solidFill>
                  <a:srgbClr val="3333FF"/>
                </a:solidFill>
              </a:rPr>
              <a:t>Nf</a:t>
            </a:r>
            <a:r>
              <a:rPr lang="fr-FR" sz="2400" b="1" dirty="0" smtClean="0">
                <a:solidFill>
                  <a:srgbClr val="3333FF"/>
                </a:solidFill>
              </a:rPr>
              <a:t>=192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70" y="1472558"/>
            <a:ext cx="5333559" cy="399864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395" y="1472558"/>
            <a:ext cx="5333559" cy="399864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872041" y="5986473"/>
            <a:ext cx="4311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Orders</a:t>
            </a:r>
            <a:r>
              <a:rPr lang="fr-FR" sz="2400" b="1" dirty="0" smtClean="0">
                <a:solidFill>
                  <a:srgbClr val="FF0000"/>
                </a:solidFill>
              </a:rPr>
              <a:t> of magnitude </a:t>
            </a:r>
            <a:r>
              <a:rPr lang="fr-FR" sz="2400" b="1" dirty="0" err="1" smtClean="0">
                <a:solidFill>
                  <a:srgbClr val="FF0000"/>
                </a:solidFill>
              </a:rPr>
              <a:t>conserved</a:t>
            </a:r>
            <a:r>
              <a:rPr lang="fr-FR" sz="2400" b="1" dirty="0" smtClean="0">
                <a:solidFill>
                  <a:srgbClr val="FF0000"/>
                </a:solidFill>
              </a:rPr>
              <a:t>!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14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7427" y="306610"/>
            <a:ext cx="8670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2.2.  CO</a:t>
            </a:r>
            <a:r>
              <a:rPr lang="fr-FR" sz="2400" b="1" baseline="-25000" dirty="0" smtClean="0">
                <a:solidFill>
                  <a:srgbClr val="3333FF"/>
                </a:solidFill>
              </a:rPr>
              <a:t>2</a:t>
            </a:r>
            <a:endParaRPr lang="fr-FR" sz="2400" b="1" dirty="0">
              <a:solidFill>
                <a:srgbClr val="3333FF"/>
              </a:solidFill>
            </a:endParaRPr>
          </a:p>
          <a:p>
            <a:endParaRPr lang="fr-FR" sz="2400" b="1" dirty="0" smtClean="0">
              <a:solidFill>
                <a:srgbClr val="3333FF"/>
              </a:solidFill>
            </a:endParaRPr>
          </a:p>
          <a:p>
            <a:r>
              <a:rPr lang="fr-FR" sz="2000" dirty="0" err="1">
                <a:solidFill>
                  <a:srgbClr val="3333FF"/>
                </a:solidFill>
              </a:rPr>
              <a:t>Initially</a:t>
            </a:r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 err="1">
                <a:solidFill>
                  <a:srgbClr val="3333FF"/>
                </a:solidFill>
              </a:rPr>
              <a:t>contained</a:t>
            </a:r>
            <a:r>
              <a:rPr lang="fr-FR" sz="2000" dirty="0">
                <a:solidFill>
                  <a:srgbClr val="3333FF"/>
                </a:solidFill>
              </a:rPr>
              <a:t> in a 10 m </a:t>
            </a:r>
            <a:r>
              <a:rPr lang="fr-FR" sz="2000" dirty="0" err="1">
                <a:solidFill>
                  <a:srgbClr val="3333FF"/>
                </a:solidFill>
              </a:rPr>
              <a:t>thick</a:t>
            </a:r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 err="1">
                <a:solidFill>
                  <a:srgbClr val="3333FF"/>
                </a:solidFill>
              </a:rPr>
              <a:t>soil</a:t>
            </a:r>
            <a:r>
              <a:rPr lang="fr-FR" sz="2000" dirty="0">
                <a:solidFill>
                  <a:srgbClr val="3333FF"/>
                </a:solidFill>
              </a:rPr>
              <a:t> layer at the top of the </a:t>
            </a:r>
            <a:r>
              <a:rPr lang="fr-FR" sz="2000" dirty="0" smtClean="0">
                <a:solidFill>
                  <a:srgbClr val="3333FF"/>
                </a:solidFill>
              </a:rPr>
              <a:t>medium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</a:t>
            </a:r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No fracture in </a:t>
            </a:r>
            <a:r>
              <a:rPr lang="fr-FR" sz="2400" b="1" dirty="0" err="1" smtClean="0">
                <a:solidFill>
                  <a:srgbClr val="FF0000"/>
                </a:solidFill>
              </a:rPr>
              <a:t>this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soil</a:t>
            </a:r>
            <a:r>
              <a:rPr lang="fr-FR" sz="2400" b="1" dirty="0" smtClean="0">
                <a:solidFill>
                  <a:srgbClr val="FF0000"/>
                </a:solidFill>
              </a:rPr>
              <a:t> layer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596" y="306610"/>
            <a:ext cx="2404659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649327" y="818149"/>
            <a:ext cx="1692000" cy="348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73621" y="2650608"/>
            <a:ext cx="61698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b="1" dirty="0" err="1" smtClean="0">
                <a:solidFill>
                  <a:srgbClr val="3333FF"/>
                </a:solidFill>
              </a:rPr>
              <a:t>Other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 err="1" smtClean="0">
                <a:solidFill>
                  <a:srgbClr val="3333FF"/>
                </a:solidFill>
              </a:rPr>
              <a:t>properties</a:t>
            </a:r>
            <a:r>
              <a:rPr lang="fr-FR" sz="2400" b="1" dirty="0" smtClean="0">
                <a:solidFill>
                  <a:srgbClr val="3333FF"/>
                </a:solidFill>
              </a:rPr>
              <a:t> </a:t>
            </a:r>
            <a:r>
              <a:rPr lang="fr-FR" sz="2400" b="1" dirty="0">
                <a:solidFill>
                  <a:srgbClr val="3333FF"/>
                </a:solidFill>
              </a:rPr>
              <a:t>of </a:t>
            </a:r>
            <a:r>
              <a:rPr lang="fr-FR" sz="2400" b="1" dirty="0" err="1">
                <a:solidFill>
                  <a:srgbClr val="3333FF"/>
                </a:solidFill>
              </a:rPr>
              <a:t>this</a:t>
            </a:r>
            <a:r>
              <a:rPr lang="fr-FR" sz="2400" b="1" dirty="0">
                <a:solidFill>
                  <a:srgbClr val="3333FF"/>
                </a:solidFill>
              </a:rPr>
              <a:t> layer: </a:t>
            </a:r>
            <a:endParaRPr lang="fr-FR" sz="2000" dirty="0" smtClean="0">
              <a:solidFill>
                <a:srgbClr val="3333FF"/>
              </a:solidFill>
            </a:endParaRPr>
          </a:p>
          <a:p>
            <a:pPr lvl="0"/>
            <a:r>
              <a:rPr lang="fr-FR" sz="2000" dirty="0" err="1" smtClean="0">
                <a:solidFill>
                  <a:srgbClr val="3333FF"/>
                </a:solidFill>
              </a:rPr>
              <a:t>permeability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>
                <a:solidFill>
                  <a:srgbClr val="3333FF"/>
                </a:solidFill>
              </a:rPr>
              <a:t>= 10</a:t>
            </a:r>
            <a:r>
              <a:rPr lang="fr-FR" sz="2000" baseline="30000" dirty="0">
                <a:solidFill>
                  <a:srgbClr val="3333FF"/>
                </a:solidFill>
              </a:rPr>
              <a:t>-12</a:t>
            </a:r>
            <a:r>
              <a:rPr lang="fr-FR" sz="2000" dirty="0">
                <a:solidFill>
                  <a:srgbClr val="3333FF"/>
                </a:solidFill>
              </a:rPr>
              <a:t> m</a:t>
            </a:r>
            <a:r>
              <a:rPr lang="fr-FR" sz="2000" baseline="30000" dirty="0">
                <a:solidFill>
                  <a:srgbClr val="3333FF"/>
                </a:solidFill>
              </a:rPr>
              <a:t>2</a:t>
            </a:r>
            <a:r>
              <a:rPr lang="fr-FR" sz="2000" dirty="0">
                <a:solidFill>
                  <a:srgbClr val="3333FF"/>
                </a:solidFill>
              </a:rPr>
              <a:t>, </a:t>
            </a:r>
            <a:endParaRPr lang="fr-FR" sz="2000" dirty="0" smtClean="0">
              <a:solidFill>
                <a:srgbClr val="3333FF"/>
              </a:solidFill>
            </a:endParaRPr>
          </a:p>
          <a:p>
            <a:pPr lvl="0"/>
            <a:r>
              <a:rPr lang="fr-FR" sz="2000" dirty="0" err="1" smtClean="0">
                <a:solidFill>
                  <a:srgbClr val="3333FF"/>
                </a:solidFill>
              </a:rPr>
              <a:t>porosity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>
                <a:solidFill>
                  <a:srgbClr val="3333FF"/>
                </a:solidFill>
              </a:rPr>
              <a:t>= 0.3 </a:t>
            </a:r>
            <a:endParaRPr lang="fr-FR" sz="2000" dirty="0" smtClean="0">
              <a:solidFill>
                <a:srgbClr val="3333FF"/>
              </a:solidFill>
            </a:endParaRPr>
          </a:p>
          <a:p>
            <a:pPr lvl="0"/>
            <a:r>
              <a:rPr lang="fr-FR" sz="2000" dirty="0" smtClean="0">
                <a:solidFill>
                  <a:srgbClr val="3333FF"/>
                </a:solidFill>
              </a:rPr>
              <a:t>Diffusion coefficient </a:t>
            </a:r>
            <a:r>
              <a:rPr lang="fr-FR" sz="2000" dirty="0" err="1" smtClean="0">
                <a:solidFill>
                  <a:srgbClr val="3333FF"/>
                </a:solidFill>
              </a:rPr>
              <a:t>calculated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according</a:t>
            </a:r>
            <a:r>
              <a:rPr lang="fr-FR" sz="2000" dirty="0" smtClean="0">
                <a:solidFill>
                  <a:srgbClr val="3333FF"/>
                </a:solidFill>
              </a:rPr>
              <a:t> to </a:t>
            </a:r>
            <a:r>
              <a:rPr lang="fr-FR" sz="2000" dirty="0" err="1" smtClean="0">
                <a:solidFill>
                  <a:srgbClr val="3333FF"/>
                </a:solidFill>
              </a:rPr>
              <a:t>Archie’s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law</a:t>
            </a:r>
            <a:endParaRPr lang="fr-FR" sz="2000" dirty="0" smtClean="0">
              <a:solidFill>
                <a:srgbClr val="3333FF"/>
              </a:solidFill>
            </a:endParaRPr>
          </a:p>
          <a:p>
            <a:pPr lvl="0"/>
            <a:r>
              <a:rPr lang="fr-FR" sz="2000" dirty="0" smtClean="0">
                <a:solidFill>
                  <a:srgbClr val="3333FF"/>
                </a:solidFill>
              </a:rPr>
              <a:t>Mass flow rate at the </a:t>
            </a:r>
            <a:r>
              <a:rPr lang="fr-FR" sz="2000" dirty="0" err="1" smtClean="0">
                <a:solidFill>
                  <a:srgbClr val="3333FF"/>
                </a:solidFill>
              </a:rPr>
              <a:t>ground</a:t>
            </a:r>
            <a:r>
              <a:rPr lang="fr-FR" sz="2000" dirty="0" smtClean="0">
                <a:solidFill>
                  <a:srgbClr val="3333FF"/>
                </a:solidFill>
              </a:rPr>
              <a:t> surface: 300 mg/m</a:t>
            </a:r>
            <a:r>
              <a:rPr lang="fr-FR" sz="2000" baseline="30000" dirty="0">
                <a:solidFill>
                  <a:srgbClr val="3333FF"/>
                </a:solidFill>
              </a:rPr>
              <a:t>2</a:t>
            </a:r>
            <a:r>
              <a:rPr lang="fr-FR" sz="2000" dirty="0" smtClean="0">
                <a:solidFill>
                  <a:srgbClr val="3333FF"/>
                </a:solidFill>
              </a:rPr>
              <a:t>/</a:t>
            </a:r>
            <a:r>
              <a:rPr lang="fr-FR" sz="2000" dirty="0" err="1" smtClean="0">
                <a:solidFill>
                  <a:srgbClr val="3333FF"/>
                </a:solidFill>
              </a:rPr>
              <a:t>hour</a:t>
            </a:r>
            <a:endParaRPr lang="fr-FR" sz="2000" dirty="0">
              <a:solidFill>
                <a:srgbClr val="3333FF"/>
              </a:solidFill>
            </a:endParaRPr>
          </a:p>
          <a:p>
            <a:pPr lvl="0"/>
            <a:r>
              <a:rPr lang="fr-FR" sz="2000" dirty="0">
                <a:solidFill>
                  <a:srgbClr val="3333FF"/>
                </a:solidFill>
              </a:rPr>
              <a:t>Initial mass fraction (corresponds to </a:t>
            </a:r>
            <a:r>
              <a:rPr lang="fr-FR" sz="2000" dirty="0" err="1">
                <a:solidFill>
                  <a:srgbClr val="3333FF"/>
                </a:solidFill>
              </a:rPr>
              <a:t>equilibrium</a:t>
            </a:r>
            <a:r>
              <a:rPr lang="fr-FR" sz="2000" dirty="0">
                <a:solidFill>
                  <a:srgbClr val="3333FF"/>
                </a:solidFill>
              </a:rPr>
              <a:t>): 7.6 10</a:t>
            </a:r>
            <a:r>
              <a:rPr lang="fr-FR" sz="2000" baseline="30000" dirty="0">
                <a:solidFill>
                  <a:srgbClr val="3333FF"/>
                </a:solidFill>
              </a:rPr>
              <a:t>-2</a:t>
            </a:r>
          </a:p>
          <a:p>
            <a:pPr lvl="0"/>
            <a:r>
              <a:rPr lang="fr-FR" sz="2000" dirty="0">
                <a:solidFill>
                  <a:srgbClr val="FF0000"/>
                </a:solidFill>
              </a:rPr>
              <a:t>No source </a:t>
            </a:r>
            <a:r>
              <a:rPr lang="fr-FR" sz="2000" dirty="0" err="1">
                <a:solidFill>
                  <a:srgbClr val="FF0000"/>
                </a:solidFill>
              </a:rPr>
              <a:t>term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3333FF"/>
                </a:solidFill>
              </a:rPr>
              <a:t>in </a:t>
            </a:r>
            <a:r>
              <a:rPr lang="fr-FR" sz="2000" dirty="0" err="1">
                <a:solidFill>
                  <a:srgbClr val="3333FF"/>
                </a:solidFill>
              </a:rPr>
              <a:t>these</a:t>
            </a:r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 err="1">
                <a:solidFill>
                  <a:srgbClr val="3333FF"/>
                </a:solidFill>
              </a:rPr>
              <a:t>preliminary</a:t>
            </a:r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 err="1">
                <a:solidFill>
                  <a:srgbClr val="3333FF"/>
                </a:solidFill>
              </a:rPr>
              <a:t>calculations</a:t>
            </a:r>
            <a:endParaRPr lang="fr-FR" sz="2000" baseline="30000" dirty="0">
              <a:solidFill>
                <a:srgbClr val="3333FF"/>
              </a:solidFill>
            </a:endParaRPr>
          </a:p>
          <a:p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7384648" y="1053296"/>
            <a:ext cx="2534856" cy="2199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31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4" y="538430"/>
            <a:ext cx="5333559" cy="399864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22" y="1406524"/>
            <a:ext cx="5333559" cy="399864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69043" y="208348"/>
            <a:ext cx="4984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CO</a:t>
            </a:r>
            <a:r>
              <a:rPr lang="fr-FR" sz="2000" b="1" baseline="-25000" dirty="0" smtClean="0">
                <a:solidFill>
                  <a:srgbClr val="3333FF"/>
                </a:solidFill>
              </a:rPr>
              <a:t>2</a:t>
            </a:r>
            <a:r>
              <a:rPr lang="fr-FR" sz="2000" b="1" dirty="0" smtClean="0">
                <a:solidFill>
                  <a:srgbClr val="3333FF"/>
                </a:solidFill>
              </a:rPr>
              <a:t> mass Mc1 </a:t>
            </a:r>
            <a:r>
              <a:rPr lang="fr-FR" sz="2000" b="1" dirty="0" err="1" smtClean="0">
                <a:solidFill>
                  <a:srgbClr val="3333FF"/>
                </a:solidFill>
              </a:rPr>
              <a:t>transferred</a:t>
            </a:r>
            <a:r>
              <a:rPr lang="fr-FR" sz="2000" b="1" dirty="0" smtClean="0">
                <a:solidFill>
                  <a:srgbClr val="3333FF"/>
                </a:solidFill>
              </a:rPr>
              <a:t> to the </a:t>
            </a:r>
            <a:r>
              <a:rPr lang="fr-FR" sz="2000" b="1" dirty="0" err="1" smtClean="0">
                <a:solidFill>
                  <a:srgbClr val="3333FF"/>
                </a:solidFill>
              </a:rPr>
              <a:t>atmosphere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41632" y="198698"/>
            <a:ext cx="570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3333FF"/>
                </a:solidFill>
              </a:rPr>
              <a:t>Additional</a:t>
            </a:r>
            <a:r>
              <a:rPr lang="fr-FR" sz="2000" b="1" dirty="0" smtClean="0">
                <a:solidFill>
                  <a:srgbClr val="3333FF"/>
                </a:solidFill>
              </a:rPr>
              <a:t> CO</a:t>
            </a:r>
            <a:r>
              <a:rPr lang="fr-FR" sz="2000" b="1" baseline="-25000" dirty="0" smtClean="0">
                <a:solidFill>
                  <a:srgbClr val="3333FF"/>
                </a:solidFill>
              </a:rPr>
              <a:t>2</a:t>
            </a:r>
            <a:r>
              <a:rPr lang="fr-FR" sz="2000" b="1" dirty="0" smtClean="0">
                <a:solidFill>
                  <a:srgbClr val="3333FF"/>
                </a:solidFill>
              </a:rPr>
              <a:t> mass </a:t>
            </a:r>
            <a:r>
              <a:rPr lang="fr-FR" sz="2000" b="1" dirty="0" err="1" smtClean="0">
                <a:solidFill>
                  <a:srgbClr val="3333FF"/>
                </a:solidFill>
              </a:rPr>
              <a:t>transferred</a:t>
            </a:r>
            <a:r>
              <a:rPr lang="fr-FR" sz="2000" b="1" dirty="0" smtClean="0">
                <a:solidFill>
                  <a:srgbClr val="3333FF"/>
                </a:solidFill>
              </a:rPr>
              <a:t> to the </a:t>
            </a:r>
            <a:r>
              <a:rPr lang="fr-FR" sz="2000" b="1" dirty="0" err="1" smtClean="0">
                <a:solidFill>
                  <a:srgbClr val="3333FF"/>
                </a:solidFill>
              </a:rPr>
              <a:t>atmosphere</a:t>
            </a:r>
            <a:r>
              <a:rPr lang="fr-FR" sz="2000" b="1" dirty="0" smtClean="0">
                <a:solidFill>
                  <a:srgbClr val="3333FF"/>
                </a:solidFill>
              </a:rPr>
              <a:t>:</a:t>
            </a:r>
          </a:p>
          <a:p>
            <a:endParaRPr lang="fr-FR" sz="2000" b="1" dirty="0">
              <a:solidFill>
                <a:srgbClr val="3333FF"/>
              </a:solidFill>
            </a:endParaRPr>
          </a:p>
          <a:p>
            <a:r>
              <a:rPr lang="fr-FR" sz="2000" b="1" dirty="0" smtClean="0">
                <a:solidFill>
                  <a:srgbClr val="3333FF"/>
                </a:solidFill>
              </a:rPr>
              <a:t>DMc1(t) = Mc1-mass </a:t>
            </a:r>
            <a:r>
              <a:rPr lang="fr-FR" sz="2000" b="1" dirty="0" err="1" smtClean="0">
                <a:solidFill>
                  <a:srgbClr val="3333FF"/>
                </a:solidFill>
              </a:rPr>
              <a:t>transferred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with</a:t>
            </a:r>
            <a:r>
              <a:rPr lang="fr-FR" sz="2000" b="1" dirty="0" smtClean="0">
                <a:solidFill>
                  <a:srgbClr val="3333FF"/>
                </a:solidFill>
              </a:rPr>
              <a:t> no test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97033" y="1179347"/>
            <a:ext cx="125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3333FF"/>
                </a:solidFill>
              </a:rPr>
              <a:t>P</a:t>
            </a:r>
            <a:r>
              <a:rPr lang="fr-FR" b="1" baseline="-25000" dirty="0" smtClean="0">
                <a:solidFill>
                  <a:srgbClr val="3333FF"/>
                </a:solidFill>
              </a:rPr>
              <a:t>0</a:t>
            </a:r>
            <a:r>
              <a:rPr lang="fr-FR" b="1" dirty="0" smtClean="0">
                <a:solidFill>
                  <a:srgbClr val="3333FF"/>
                </a:solidFill>
              </a:rPr>
              <a:t>=</a:t>
            </a:r>
          </a:p>
          <a:p>
            <a:r>
              <a:rPr lang="fr-FR" b="1" dirty="0" smtClean="0"/>
              <a:t>200 bars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100 bars</a:t>
            </a:r>
          </a:p>
          <a:p>
            <a:r>
              <a:rPr lang="fr-FR" b="1" dirty="0">
                <a:solidFill>
                  <a:srgbClr val="3333FF"/>
                </a:solidFill>
              </a:rPr>
              <a:t> </a:t>
            </a:r>
            <a:r>
              <a:rPr lang="fr-FR" b="1" dirty="0" smtClean="0">
                <a:solidFill>
                  <a:srgbClr val="3333FF"/>
                </a:solidFill>
              </a:rPr>
              <a:t>50 bars</a:t>
            </a:r>
            <a:endParaRPr lang="fr-FR" b="1" dirty="0">
              <a:solidFill>
                <a:srgbClr val="3333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40375" y="5034991"/>
            <a:ext cx="354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 </a:t>
            </a:r>
            <a:r>
              <a:rPr lang="fr-FR" b="1" dirty="0" err="1" smtClean="0"/>
              <a:t>atmospheric</a:t>
            </a:r>
            <a:r>
              <a:rPr lang="fr-FR" b="1" dirty="0" smtClean="0"/>
              <a:t> pressure fluctuations</a:t>
            </a:r>
            <a:endParaRPr lang="fr-FR" b="1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2083443" y="3310363"/>
            <a:ext cx="150471" cy="16436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678315" y="2260860"/>
            <a:ext cx="2492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Detectable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by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satellite </a:t>
            </a:r>
            <a:r>
              <a:rPr lang="fr-FR" sz="2400" b="1" dirty="0" err="1" smtClean="0">
                <a:solidFill>
                  <a:srgbClr val="FF0000"/>
                </a:solidFill>
              </a:rPr>
              <a:t>imaging</a:t>
            </a:r>
            <a:r>
              <a:rPr lang="fr-FR" sz="2400" b="1" dirty="0" smtClean="0">
                <a:solidFill>
                  <a:srgbClr val="FF0000"/>
                </a:solidFill>
              </a:rPr>
              <a:t>?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23090" y="5706319"/>
            <a:ext cx="6692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3333FF"/>
                </a:solidFill>
              </a:rPr>
              <a:t>To </a:t>
            </a:r>
            <a:r>
              <a:rPr lang="fr-FR" sz="2000" b="1" dirty="0" err="1" smtClean="0">
                <a:solidFill>
                  <a:srgbClr val="3333FF"/>
                </a:solidFill>
              </a:rPr>
              <a:t>be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compared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with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</a:p>
          <a:p>
            <a:r>
              <a:rPr lang="fr-FR" sz="2000" b="1" dirty="0">
                <a:solidFill>
                  <a:srgbClr val="3333FF"/>
                </a:solidFill>
              </a:rPr>
              <a:t>m</a:t>
            </a:r>
            <a:r>
              <a:rPr lang="fr-FR" sz="2000" b="1" dirty="0" smtClean="0">
                <a:solidFill>
                  <a:srgbClr val="3333FF"/>
                </a:solidFill>
              </a:rPr>
              <a:t>ass </a:t>
            </a:r>
            <a:r>
              <a:rPr lang="fr-FR" sz="2000" b="1" dirty="0" err="1" smtClean="0">
                <a:solidFill>
                  <a:srgbClr val="3333FF"/>
                </a:solidFill>
              </a:rPr>
              <a:t>transferred</a:t>
            </a:r>
            <a:r>
              <a:rPr lang="fr-FR" sz="2000" b="1" dirty="0" smtClean="0">
                <a:solidFill>
                  <a:srgbClr val="3333FF"/>
                </a:solidFill>
              </a:rPr>
              <a:t> to the </a:t>
            </a:r>
            <a:r>
              <a:rPr lang="fr-FR" sz="2000" b="1" dirty="0" err="1" smtClean="0">
                <a:solidFill>
                  <a:srgbClr val="3333FF"/>
                </a:solidFill>
              </a:rPr>
              <a:t>atmosphere</a:t>
            </a:r>
            <a:r>
              <a:rPr lang="fr-FR" sz="2000" b="1" dirty="0" smtClean="0">
                <a:solidFill>
                  <a:srgbClr val="3333FF"/>
                </a:solidFill>
              </a:rPr>
              <a:t> </a:t>
            </a:r>
            <a:r>
              <a:rPr lang="fr-FR" sz="2000" b="1" dirty="0" err="1" smtClean="0">
                <a:solidFill>
                  <a:srgbClr val="3333FF"/>
                </a:solidFill>
              </a:rPr>
              <a:t>during</a:t>
            </a:r>
            <a:r>
              <a:rPr lang="fr-FR" sz="2000" b="1" dirty="0" smtClean="0">
                <a:solidFill>
                  <a:srgbClr val="3333FF"/>
                </a:solidFill>
              </a:rPr>
              <a:t> 12 </a:t>
            </a:r>
            <a:r>
              <a:rPr lang="fr-FR" sz="2000" b="1" dirty="0" err="1" smtClean="0">
                <a:solidFill>
                  <a:srgbClr val="3333FF"/>
                </a:solidFill>
              </a:rPr>
              <a:t>hours</a:t>
            </a:r>
            <a:r>
              <a:rPr lang="fr-FR" sz="2000" b="1" dirty="0" smtClean="0">
                <a:solidFill>
                  <a:srgbClr val="3333FF"/>
                </a:solidFill>
              </a:rPr>
              <a:t> =144 kg </a:t>
            </a:r>
            <a:endParaRPr lang="fr-FR" sz="2000" b="1" dirty="0">
              <a:solidFill>
                <a:srgbClr val="3333FF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9F8B-A9E1-45B2-AB31-01E4B3A88BF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33091</TotalTime>
  <Words>1212</Words>
  <Application>Microsoft Office PowerPoint</Application>
  <PresentationFormat>Grand écran</PresentationFormat>
  <Paragraphs>197</Paragraphs>
  <Slides>14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METIS - UMR 7619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pma</dc:creator>
  <cp:lastModifiedBy>pma</cp:lastModifiedBy>
  <cp:revision>319</cp:revision>
  <cp:lastPrinted>2023-06-02T09:44:53Z</cp:lastPrinted>
  <dcterms:created xsi:type="dcterms:W3CDTF">2022-11-25T14:30:48Z</dcterms:created>
  <dcterms:modified xsi:type="dcterms:W3CDTF">2023-06-15T06:30:45Z</dcterms:modified>
</cp:coreProperties>
</file>