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84" r:id="rId4"/>
    <p:sldId id="289" r:id="rId5"/>
    <p:sldId id="285" r:id="rId6"/>
    <p:sldId id="263" r:id="rId7"/>
    <p:sldId id="275" r:id="rId8"/>
    <p:sldId id="287" r:id="rId9"/>
    <p:sldId id="262" r:id="rId10"/>
    <p:sldId id="266" r:id="rId11"/>
    <p:sldId id="290" r:id="rId12"/>
    <p:sldId id="264" r:id="rId13"/>
    <p:sldId id="268" r:id="rId14"/>
    <p:sldId id="276" r:id="rId15"/>
    <p:sldId id="288" r:id="rId16"/>
    <p:sldId id="272" r:id="rId17"/>
    <p:sldId id="273" r:id="rId18"/>
    <p:sldId id="286" r:id="rId19"/>
    <p:sldId id="281" r:id="rId20"/>
    <p:sldId id="280" r:id="rId21"/>
    <p:sldId id="279" r:id="rId22"/>
    <p:sldId id="278" r:id="rId23"/>
    <p:sldId id="277" r:id="rId24"/>
    <p:sldId id="271" r:id="rId25"/>
    <p:sldId id="282" r:id="rId26"/>
    <p:sldId id="283" r:id="rId27"/>
    <p:sldId id="265" r:id="rId2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84"/>
            <p14:sldId id="289"/>
            <p14:sldId id="285"/>
            <p14:sldId id="263"/>
            <p14:sldId id="275"/>
            <p14:sldId id="287"/>
            <p14:sldId id="262"/>
            <p14:sldId id="266"/>
            <p14:sldId id="290"/>
            <p14:sldId id="264"/>
            <p14:sldId id="268"/>
            <p14:sldId id="276"/>
            <p14:sldId id="288"/>
            <p14:sldId id="272"/>
            <p14:sldId id="273"/>
            <p14:sldId id="286"/>
            <p14:sldId id="281"/>
            <p14:sldId id="280"/>
            <p14:sldId id="279"/>
            <p14:sldId id="278"/>
            <p14:sldId id="277"/>
            <p14:sldId id="271"/>
            <p14:sldId id="282"/>
            <p14:sldId id="28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4694"/>
  </p:normalViewPr>
  <p:slideViewPr>
    <p:cSldViewPr snapToGrid="0">
      <p:cViewPr varScale="1">
        <p:scale>
          <a:sx n="65" d="100"/>
          <a:sy n="65" d="100"/>
        </p:scale>
        <p:origin x="8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21.e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19508"/>
            <a:ext cx="109728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670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2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Slide</a:t>
            </a:r>
            <a:fld id="{FE3D9494-3D73-6B4D-A6B9-58EFB44A3F8D}" type="slidenum">
              <a:rPr lang="en-AT" smtClean="0"/>
              <a:pPr/>
              <a:t>‹#›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4.png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8.wmf"/><Relationship Id="rId25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4.png"/><Relationship Id="rId21" Type="http://schemas.openxmlformats.org/officeDocument/2006/relationships/image" Target="../media/image40.e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ature.com/naturephysic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inversion of seismograms for source parameters of contained DPRK underground nuclear explosions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 Ziolkowski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Edinburgh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510145" y="5129428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02.1-326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272"/>
          </a:xfrm>
          <a:ln>
            <a:noFill/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BLAKE’S SOURCE MODEL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3245" y="2135886"/>
            <a:ext cx="198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Blake’s 1952 model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60439" y="5054191"/>
            <a:ext cx="37961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At the boundary            the pressure is</a:t>
            </a:r>
          </a:p>
          <a:p>
            <a:r>
              <a:rPr lang="en-GB" dirty="0"/>
              <a:t>c</a:t>
            </a:r>
            <a:r>
              <a:rPr lang="en-GB" dirty="0" smtClean="0"/>
              <a:t>ontinuous.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531750" y="5166444"/>
          <a:ext cx="495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4" imgW="495000" imgH="177480" progId="Equation.DSMT4">
                  <p:embed/>
                </p:oleObj>
              </mc:Choice>
              <mc:Fallback>
                <p:oleObj name="Equation" r:id="rId4" imgW="49500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1750" y="5166444"/>
                        <a:ext cx="495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71233" y="5865915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6" imgW="1384200" imgH="291960" progId="Equation.DSMT4">
                  <p:embed/>
                </p:oleObj>
              </mc:Choice>
              <mc:Fallback>
                <p:oleObj name="Equation" r:id="rId6" imgW="1384200" imgH="2919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233" y="5865915"/>
                        <a:ext cx="1384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293969" y="2603758"/>
            <a:ext cx="6290945" cy="3970318"/>
            <a:chOff x="5500447" y="1345231"/>
            <a:chExt cx="6290945" cy="3970318"/>
          </a:xfrm>
        </p:grpSpPr>
        <p:sp>
          <p:nvSpPr>
            <p:cNvPr id="26" name="TextBox 25"/>
            <p:cNvSpPr txBox="1"/>
            <p:nvPr/>
          </p:nvSpPr>
          <p:spPr>
            <a:xfrm>
              <a:off x="5500447" y="1345231"/>
              <a:ext cx="629094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Blake derived analytic expressions for the radial motion in the elastic zone,            .  The velocity potential  </a:t>
              </a:r>
            </a:p>
            <a:p>
              <a:endParaRPr lang="en-GB" dirty="0" smtClean="0"/>
            </a:p>
            <a:p>
              <a:r>
                <a:rPr lang="en-GB" dirty="0" smtClean="0"/>
                <a:t>            </a:t>
              </a:r>
            </a:p>
            <a:p>
              <a:endParaRPr lang="en-GB" dirty="0" smtClean="0"/>
            </a:p>
            <a:p>
              <a:r>
                <a:rPr lang="en-GB" dirty="0" smtClean="0"/>
                <a:t>                                                                        </a:t>
              </a:r>
            </a:p>
            <a:p>
              <a:r>
                <a:rPr lang="en-GB" dirty="0"/>
                <a:t> </a:t>
              </a:r>
              <a:r>
                <a:rPr lang="en-GB" dirty="0" smtClean="0"/>
                <a:t>                                                                is velocity.</a:t>
              </a:r>
            </a:p>
            <a:p>
              <a:endParaRPr lang="en-GB" dirty="0"/>
            </a:p>
            <a:p>
              <a:endParaRPr lang="en-GB" dirty="0" smtClean="0"/>
            </a:p>
            <a:p>
              <a:r>
                <a:rPr lang="en-GB" dirty="0" smtClean="0"/>
                <a:t>                               is reduced velocity potential (RVP).</a:t>
              </a:r>
            </a:p>
            <a:p>
              <a:endParaRPr lang="en-GB" dirty="0"/>
            </a:p>
            <a:p>
              <a:endParaRPr lang="en-GB" dirty="0" smtClean="0"/>
            </a:p>
            <a:p>
              <a:r>
                <a:rPr lang="en-GB" dirty="0"/>
                <a:t> </a:t>
              </a:r>
              <a:r>
                <a:rPr lang="en-GB" dirty="0" smtClean="0"/>
                <a:t>                                    is radiated pressure.       </a:t>
              </a:r>
              <a:r>
                <a:rPr lang="en-GB" dirty="0"/>
                <a:t>i</a:t>
              </a:r>
              <a:r>
                <a:rPr lang="en-GB" dirty="0" smtClean="0"/>
                <a:t>s bulk modulus. </a:t>
              </a:r>
            </a:p>
            <a:p>
              <a:endParaRPr lang="en-GB" dirty="0" smtClean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720886" y="2115065"/>
              <a:ext cx="3633683" cy="571500"/>
              <a:chOff x="5583238" y="2606675"/>
              <a:chExt cx="3633683" cy="571500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583238" y="2606675"/>
              <a:ext cx="1447800" cy="571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6" name="Equation" r:id="rId8" imgW="1447560" imgH="571320" progId="Equation.DSMT4">
                      <p:embed/>
                    </p:oleObj>
                  </mc:Choice>
                  <mc:Fallback>
                    <p:oleObj name="Equation" r:id="rId8" imgW="1447560" imgH="571320" progId="Equation.DSMT4">
                      <p:embed/>
                      <p:pic>
                        <p:nvPicPr>
                          <p:cNvPr id="5" name="Object 4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583238" y="2606675"/>
                            <a:ext cx="1447800" cy="571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188200" y="2790825"/>
              <a:ext cx="4826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7" name="Equation" r:id="rId10" imgW="482400" imgH="203040" progId="Equation.DSMT4">
                      <p:embed/>
                    </p:oleObj>
                  </mc:Choice>
                  <mc:Fallback>
                    <p:oleObj name="Equation" r:id="rId10" imgW="482400" imgH="203040" progId="Equation.DSMT4">
                      <p:embed/>
                      <p:pic>
                        <p:nvPicPr>
                          <p:cNvPr id="6" name="Object 5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188200" y="2790825"/>
                            <a:ext cx="4826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099321" y="2606675"/>
              <a:ext cx="1117600" cy="571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8" name="Equation" r:id="rId12" imgW="1117440" imgH="571320" progId="Equation.DSMT4">
                      <p:embed/>
                    </p:oleObj>
                  </mc:Choice>
                  <mc:Fallback>
                    <p:oleObj name="Equation" r:id="rId12" imgW="1117440" imgH="571320" progId="Equation.DSMT4">
                      <p:embed/>
                      <p:pic>
                        <p:nvPicPr>
                          <p:cNvPr id="7" name="Object 6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8099321" y="2606675"/>
                            <a:ext cx="1117600" cy="571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771076" y="2897390"/>
            <a:ext cx="30861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" name="Equation" r:id="rId14" imgW="3085920" imgH="571320" progId="Equation.DSMT4">
                    <p:embed/>
                  </p:oleObj>
                </mc:Choice>
                <mc:Fallback>
                  <p:oleObj name="Equation" r:id="rId14" imgW="3085920" imgH="57132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71076" y="2897390"/>
                          <a:ext cx="30861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778806" y="3863616"/>
            <a:ext cx="1320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0" name="Equation" r:id="rId16" imgW="1320480" imgH="291960" progId="Equation.DSMT4">
                    <p:embed/>
                  </p:oleObj>
                </mc:Choice>
                <mc:Fallback>
                  <p:oleObj name="Equation" r:id="rId16" imgW="1320480" imgH="29196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778806" y="3863616"/>
                          <a:ext cx="13208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5804956" y="4563469"/>
            <a:ext cx="16637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1" name="Equation" r:id="rId18" imgW="1663560" imgH="571320" progId="Equation.DSMT4">
                    <p:embed/>
                  </p:oleObj>
                </mc:Choice>
                <mc:Fallback>
                  <p:oleObj name="Equation" r:id="rId18" imgW="1663560" imgH="57132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804956" y="4563469"/>
                          <a:ext cx="16637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9549995" y="4715746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2" name="Equation" r:id="rId20" imgW="190440" imgH="215640" progId="Equation.DSMT4">
                    <p:embed/>
                  </p:oleObj>
                </mc:Choice>
                <mc:Fallback>
                  <p:oleObj name="Equation" r:id="rId20" imgW="190440" imgH="21564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549995" y="4715746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858000" y="1735138"/>
            <a:ext cx="4826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3" name="Equation" r:id="rId22" imgW="482400" imgH="203040" progId="Equation.DSMT4">
                    <p:embed/>
                  </p:oleObj>
                </mc:Choice>
                <mc:Fallback>
                  <p:oleObj name="Equation" r:id="rId22" imgW="482400" imgH="20304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858000" y="1735138"/>
                          <a:ext cx="4826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883245" y="1190225"/>
            <a:ext cx="1016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Blake replaced the nonlinear zone surrounding the explosion by a cavity of radius </a:t>
            </a:r>
            <a:r>
              <a:rPr lang="en-GB" i="1" dirty="0" smtClean="0"/>
              <a:t>a</a:t>
            </a:r>
            <a:r>
              <a:rPr lang="en-GB" dirty="0" smtClean="0"/>
              <a:t> with internal pressure  </a:t>
            </a:r>
          </a:p>
          <a:p>
            <a:r>
              <a:rPr lang="en-GB" dirty="0" smtClean="0"/>
              <a:t>                            and placed it in a homogeneous isotropic elastic medium. </a:t>
            </a:r>
            <a:endParaRPr lang="en-GB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69646" y="1519147"/>
          <a:ext cx="13858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24" imgW="1385383" imgH="292691" progId="Equation.DSMT4">
                  <p:embed/>
                </p:oleObj>
              </mc:Choice>
              <mc:Fallback>
                <p:oleObj name="Equation" r:id="rId24" imgW="1385383" imgH="292691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69646" y="1519147"/>
                        <a:ext cx="13858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60439" y="2543223"/>
            <a:ext cx="3796146" cy="2512291"/>
            <a:chOff x="3842327" y="1302327"/>
            <a:chExt cx="3796146" cy="2512291"/>
          </a:xfrm>
        </p:grpSpPr>
        <p:sp>
          <p:nvSpPr>
            <p:cNvPr id="27" name="Oval 26"/>
            <p:cNvSpPr/>
            <p:nvPr/>
          </p:nvSpPr>
          <p:spPr>
            <a:xfrm>
              <a:off x="4276438" y="1607128"/>
              <a:ext cx="1801089" cy="18010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5181600" y="1607128"/>
              <a:ext cx="1311564" cy="9143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20529" y="1422462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GB" i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4396509" y="2064327"/>
              <a:ext cx="780473" cy="4433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724359" y="196060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GB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56798" y="1694995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i="1" baseline="-25000" dirty="0" smtClean="0"/>
                <a:t>0</a:t>
              </a:r>
              <a:r>
                <a:rPr lang="en-US" dirty="0" smtClean="0"/>
                <a:t>(</a:t>
              </a:r>
              <a:r>
                <a:rPr lang="en-US" i="1" dirty="0" smtClean="0"/>
                <a:t>t</a:t>
              </a:r>
              <a:r>
                <a:rPr lang="en-US" dirty="0" smtClean="0"/>
                <a:t>)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5377" y="2173038"/>
              <a:ext cx="77136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ymbol" panose="05050102010706020507" pitchFamily="18" charset="2"/>
                </a:rPr>
                <a:t>r, </a:t>
              </a:r>
              <a:r>
                <a:rPr lang="en-US" i="1" dirty="0" smtClean="0"/>
                <a:t>c</a:t>
              </a:r>
              <a:r>
                <a:rPr lang="en-US" i="1" dirty="0" smtClean="0">
                  <a:latin typeface="Symbol" panose="05050102010706020507" pitchFamily="18" charset="2"/>
                </a:rPr>
                <a:t>, s</a:t>
              </a:r>
              <a:endParaRPr lang="en-GB" i="1" dirty="0">
                <a:latin typeface="Symbol" panose="05050102010706020507" pitchFamily="18" charset="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42327" y="1302327"/>
              <a:ext cx="3796146" cy="251229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954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792" y="363604"/>
            <a:ext cx="10515600" cy="711205"/>
          </a:xfrm>
          <a:ln>
            <a:noFill/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INCLUSION OF FREE SURFACE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40800" y="1270904"/>
            <a:ext cx="4345693" cy="5494351"/>
            <a:chOff x="2635552" y="675861"/>
            <a:chExt cx="4345693" cy="5494351"/>
          </a:xfrm>
        </p:grpSpPr>
        <p:grpSp>
          <p:nvGrpSpPr>
            <p:cNvPr id="57" name="Group 56"/>
            <p:cNvGrpSpPr/>
            <p:nvPr/>
          </p:nvGrpSpPr>
          <p:grpSpPr>
            <a:xfrm>
              <a:off x="2635552" y="675861"/>
              <a:ext cx="4345693" cy="5494351"/>
              <a:chOff x="2635552" y="675861"/>
              <a:chExt cx="4345693" cy="5494351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823213" y="940535"/>
                <a:ext cx="2906716" cy="4988245"/>
                <a:chOff x="3823213" y="940535"/>
                <a:chExt cx="2906716" cy="4988245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3823213" y="4127690"/>
                  <a:ext cx="1801089" cy="180109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4728375" y="4127690"/>
                  <a:ext cx="1311564" cy="91439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5557599" y="4030891"/>
                  <a:ext cx="2648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r</a:t>
                  </a:r>
                  <a:endParaRPr lang="en-GB" i="1" dirty="0"/>
                </a:p>
              </p:txBody>
            </p:sp>
            <p:cxnSp>
              <p:nvCxnSpPr>
                <p:cNvPr id="72" name="Straight Arrow Connector 71"/>
                <p:cNvCxnSpPr/>
                <p:nvPr/>
              </p:nvCxnSpPr>
              <p:spPr>
                <a:xfrm flipH="1" flipV="1">
                  <a:off x="3943284" y="4584889"/>
                  <a:ext cx="780473" cy="44334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4271134" y="4481164"/>
                  <a:ext cx="3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a</a:t>
                  </a:r>
                  <a:endParaRPr lang="en-GB" i="1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952152" y="4693600"/>
                  <a:ext cx="777777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Symbol" panose="05050102010706020507" pitchFamily="18" charset="2"/>
                    </a:rPr>
                    <a:t>r, </a:t>
                  </a:r>
                  <a:r>
                    <a:rPr lang="en-US" i="1" dirty="0" smtClean="0"/>
                    <a:t>c</a:t>
                  </a:r>
                  <a:r>
                    <a:rPr lang="en-US" i="1" dirty="0" smtClean="0">
                      <a:latin typeface="Symbol" panose="05050102010706020507" pitchFamily="18" charset="2"/>
                    </a:rPr>
                    <a:t>, </a:t>
                  </a:r>
                  <a:r>
                    <a:rPr lang="en-US" i="1" dirty="0">
                      <a:latin typeface="Symbol" panose="05050102010706020507" pitchFamily="18" charset="2"/>
                    </a:rPr>
                    <a:t>s</a:t>
                  </a:r>
                  <a:endParaRPr lang="en-GB" i="1" dirty="0">
                    <a:latin typeface="Symbol" panose="05050102010706020507" pitchFamily="18" charset="2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824537" y="940535"/>
                  <a:ext cx="1801089" cy="180109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0" name="Rectangle 59"/>
              <p:cNvSpPr/>
              <p:nvPr/>
            </p:nvSpPr>
            <p:spPr>
              <a:xfrm>
                <a:off x="2671638" y="675861"/>
                <a:ext cx="4309607" cy="54943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>
                <a:stCxn id="60" idx="1"/>
                <a:endCxn id="60" idx="3"/>
              </p:cNvCxnSpPr>
              <p:nvPr/>
            </p:nvCxnSpPr>
            <p:spPr>
              <a:xfrm>
                <a:off x="2671638" y="3423037"/>
                <a:ext cx="43096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2655736" y="5028235"/>
                <a:ext cx="2068021" cy="1385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3355450" y="3423037"/>
                <a:ext cx="0" cy="16051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3039761" y="3993587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h</a:t>
                </a:r>
                <a:endParaRPr lang="en-GB" i="1" dirty="0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2635552" y="1825178"/>
                <a:ext cx="2068021" cy="1385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3352325" y="1817838"/>
                <a:ext cx="0" cy="16051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lg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3052042" y="2392296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h</a:t>
                </a:r>
                <a:endParaRPr lang="en-GB" i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317677" y="1517406"/>
                <a:ext cx="824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Virtual</a:t>
                </a:r>
              </a:p>
              <a:p>
                <a:r>
                  <a:rPr lang="en-GB" dirty="0" smtClean="0"/>
                  <a:t>Source</a:t>
                </a:r>
                <a:endParaRPr lang="en-GB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502303" y="3053704"/>
              <a:ext cx="1332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Free surface</a:t>
              </a:r>
              <a:endParaRPr lang="en-GB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31767" y="477329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0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580705" y="4050721"/>
            <a:ext cx="63753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Fundamental parameters to be found:</a:t>
            </a:r>
            <a:endParaRPr lang="en-GB" dirty="0"/>
          </a:p>
          <a:p>
            <a:r>
              <a:rPr lang="en-GB" dirty="0" smtClean="0"/>
              <a:t>      - resonant frequency</a:t>
            </a:r>
          </a:p>
          <a:p>
            <a:r>
              <a:rPr lang="en-GB" dirty="0" smtClean="0"/>
              <a:t>      - Poisson’s ratio</a:t>
            </a:r>
          </a:p>
          <a:p>
            <a:r>
              <a:rPr lang="en-GB" dirty="0" smtClean="0"/>
              <a:t>      - </a:t>
            </a:r>
            <a:r>
              <a:rPr lang="en-GB" dirty="0"/>
              <a:t>d</a:t>
            </a:r>
            <a:r>
              <a:rPr lang="en-GB" dirty="0" smtClean="0"/>
              <a:t>epth factor              </a:t>
            </a:r>
          </a:p>
          <a:p>
            <a:r>
              <a:rPr lang="en-GB" dirty="0"/>
              <a:t> </a:t>
            </a:r>
            <a:r>
              <a:rPr lang="en-GB" dirty="0" smtClean="0"/>
              <a:t>     - tensile strength of granite at radius </a:t>
            </a:r>
            <a:r>
              <a:rPr lang="en-GB" i="1" dirty="0" smtClean="0"/>
              <a:t>a</a:t>
            </a:r>
            <a:endParaRPr lang="en-GB" i="1" dirty="0"/>
          </a:p>
          <a:p>
            <a:r>
              <a:rPr lang="en-GB" dirty="0"/>
              <a:t>All other parameters are derived from these parameters. Fracturing increases Poisson’s ratio and decreases P-wave velocity and tensile strength.</a:t>
            </a: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555700" y="1326143"/>
            <a:ext cx="601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virtual source introduces a reversed-polarity pressure wave with time delay                      :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12762"/>
              </p:ext>
            </p:extLst>
          </p:nvPr>
        </p:nvGraphicFramePr>
        <p:xfrm>
          <a:off x="7730863" y="1700213"/>
          <a:ext cx="1016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Equation" r:id="rId4" imgW="1015920" imgH="266400" progId="Equation.DSMT4">
                  <p:embed/>
                </p:oleObj>
              </mc:Choice>
              <mc:Fallback>
                <p:oleObj name="Equation" r:id="rId4" imgW="1015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0863" y="1700213"/>
                        <a:ext cx="1016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555700" y="2641024"/>
            <a:ext cx="6115190" cy="1200329"/>
            <a:chOff x="5555700" y="2641024"/>
            <a:chExt cx="6115190" cy="1200329"/>
          </a:xfrm>
        </p:grpSpPr>
        <p:sp>
          <p:nvSpPr>
            <p:cNvPr id="38" name="TextBox 37"/>
            <p:cNvSpPr txBox="1"/>
            <p:nvPr/>
          </p:nvSpPr>
          <p:spPr>
            <a:xfrm>
              <a:off x="5555700" y="2641024"/>
              <a:ext cx="61151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Mount </a:t>
              </a:r>
              <a:r>
                <a:rPr lang="en-GB" dirty="0" err="1" smtClean="0"/>
                <a:t>Mantap</a:t>
              </a:r>
              <a:r>
                <a:rPr lang="en-GB" dirty="0" smtClean="0"/>
                <a:t> is a granite peak. We assume isotropy.</a:t>
              </a:r>
            </a:p>
            <a:p>
              <a:r>
                <a:rPr lang="en-GB" dirty="0" smtClean="0"/>
                <a:t>Density                   kg/m</a:t>
              </a:r>
              <a:r>
                <a:rPr lang="en-GB" baseline="30000" dirty="0" smtClean="0"/>
                <a:t>3</a:t>
              </a:r>
              <a:r>
                <a:rPr lang="en-GB" dirty="0" smtClean="0"/>
                <a:t>.</a:t>
              </a:r>
            </a:p>
            <a:p>
              <a:r>
                <a:rPr lang="en-GB" dirty="0" smtClean="0"/>
                <a:t>Bulk modulus                      Pa.</a:t>
              </a:r>
              <a:endParaRPr lang="en-GB" dirty="0"/>
            </a:p>
            <a:p>
              <a:r>
                <a:rPr lang="en-GB" dirty="0"/>
                <a:t>Normally Poisson’s </a:t>
              </a:r>
              <a:r>
                <a:rPr lang="en-GB" dirty="0" smtClean="0"/>
                <a:t>ratio is 0.25               .</a:t>
              </a:r>
              <a:endParaRPr lang="en-GB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4386480"/>
                </p:ext>
              </p:extLst>
            </p:nvPr>
          </p:nvGraphicFramePr>
          <p:xfrm>
            <a:off x="6478677" y="3000532"/>
            <a:ext cx="844550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1" name="Equation" r:id="rId6" imgW="698400" imgH="215640" progId="Equation.DSMT4">
                    <p:embed/>
                  </p:oleObj>
                </mc:Choice>
                <mc:Fallback>
                  <p:oleObj name="Equation" r:id="rId6" imgW="6984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478677" y="3000532"/>
                          <a:ext cx="844550" cy="261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6078761"/>
                </p:ext>
              </p:extLst>
            </p:nvPr>
          </p:nvGraphicFramePr>
          <p:xfrm>
            <a:off x="6996164" y="3220894"/>
            <a:ext cx="998538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2" name="Equation" r:id="rId8" imgW="825480" imgH="228600" progId="Equation.DSMT4">
                    <p:embed/>
                  </p:oleObj>
                </mc:Choice>
                <mc:Fallback>
                  <p:oleObj name="Equation" r:id="rId8" imgW="825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996164" y="3220894"/>
                          <a:ext cx="998538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46741"/>
              </p:ext>
            </p:extLst>
          </p:nvPr>
        </p:nvGraphicFramePr>
        <p:xfrm>
          <a:off x="5754335" y="4408139"/>
          <a:ext cx="187603" cy="23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Equation" r:id="rId10" imgW="228600" imgH="291960" progId="Equation.DSMT4">
                  <p:embed/>
                </p:oleObj>
              </mc:Choice>
              <mc:Fallback>
                <p:oleObj name="Equation" r:id="rId10" imgW="228600" imgH="291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54335" y="4408139"/>
                        <a:ext cx="187603" cy="23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098784"/>
              </p:ext>
            </p:extLst>
          </p:nvPr>
        </p:nvGraphicFramePr>
        <p:xfrm>
          <a:off x="5746793" y="4725735"/>
          <a:ext cx="166758" cy="14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46793" y="4725735"/>
                        <a:ext cx="166758" cy="14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84082"/>
              </p:ext>
            </p:extLst>
          </p:nvPr>
        </p:nvGraphicFramePr>
        <p:xfrm>
          <a:off x="5736369" y="4974161"/>
          <a:ext cx="177181" cy="17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Equation" r:id="rId14" imgW="215640" imgH="215640" progId="Equation.DSMT4">
                  <p:embed/>
                </p:oleObj>
              </mc:Choice>
              <mc:Fallback>
                <p:oleObj name="Equation" r:id="rId14" imgW="215640" imgH="215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36369" y="4974161"/>
                        <a:ext cx="177181" cy="17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39111"/>
              </p:ext>
            </p:extLst>
          </p:nvPr>
        </p:nvGraphicFramePr>
        <p:xfrm>
          <a:off x="5716588" y="5218113"/>
          <a:ext cx="18573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Equation" r:id="rId16" imgW="228600" imgH="317160" progId="Equation.DSMT4">
                  <p:embed/>
                </p:oleObj>
              </mc:Choice>
              <mc:Fallback>
                <p:oleObj name="Equation" r:id="rId16" imgW="22860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16588" y="5218113"/>
                        <a:ext cx="185737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0599"/>
              </p:ext>
            </p:extLst>
          </p:nvPr>
        </p:nvGraphicFramePr>
        <p:xfrm>
          <a:off x="5568950" y="2051050"/>
          <a:ext cx="425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Equation" r:id="rId18" imgW="4254480" imgH="317160" progId="Equation.DSMT4">
                  <p:embed/>
                </p:oleObj>
              </mc:Choice>
              <mc:Fallback>
                <p:oleObj name="Equation" r:id="rId18" imgW="42544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68950" y="2051050"/>
                        <a:ext cx="4254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84236"/>
              </p:ext>
            </p:extLst>
          </p:nvPr>
        </p:nvGraphicFramePr>
        <p:xfrm>
          <a:off x="7351297" y="4932993"/>
          <a:ext cx="140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Equation" r:id="rId20" imgW="1409865" imgH="266770" progId="Equation.DSMT4">
                  <p:embed/>
                </p:oleObj>
              </mc:Choice>
              <mc:Fallback>
                <p:oleObj name="Equation" r:id="rId20" imgW="1409865" imgH="2667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51297" y="4932993"/>
                        <a:ext cx="1409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0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INVERSION WITH VFSA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304" y="1687973"/>
            <a:ext cx="10515600" cy="4899640"/>
          </a:xfrm>
        </p:spPr>
        <p:txBody>
          <a:bodyPr/>
          <a:lstStyle/>
          <a:p>
            <a:r>
              <a:rPr lang="en-GB" dirty="0" smtClean="0"/>
              <a:t>In practice we use two sources, four parameters per source. </a:t>
            </a:r>
          </a:p>
          <a:p>
            <a:r>
              <a:rPr lang="en-GB" dirty="0" smtClean="0"/>
              <a:t>Very Fast Simulated Annealing (Sen, M. K. and P. L. Stoffa, 2013). F</a:t>
            </a:r>
            <a:r>
              <a:rPr lang="en-GB" dirty="0"/>
              <a:t>o</a:t>
            </a:r>
            <a:r>
              <a:rPr lang="en-GB" dirty="0" smtClean="0"/>
              <a:t>r this problem: </a:t>
            </a:r>
          </a:p>
          <a:p>
            <a:pPr lvl="1"/>
            <a:r>
              <a:rPr lang="en-GB" dirty="0" smtClean="0"/>
              <a:t>At each iteration each parameter is selected at random from its range; </a:t>
            </a:r>
          </a:p>
          <a:p>
            <a:pPr lvl="1"/>
            <a:r>
              <a:rPr lang="en-GB" dirty="0" smtClean="0"/>
              <a:t>the source time functions are calculated, </a:t>
            </a:r>
          </a:p>
          <a:p>
            <a:pPr lvl="1"/>
            <a:r>
              <a:rPr lang="en-GB" dirty="0" smtClean="0"/>
              <a:t>the Green’s functions are obtained by </a:t>
            </a:r>
            <a:r>
              <a:rPr lang="en-GB" dirty="0" err="1" smtClean="0"/>
              <a:t>deconvolving</a:t>
            </a:r>
            <a:r>
              <a:rPr lang="en-GB" dirty="0" smtClean="0"/>
              <a:t> the seismograms for the source time functions.</a:t>
            </a:r>
          </a:p>
          <a:p>
            <a:pPr lvl="1"/>
            <a:r>
              <a:rPr lang="en-GB" dirty="0" smtClean="0"/>
              <a:t>the normalised root mean square difference (NRMSD) between the Green’s functions is the error.</a:t>
            </a:r>
          </a:p>
          <a:p>
            <a:pPr lvl="1"/>
            <a:r>
              <a:rPr lang="en-GB" dirty="0" smtClean="0"/>
              <a:t>If the error is less than last time, we have a new model.</a:t>
            </a:r>
          </a:p>
          <a:p>
            <a:pPr lvl="1"/>
            <a:r>
              <a:rPr lang="en-GB" dirty="0" smtClean="0"/>
              <a:t>If is greater we accept it with a reduced probability.</a:t>
            </a:r>
          </a:p>
          <a:p>
            <a:pPr lvl="1"/>
            <a:r>
              <a:rPr lang="en-GB" dirty="0" smtClean="0"/>
              <a:t>At each iteration the temperature is gradually reduced.  </a:t>
            </a:r>
            <a:endParaRPr lang="en-GB" dirty="0"/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97" y="404033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RECOVERED GREEN’S FUNCTIONS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60235" y="1933762"/>
            <a:ext cx="9497627" cy="4559246"/>
            <a:chOff x="476248" y="274011"/>
            <a:chExt cx="8048627" cy="39408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8" y="2240936"/>
              <a:ext cx="2676525" cy="195994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350" y="280987"/>
              <a:ext cx="2676525" cy="195994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9" y="280987"/>
              <a:ext cx="2676525" cy="195995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299" y="274011"/>
              <a:ext cx="2686051" cy="196692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48" y="2240935"/>
              <a:ext cx="2695575" cy="197389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102689" y="2444681"/>
              <a:ext cx="1998541" cy="1037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Green’s functions:</a:t>
              </a:r>
            </a:p>
            <a:p>
              <a:endParaRPr lang="en-GB" dirty="0"/>
            </a:p>
            <a:p>
              <a:r>
                <a:rPr lang="en-GB" dirty="0" smtClean="0"/>
                <a:t>All plotted on the same scale.</a:t>
              </a:r>
              <a:endParaRPr lang="en-GB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66256" y="1271293"/>
            <a:ext cx="949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inversion seismograms were truncated just before the Rayleigh wave arrival.  The recovered Green’s functions should all be the same.  They are very similar, but not identical.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0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97" y="404033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GREEN’S FUNCTIONS: DETAIL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07691" y="1199534"/>
            <a:ext cx="5574890" cy="5658465"/>
            <a:chOff x="1660959" y="510092"/>
            <a:chExt cx="5649919" cy="60046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959" y="510092"/>
              <a:ext cx="5645004" cy="29930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960" y="3519057"/>
              <a:ext cx="5649918" cy="299564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459794" y="141585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Seismograms</a:t>
            </a:r>
          </a:p>
          <a:p>
            <a:r>
              <a:rPr lang="en-GB" dirty="0" smtClean="0"/>
              <a:t>DPRK 2 &amp; DPRK 3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454878" y="4222962"/>
            <a:ext cx="182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Green’s functions</a:t>
            </a:r>
          </a:p>
          <a:p>
            <a:r>
              <a:rPr lang="en-GB" dirty="0" smtClean="0"/>
              <a:t>DPRK 2 &amp; DPRK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7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97" y="404033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RECOVERED SOURCE TIME FUNCTIONS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37985" y="1447999"/>
            <a:ext cx="9665874" cy="4952801"/>
            <a:chOff x="838200" y="395287"/>
            <a:chExt cx="7896225" cy="3673738"/>
          </a:xfrm>
        </p:grpSpPr>
        <p:grpSp>
          <p:nvGrpSpPr>
            <p:cNvPr id="7" name="Group 6"/>
            <p:cNvGrpSpPr/>
            <p:nvPr/>
          </p:nvGrpSpPr>
          <p:grpSpPr>
            <a:xfrm>
              <a:off x="838200" y="395287"/>
              <a:ext cx="7896225" cy="3673738"/>
              <a:chOff x="838200" y="395287"/>
              <a:chExt cx="7896225" cy="367373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44829" y="2328862"/>
                <a:ext cx="2578754" cy="1740163"/>
                <a:chOff x="3067050" y="2809875"/>
                <a:chExt cx="3305175" cy="241935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6575" y="2824162"/>
                  <a:ext cx="3284377" cy="2405063"/>
                </a:xfrm>
                <a:prstGeom prst="rect">
                  <a:avLst/>
                </a:prstGeom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3067050" y="2809875"/>
                  <a:ext cx="3305175" cy="2390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287952" y="404444"/>
                <a:ext cx="2446473" cy="1724899"/>
                <a:chOff x="7400925" y="2886075"/>
                <a:chExt cx="3280894" cy="2400300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0450" y="2890369"/>
                  <a:ext cx="3271369" cy="2395538"/>
                </a:xfrm>
                <a:prstGeom prst="rect">
                  <a:avLst/>
                </a:prstGeom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7400925" y="2886075"/>
                  <a:ext cx="3276600" cy="24003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838200" y="395287"/>
                <a:ext cx="2585383" cy="1740163"/>
                <a:chOff x="7181850" y="2647950"/>
                <a:chExt cx="3714750" cy="2714625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1375" y="2662237"/>
                  <a:ext cx="3674599" cy="2690813"/>
                </a:xfrm>
                <a:prstGeom prst="rect">
                  <a:avLst/>
                </a:prstGeom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7181850" y="2647950"/>
                  <a:ext cx="3714750" cy="271462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567113" y="395287"/>
                <a:ext cx="2577309" cy="1740163"/>
                <a:chOff x="7248525" y="2914650"/>
                <a:chExt cx="4200525" cy="306705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70645" y="2921794"/>
                  <a:ext cx="4168880" cy="3052762"/>
                </a:xfrm>
                <a:prstGeom prst="rect">
                  <a:avLst/>
                </a:prstGeom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7248525" y="2914650"/>
                  <a:ext cx="4200525" cy="306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580685" y="2328862"/>
                <a:ext cx="2557893" cy="1734057"/>
                <a:chOff x="7153275" y="2971800"/>
                <a:chExt cx="3943350" cy="289560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805" y="2981326"/>
                  <a:ext cx="3934746" cy="2881312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7153275" y="2971800"/>
                  <a:ext cx="3943350" cy="2895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6360971" y="2600325"/>
              <a:ext cx="22972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Source time functions:</a:t>
              </a:r>
            </a:p>
            <a:p>
              <a:endParaRPr lang="en-GB" dirty="0"/>
            </a:p>
            <a:p>
              <a:r>
                <a:rPr lang="en-GB" dirty="0" smtClean="0"/>
                <a:t>Individual scaling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63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97" y="404033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RECOVERED SOURCE TIME FUNCTIONS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27168" y="1518706"/>
            <a:ext cx="10337948" cy="4828306"/>
            <a:chOff x="911478" y="376237"/>
            <a:chExt cx="8832597" cy="3633788"/>
          </a:xfrm>
        </p:grpSpPr>
        <p:grpSp>
          <p:nvGrpSpPr>
            <p:cNvPr id="26" name="Group 25"/>
            <p:cNvGrpSpPr/>
            <p:nvPr/>
          </p:nvGrpSpPr>
          <p:grpSpPr>
            <a:xfrm>
              <a:off x="3828253" y="2301743"/>
              <a:ext cx="2905922" cy="1705961"/>
              <a:chOff x="7153275" y="2971800"/>
              <a:chExt cx="3943350" cy="28956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805" y="2981326"/>
                <a:ext cx="3934746" cy="2881312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7153275" y="2971800"/>
                <a:ext cx="3943350" cy="2895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11478" y="376237"/>
              <a:ext cx="2638425" cy="1734057"/>
              <a:chOff x="6334125" y="1209675"/>
              <a:chExt cx="2781300" cy="2047875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649" y="1228725"/>
                <a:ext cx="2757067" cy="2018928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6334125" y="1209675"/>
                <a:ext cx="2781300" cy="20478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28253" y="392368"/>
              <a:ext cx="2905922" cy="1734057"/>
              <a:chOff x="6105525" y="2419350"/>
              <a:chExt cx="2796746" cy="2058331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525" y="2429697"/>
                <a:ext cx="2796746" cy="2047984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105525" y="2419350"/>
                <a:ext cx="2781300" cy="20288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20514" y="2301743"/>
              <a:ext cx="2629390" cy="1708282"/>
              <a:chOff x="6181725" y="2009775"/>
              <a:chExt cx="4772025" cy="350520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009" y="2028825"/>
                <a:ext cx="4754215" cy="3481387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6181725" y="2009775"/>
                <a:ext cx="4772025" cy="3505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996476" y="392368"/>
              <a:ext cx="2747599" cy="1709199"/>
              <a:chOff x="3095625" y="3543300"/>
              <a:chExt cx="3171826" cy="2333625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151" y="3556492"/>
                <a:ext cx="3162300" cy="2315670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3095625" y="3543300"/>
                <a:ext cx="3171825" cy="23336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097834" y="2400300"/>
              <a:ext cx="2493841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Source time functions:</a:t>
              </a:r>
            </a:p>
            <a:p>
              <a:endParaRPr lang="en-GB" dirty="0"/>
            </a:p>
            <a:p>
              <a:r>
                <a:rPr lang="en-GB" dirty="0" smtClean="0"/>
                <a:t>Equal scales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307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97" y="404033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RECOVERED SOURCE PARAMETERS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16" y="2555874"/>
            <a:ext cx="10098924" cy="25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NONLINEAR ZONES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06" y="2355003"/>
            <a:ext cx="17787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Elastic radius (m)</a:t>
            </a:r>
          </a:p>
          <a:p>
            <a:endParaRPr lang="en-GB" dirty="0"/>
          </a:p>
          <a:p>
            <a:r>
              <a:rPr lang="en-GB" dirty="0" smtClean="0"/>
              <a:t>DPRK 2	140</a:t>
            </a:r>
          </a:p>
          <a:p>
            <a:r>
              <a:rPr lang="en-GB" dirty="0" smtClean="0"/>
              <a:t>DPRK 3	220</a:t>
            </a:r>
          </a:p>
          <a:p>
            <a:r>
              <a:rPr lang="en-GB" dirty="0" smtClean="0"/>
              <a:t>DPRK 4	170</a:t>
            </a:r>
          </a:p>
          <a:p>
            <a:r>
              <a:rPr lang="en-GB" dirty="0" smtClean="0"/>
              <a:t>DPRK 5	250</a:t>
            </a:r>
          </a:p>
          <a:p>
            <a:r>
              <a:rPr lang="en-GB" dirty="0" smtClean="0"/>
              <a:t>DPRK 6	460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36" y="1913324"/>
            <a:ext cx="6812270" cy="3776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67590" y="2351314"/>
            <a:ext cx="1805748" cy="2028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NONLINEAR ZONES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06" y="2355003"/>
            <a:ext cx="17787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Elastic radius (m)</a:t>
            </a:r>
          </a:p>
          <a:p>
            <a:endParaRPr lang="en-GB" dirty="0"/>
          </a:p>
          <a:p>
            <a:r>
              <a:rPr lang="en-GB" dirty="0" smtClean="0"/>
              <a:t>DPRK 2	140</a:t>
            </a:r>
          </a:p>
          <a:p>
            <a:r>
              <a:rPr lang="en-GB" dirty="0" smtClean="0"/>
              <a:t>DPRK 3	220</a:t>
            </a:r>
          </a:p>
          <a:p>
            <a:r>
              <a:rPr lang="en-GB" dirty="0" smtClean="0"/>
              <a:t>DPRK 4	170</a:t>
            </a:r>
          </a:p>
          <a:p>
            <a:r>
              <a:rPr lang="en-GB" dirty="0" smtClean="0"/>
              <a:t>DPRK 5	250</a:t>
            </a:r>
          </a:p>
          <a:p>
            <a:r>
              <a:rPr lang="en-GB" dirty="0" smtClean="0"/>
              <a:t>DPRK 6	460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36" y="1913324"/>
            <a:ext cx="6812270" cy="37767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77096" y="3342090"/>
            <a:ext cx="460520" cy="459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67590" y="2343630"/>
            <a:ext cx="1805748" cy="2028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60987" y="335629"/>
            <a:ext cx="10515600" cy="6767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DPRK TEST SITE AND MDJ SEISMIC STN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43996" y="1288026"/>
            <a:ext cx="5030958" cy="5378245"/>
            <a:chOff x="3067768" y="1288026"/>
            <a:chExt cx="5030958" cy="53782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7768" y="1288026"/>
              <a:ext cx="5030958" cy="5378245"/>
            </a:xfrm>
            <a:prstGeom prst="rect">
              <a:avLst/>
            </a:prstGeom>
          </p:spPr>
        </p:pic>
        <p:sp>
          <p:nvSpPr>
            <p:cNvPr id="4" name="Isosceles Triangle 3"/>
            <p:cNvSpPr/>
            <p:nvPr/>
          </p:nvSpPr>
          <p:spPr>
            <a:xfrm rot="10800000">
              <a:off x="5820697" y="2094271"/>
              <a:ext cx="226142" cy="1769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75995" y="1531584"/>
            <a:ext cx="3419167" cy="1754326"/>
            <a:chOff x="8357419" y="1986115"/>
            <a:chExt cx="3419167" cy="1754326"/>
          </a:xfrm>
        </p:grpSpPr>
        <p:sp>
          <p:nvSpPr>
            <p:cNvPr id="14" name="TextBox 13"/>
            <p:cNvSpPr txBox="1"/>
            <p:nvPr/>
          </p:nvSpPr>
          <p:spPr>
            <a:xfrm>
              <a:off x="8357419" y="1986115"/>
              <a:ext cx="3419167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 Mudanjiang (MDJ) seismic station in China is 373 km north of</a:t>
              </a:r>
            </a:p>
            <a:p>
              <a:endParaRPr lang="en-GB" dirty="0" smtClean="0"/>
            </a:p>
            <a:p>
              <a:r>
                <a:rPr lang="en-GB" dirty="0"/>
                <a:t> </a:t>
              </a:r>
              <a:r>
                <a:rPr lang="en-GB" dirty="0" smtClean="0"/>
                <a:t>      </a:t>
              </a:r>
              <a:r>
                <a:rPr lang="en-GB" dirty="0" err="1" smtClean="0"/>
                <a:t>Punggye-ri</a:t>
              </a:r>
              <a:r>
                <a:rPr lang="en-GB" dirty="0" smtClean="0"/>
                <a:t> nuclear test site in the Democratic People’s Republic of Korea (DPRK). </a:t>
              </a:r>
              <a:endParaRPr lang="en-GB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483710" y="2890684"/>
              <a:ext cx="226142" cy="226142"/>
              <a:chOff x="10225547" y="4198375"/>
              <a:chExt cx="339213" cy="31463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0225547" y="4198375"/>
                <a:ext cx="339213" cy="31463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10269793" y="4208207"/>
                <a:ext cx="275303" cy="245806"/>
              </a:xfrm>
              <a:prstGeom prst="star5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Isosceles Triangle 15"/>
            <p:cNvSpPr/>
            <p:nvPr/>
          </p:nvSpPr>
          <p:spPr>
            <a:xfrm rot="10800000">
              <a:off x="8483710" y="2094271"/>
              <a:ext cx="226142" cy="1769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938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NONLINEAR ZONES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06" y="2355003"/>
            <a:ext cx="17787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Elastic radius (m)</a:t>
            </a:r>
          </a:p>
          <a:p>
            <a:endParaRPr lang="en-GB" dirty="0"/>
          </a:p>
          <a:p>
            <a:r>
              <a:rPr lang="en-GB" dirty="0" smtClean="0"/>
              <a:t>DPRK 2	140</a:t>
            </a:r>
          </a:p>
          <a:p>
            <a:r>
              <a:rPr lang="en-GB" dirty="0" smtClean="0"/>
              <a:t>DPRK 3	220</a:t>
            </a:r>
          </a:p>
          <a:p>
            <a:r>
              <a:rPr lang="en-GB" dirty="0" smtClean="0"/>
              <a:t>DPRK 4	170</a:t>
            </a:r>
          </a:p>
          <a:p>
            <a:r>
              <a:rPr lang="en-GB" dirty="0" smtClean="0"/>
              <a:t>DPRK 5	250</a:t>
            </a:r>
          </a:p>
          <a:p>
            <a:r>
              <a:rPr lang="en-GB" dirty="0" smtClean="0"/>
              <a:t>DPRK 6	460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36" y="1913324"/>
            <a:ext cx="6812270" cy="37767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77096" y="3342090"/>
            <a:ext cx="460520" cy="459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859436" y="3830250"/>
            <a:ext cx="780068" cy="7905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67590" y="2343630"/>
            <a:ext cx="1805748" cy="2028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NONLINEAR ZONES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06" y="2355003"/>
            <a:ext cx="17787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Elastic radius (m)</a:t>
            </a:r>
          </a:p>
          <a:p>
            <a:endParaRPr lang="en-GB" dirty="0"/>
          </a:p>
          <a:p>
            <a:r>
              <a:rPr lang="en-GB" dirty="0" smtClean="0"/>
              <a:t>DPRK 2	140</a:t>
            </a:r>
          </a:p>
          <a:p>
            <a:r>
              <a:rPr lang="en-GB" dirty="0" smtClean="0"/>
              <a:t>DPRK 3	220</a:t>
            </a:r>
          </a:p>
          <a:p>
            <a:r>
              <a:rPr lang="en-GB" dirty="0" smtClean="0"/>
              <a:t>DPRK 4	170</a:t>
            </a:r>
          </a:p>
          <a:p>
            <a:r>
              <a:rPr lang="en-GB" dirty="0" smtClean="0"/>
              <a:t>DPRK 5	250</a:t>
            </a:r>
          </a:p>
          <a:p>
            <a:r>
              <a:rPr lang="en-GB" dirty="0" smtClean="0"/>
              <a:t>DPRK 6	460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36" y="1913324"/>
            <a:ext cx="6812270" cy="37767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77096" y="3342090"/>
            <a:ext cx="460520" cy="459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859436" y="3830250"/>
            <a:ext cx="780068" cy="7905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609598" y="2761058"/>
            <a:ext cx="621075" cy="6096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667590" y="2343630"/>
            <a:ext cx="1805748" cy="2028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NONLINEAR ZONES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06" y="2355003"/>
            <a:ext cx="17787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Elastic radius (m)</a:t>
            </a:r>
          </a:p>
          <a:p>
            <a:endParaRPr lang="en-GB" dirty="0"/>
          </a:p>
          <a:p>
            <a:r>
              <a:rPr lang="en-GB" dirty="0" smtClean="0"/>
              <a:t>DPRK 2	140</a:t>
            </a:r>
          </a:p>
          <a:p>
            <a:r>
              <a:rPr lang="en-GB" dirty="0" smtClean="0"/>
              <a:t>DPRK 3	220</a:t>
            </a:r>
          </a:p>
          <a:p>
            <a:r>
              <a:rPr lang="en-GB" dirty="0" smtClean="0"/>
              <a:t>DPRK 4	170</a:t>
            </a:r>
          </a:p>
          <a:p>
            <a:r>
              <a:rPr lang="en-GB" dirty="0" smtClean="0"/>
              <a:t>DPRK 5	250</a:t>
            </a:r>
          </a:p>
          <a:p>
            <a:r>
              <a:rPr lang="en-GB" dirty="0" smtClean="0"/>
              <a:t>DPRK 6	460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36" y="1913324"/>
            <a:ext cx="6812270" cy="37767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77096" y="3342090"/>
            <a:ext cx="460520" cy="459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859436" y="3830250"/>
            <a:ext cx="780068" cy="7905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609598" y="2761058"/>
            <a:ext cx="621075" cy="6096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01159" y="2513407"/>
            <a:ext cx="836457" cy="857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667590" y="2343630"/>
            <a:ext cx="1805748" cy="2028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NONLINEAR ZONES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06" y="2355003"/>
            <a:ext cx="17787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Elastic radius (m)</a:t>
            </a:r>
          </a:p>
          <a:p>
            <a:endParaRPr lang="en-GB" dirty="0"/>
          </a:p>
          <a:p>
            <a:r>
              <a:rPr lang="en-GB" dirty="0" smtClean="0"/>
              <a:t>DPRK 2	140</a:t>
            </a:r>
          </a:p>
          <a:p>
            <a:r>
              <a:rPr lang="en-GB" dirty="0" smtClean="0"/>
              <a:t>DPRK 3	220</a:t>
            </a:r>
          </a:p>
          <a:p>
            <a:r>
              <a:rPr lang="en-GB" dirty="0" smtClean="0"/>
              <a:t>DPRK 4	170</a:t>
            </a:r>
          </a:p>
          <a:p>
            <a:r>
              <a:rPr lang="en-GB" dirty="0" smtClean="0"/>
              <a:t>DPRK 5	250</a:t>
            </a:r>
          </a:p>
          <a:p>
            <a:r>
              <a:rPr lang="en-GB" dirty="0" smtClean="0"/>
              <a:t>DPRK 6	460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33236" y="1913324"/>
            <a:ext cx="6812270" cy="3776702"/>
            <a:chOff x="933236" y="2643308"/>
            <a:chExt cx="5569646" cy="30467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236" y="2643308"/>
              <a:ext cx="5569646" cy="304671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358999" y="3795913"/>
              <a:ext cx="376517" cy="37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690488" y="4189719"/>
              <a:ext cx="637776" cy="6377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1486223" y="3327187"/>
              <a:ext cx="507785" cy="4917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051637" y="3127403"/>
              <a:ext cx="683879" cy="6915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413862" y="2860380"/>
              <a:ext cx="1275549" cy="13062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667590" y="2343630"/>
            <a:ext cx="1805748" cy="2028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295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948"/>
            <a:ext cx="10515600" cy="4756865"/>
          </a:xfrm>
        </p:spPr>
        <p:txBody>
          <a:bodyPr/>
          <a:lstStyle/>
          <a:p>
            <a:r>
              <a:rPr lang="en-GB" dirty="0" smtClean="0"/>
              <a:t>We have extracted estimated source parameters and source time functions of the DPRK contained underground nuclear tests 2009-2017 from the seismograms recorded at Mudanjiang (MDJ) seismic station.</a:t>
            </a:r>
          </a:p>
          <a:p>
            <a:r>
              <a:rPr lang="en-GB" dirty="0" smtClean="0"/>
              <a:t>The recovered Green’s </a:t>
            </a:r>
            <a:r>
              <a:rPr lang="en-GB" dirty="0" smtClean="0"/>
              <a:t>functions </a:t>
            </a:r>
            <a:r>
              <a:rPr lang="en-GB" dirty="0" smtClean="0"/>
              <a:t>between the DPRK test site and MDJ are very similar, but not identical.</a:t>
            </a:r>
          </a:p>
          <a:p>
            <a:r>
              <a:rPr lang="en-GB" dirty="0" smtClean="0"/>
              <a:t>The recovered source time functions can be used to estimate Green’s functions to other seismometers.</a:t>
            </a:r>
          </a:p>
          <a:p>
            <a:r>
              <a:rPr lang="en-GB" dirty="0" smtClean="0"/>
              <a:t>The two 2016 tests DPRK 4 and DPRK 5 created weak fractured zones close to the site of DPRK 6, causing DPRK 6 to behave differently from the other explosions.</a:t>
            </a: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06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Acknowledgments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thank Steve Myers for permission to use slides from an excellent talk he presented in Edinburgh in 2019.</a:t>
            </a:r>
          </a:p>
          <a:p>
            <a:r>
              <a:rPr lang="en-GB" dirty="0" smtClean="0"/>
              <a:t>I thank many friends and colleagues with whom I have discussed this work over many years.</a:t>
            </a:r>
          </a:p>
          <a:p>
            <a:r>
              <a:rPr lang="en-GB" dirty="0" smtClean="0"/>
              <a:t>Finally, I thank the CTBTO for accepting this paper and for providing the funding to enable me to present it here. </a:t>
            </a:r>
            <a:endParaRPr lang="en-GB" dirty="0"/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REFERENCES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304" y="1530657"/>
            <a:ext cx="10515600" cy="4351338"/>
          </a:xfrm>
        </p:spPr>
        <p:txBody>
          <a:bodyPr/>
          <a:lstStyle/>
          <a:p>
            <a:r>
              <a:rPr lang="en-GB" sz="2400" dirty="0" smtClean="0"/>
              <a:t>Blake, F. G., 1952, Spherical wave propagation in solid media: </a:t>
            </a:r>
            <a:r>
              <a:rPr lang="en-GB" sz="2400" i="1" dirty="0" smtClean="0"/>
              <a:t>Journal of the Acoustical Society of America,</a:t>
            </a:r>
            <a:r>
              <a:rPr lang="en-GB" sz="2400" dirty="0" smtClean="0"/>
              <a:t> Vol. </a:t>
            </a:r>
            <a:r>
              <a:rPr lang="en-GB" sz="2400" b="1" dirty="0" smtClean="0"/>
              <a:t>24</a:t>
            </a:r>
            <a:r>
              <a:rPr lang="en-GB" sz="2400" dirty="0" smtClean="0"/>
              <a:t>, No. 2, 211-215.</a:t>
            </a:r>
          </a:p>
          <a:p>
            <a:r>
              <a:rPr lang="en-GB" sz="2400" dirty="0" smtClean="0"/>
              <a:t>Myers, S. C., S. R. Ford, R. J. </a:t>
            </a:r>
            <a:r>
              <a:rPr lang="en-GB" sz="2400" dirty="0" err="1" smtClean="0"/>
              <a:t>Mellors</a:t>
            </a:r>
            <a:r>
              <a:rPr lang="en-GB" sz="2400" dirty="0" smtClean="0"/>
              <a:t>, S. Baker and G. Ichinose, 2018, Absolute locations of the North Korean Nuclear Tests Based on Differential Seismic Arrival times and </a:t>
            </a:r>
            <a:r>
              <a:rPr lang="en-GB" sz="2400" dirty="0" err="1" smtClean="0"/>
              <a:t>InSAR</a:t>
            </a:r>
            <a:r>
              <a:rPr lang="en-GB" sz="2400" dirty="0" smtClean="0"/>
              <a:t>: </a:t>
            </a:r>
            <a:r>
              <a:rPr lang="en-GB" sz="2400" i="1" dirty="0" smtClean="0"/>
              <a:t>Seismological Research Letters</a:t>
            </a:r>
            <a:r>
              <a:rPr lang="en-GB" sz="2400" dirty="0" smtClean="0"/>
              <a:t>, </a:t>
            </a:r>
            <a:r>
              <a:rPr lang="en-GB" sz="2400" b="1" dirty="0" smtClean="0"/>
              <a:t>89</a:t>
            </a:r>
            <a:r>
              <a:rPr lang="en-GB" sz="2400" dirty="0" smtClean="0"/>
              <a:t>(6), 2049-2058.</a:t>
            </a:r>
          </a:p>
          <a:p>
            <a:r>
              <a:rPr lang="en-GB" sz="2400" dirty="0" smtClean="0"/>
              <a:t>Richards, P. G. and W.-Y. Kim, 2007, Seismic signature: </a:t>
            </a:r>
            <a:r>
              <a:rPr lang="en-GB" sz="2400" i="1" dirty="0"/>
              <a:t>nature physics </a:t>
            </a:r>
            <a:r>
              <a:rPr lang="en-GB" sz="2400" dirty="0"/>
              <a:t>| VOL 3 | JANUARY 2007 | </a:t>
            </a:r>
            <a:r>
              <a:rPr lang="en-GB" sz="2400" dirty="0" smtClean="0">
                <a:hlinkClick r:id="rId2"/>
              </a:rPr>
              <a:t>www.nature.com/naturephysics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Sen, M. K. and P. L. Stoffa, 2013, Global optimization methods in geophysical inversion: </a:t>
            </a:r>
            <a:r>
              <a:rPr lang="en-GB" sz="2400" i="1" dirty="0" smtClean="0"/>
              <a:t>Cambridge University Press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Ziolkowski, A., 2022, Explosive source signature determination: Two unequal shots in the same hole: </a:t>
            </a:r>
            <a:r>
              <a:rPr lang="en-GB" sz="2400" i="1" dirty="0" smtClean="0"/>
              <a:t>Geophysical Prospecting</a:t>
            </a:r>
            <a:r>
              <a:rPr lang="en-GB" sz="2400" dirty="0" smtClean="0"/>
              <a:t>, </a:t>
            </a:r>
            <a:r>
              <a:rPr lang="en-GB" sz="2400" dirty="0"/>
              <a:t>DOI: </a:t>
            </a:r>
            <a:r>
              <a:rPr lang="en-GB" sz="2400" dirty="0" smtClean="0"/>
              <a:t>10.1111/1365-2478.13251.</a:t>
            </a:r>
            <a:endParaRPr lang="en-GB" sz="2400" dirty="0"/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60987" y="335629"/>
            <a:ext cx="10515600" cy="6767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DPRK TEST SITE AND MDJ SEISMIC STN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43996" y="1288026"/>
            <a:ext cx="5030958" cy="5378245"/>
            <a:chOff x="3067768" y="1288026"/>
            <a:chExt cx="5030958" cy="53782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7768" y="1288026"/>
              <a:ext cx="5030958" cy="5378245"/>
            </a:xfrm>
            <a:prstGeom prst="rect">
              <a:avLst/>
            </a:prstGeom>
          </p:spPr>
        </p:pic>
        <p:sp>
          <p:nvSpPr>
            <p:cNvPr id="4" name="Isosceles Triangle 3"/>
            <p:cNvSpPr/>
            <p:nvPr/>
          </p:nvSpPr>
          <p:spPr>
            <a:xfrm rot="10800000">
              <a:off x="5820697" y="2094271"/>
              <a:ext cx="226142" cy="1769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75995" y="1531584"/>
            <a:ext cx="3419167" cy="1754326"/>
            <a:chOff x="8357419" y="1986115"/>
            <a:chExt cx="3419167" cy="1754326"/>
          </a:xfrm>
        </p:grpSpPr>
        <p:sp>
          <p:nvSpPr>
            <p:cNvPr id="6" name="TextBox 5"/>
            <p:cNvSpPr txBox="1"/>
            <p:nvPr/>
          </p:nvSpPr>
          <p:spPr>
            <a:xfrm>
              <a:off x="8357419" y="1986115"/>
              <a:ext cx="3419167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 Mudanjiang (MDJ) seismic station in China is 373 km north of</a:t>
              </a:r>
            </a:p>
            <a:p>
              <a:endParaRPr lang="en-GB" dirty="0" smtClean="0"/>
            </a:p>
            <a:p>
              <a:r>
                <a:rPr lang="en-GB" dirty="0"/>
                <a:t> </a:t>
              </a:r>
              <a:r>
                <a:rPr lang="en-GB" dirty="0" smtClean="0"/>
                <a:t>      </a:t>
              </a:r>
              <a:r>
                <a:rPr lang="en-GB" dirty="0" err="1" smtClean="0"/>
                <a:t>Punggye-ri</a:t>
              </a:r>
              <a:r>
                <a:rPr lang="en-GB" dirty="0" smtClean="0"/>
                <a:t> nuclear test site in the Democratic People’s Republic of Korea (DPRK). </a:t>
              </a:r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83710" y="2890684"/>
              <a:ext cx="226142" cy="226142"/>
              <a:chOff x="10225547" y="4198375"/>
              <a:chExt cx="339213" cy="3146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0225547" y="4198375"/>
                <a:ext cx="339213" cy="31463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10269793" y="4208207"/>
                <a:ext cx="275303" cy="245806"/>
              </a:xfrm>
              <a:prstGeom prst="star5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Isosceles Triangle 16"/>
            <p:cNvSpPr/>
            <p:nvPr/>
          </p:nvSpPr>
          <p:spPr>
            <a:xfrm rot="10800000">
              <a:off x="8483710" y="2094271"/>
              <a:ext cx="226142" cy="1769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75995" y="3618270"/>
            <a:ext cx="4611437" cy="2005781"/>
            <a:chOff x="6841717" y="4127075"/>
            <a:chExt cx="4367057" cy="2202389"/>
          </a:xfrm>
        </p:grpSpPr>
        <p:sp>
          <p:nvSpPr>
            <p:cNvPr id="5" name="TextBox 4"/>
            <p:cNvSpPr txBox="1"/>
            <p:nvPr/>
          </p:nvSpPr>
          <p:spPr>
            <a:xfrm>
              <a:off x="6841717" y="4267200"/>
              <a:ext cx="4357225" cy="192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  <a:r>
                <a:rPr lang="en-GB" dirty="0" smtClean="0"/>
                <a:t>rom the seismograms recorded at MDJ, the goals are to recover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dirty="0" smtClean="0"/>
                <a:t>The source parameters and source time functions of the contained explosions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dirty="0" smtClean="0"/>
                <a:t>The Green’s function from the DPRK test site to MDJ. 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41717" y="4127075"/>
              <a:ext cx="4367057" cy="2202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23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Ox.x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6727" y="1694996"/>
            <a:ext cx="10515600" cy="4351338"/>
          </a:xfrm>
        </p:spPr>
        <p:txBody>
          <a:bodyPr/>
          <a:lstStyle/>
          <a:p>
            <a:r>
              <a:rPr lang="en-GB" dirty="0" smtClean="0"/>
              <a:t>Contained DPRK underground nuclear explosions </a:t>
            </a:r>
          </a:p>
          <a:p>
            <a:r>
              <a:rPr lang="en-GB" dirty="0" smtClean="0"/>
              <a:t>Method (Ziolkowski, 2022) </a:t>
            </a:r>
          </a:p>
          <a:p>
            <a:r>
              <a:rPr lang="en-GB" dirty="0" smtClean="0"/>
              <a:t>Blake’s 1952 source model</a:t>
            </a:r>
          </a:p>
          <a:p>
            <a:r>
              <a:rPr lang="en-GB" dirty="0" smtClean="0"/>
              <a:t>Inclusion of free surface and key parameters </a:t>
            </a:r>
          </a:p>
          <a:p>
            <a:r>
              <a:rPr lang="en-GB" dirty="0" smtClean="0"/>
              <a:t>Inversion by Very Fast Simulated Annealing (VFSA)</a:t>
            </a:r>
          </a:p>
          <a:p>
            <a:r>
              <a:rPr lang="en-GB" dirty="0" smtClean="0"/>
              <a:t>Results: Green’s functions to Mudanjiang (MDJ) seismic station</a:t>
            </a:r>
          </a:p>
          <a:p>
            <a:r>
              <a:rPr lang="en-GB" dirty="0"/>
              <a:t>Results: S</a:t>
            </a:r>
            <a:r>
              <a:rPr lang="en-GB" dirty="0" smtClean="0"/>
              <a:t>ource </a:t>
            </a:r>
            <a:r>
              <a:rPr lang="en-GB" dirty="0"/>
              <a:t>time </a:t>
            </a:r>
            <a:r>
              <a:rPr lang="en-GB" dirty="0" smtClean="0"/>
              <a:t>functions </a:t>
            </a:r>
          </a:p>
          <a:p>
            <a:r>
              <a:rPr lang="en-GB" dirty="0" smtClean="0"/>
              <a:t>Conclusions 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77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OUTLINE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E0AD19-7FB3-3B4D-98C5-9DADD7422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219" y="1356833"/>
            <a:ext cx="6972248" cy="50189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1314" y="228059"/>
            <a:ext cx="8295282" cy="6291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Relative epicenters constrained by </a:t>
            </a:r>
            <a:r>
              <a:rPr lang="en-US" sz="2800" dirty="0" err="1">
                <a:solidFill>
                  <a:schemeClr val="bg1"/>
                </a:solidFill>
              </a:rPr>
              <a:t>InSAR</a:t>
            </a:r>
            <a:r>
              <a:rPr lang="en-US" sz="2800" dirty="0">
                <a:solidFill>
                  <a:schemeClr val="bg1"/>
                </a:solidFill>
              </a:rPr>
              <a:t>-based ground displacement for 2016_01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3562" y="2215179"/>
            <a:ext cx="10021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2016_09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5130" y="2777848"/>
            <a:ext cx="6527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9251" y="2987299"/>
            <a:ext cx="7056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2013 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341688" y="1777117"/>
            <a:ext cx="617175" cy="303255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21214" y="1747918"/>
            <a:ext cx="11266" cy="577907"/>
          </a:xfrm>
          <a:prstGeom prst="straightConnector1">
            <a:avLst/>
          </a:prstGeom>
          <a:ln w="317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68814" y="138787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4345" y="1434041"/>
            <a:ext cx="218630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B0A"/>
                </a:solidFill>
              </a:rPr>
              <a:t>2016_01</a:t>
            </a:r>
          </a:p>
          <a:p>
            <a:r>
              <a:rPr lang="en-US" dirty="0">
                <a:solidFill>
                  <a:srgbClr val="FFFB0A"/>
                </a:solidFill>
              </a:rPr>
              <a:t>Constrained by </a:t>
            </a:r>
            <a:r>
              <a:rPr lang="en-US" dirty="0" err="1">
                <a:solidFill>
                  <a:srgbClr val="FFFB0A"/>
                </a:solidFill>
              </a:rPr>
              <a:t>InSAR</a:t>
            </a:r>
            <a:endParaRPr lang="en-US" dirty="0">
              <a:solidFill>
                <a:srgbClr val="FFFB0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3840" y="5508837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Myers et al., SRL (2018)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4629" y="4545734"/>
            <a:ext cx="1914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Ellipses are 90% </a:t>
            </a:r>
          </a:p>
          <a:p>
            <a:r>
              <a:rPr lang="en-US" dirty="0">
                <a:solidFill>
                  <a:schemeClr val="bg1"/>
                </a:solidFill>
              </a:rPr>
              <a:t>probability areas</a:t>
            </a:r>
          </a:p>
          <a:p>
            <a:r>
              <a:rPr lang="en-US" dirty="0">
                <a:solidFill>
                  <a:schemeClr val="bg1"/>
                </a:solidFill>
              </a:rPr>
              <a:t>(Best Fit Gaussian)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2388" y="1320642"/>
            <a:ext cx="10021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2017_09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5483156" y="1505308"/>
            <a:ext cx="240271" cy="531562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138DEF-F675-4540-B690-C74469BC2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271" y="3746452"/>
            <a:ext cx="4838587" cy="269824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87D19B-11D4-5C49-B88A-6A8861509CB8}"/>
              </a:ext>
            </a:extLst>
          </p:cNvPr>
          <p:cNvSpPr txBox="1"/>
          <p:nvPr/>
        </p:nvSpPr>
        <p:spPr>
          <a:xfrm>
            <a:off x="7379510" y="3561785"/>
            <a:ext cx="6527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2006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C90D31-4FAD-3443-BA37-A405F8287269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5723427" y="2113547"/>
            <a:ext cx="570135" cy="28629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7D8B0C-7AA4-164E-B932-2A20E12AE259}"/>
              </a:ext>
            </a:extLst>
          </p:cNvPr>
          <p:cNvCxnSpPr>
            <a:cxnSpLocks/>
          </p:cNvCxnSpPr>
          <p:nvPr/>
        </p:nvCxnSpPr>
        <p:spPr>
          <a:xfrm flipH="1" flipV="1">
            <a:off x="5723427" y="2555002"/>
            <a:ext cx="654329" cy="41451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6C26C0-CB82-FE44-BF35-35AC7F3804FA}"/>
              </a:ext>
            </a:extLst>
          </p:cNvPr>
          <p:cNvCxnSpPr>
            <a:cxnSpLocks/>
          </p:cNvCxnSpPr>
          <p:nvPr/>
        </p:nvCxnSpPr>
        <p:spPr>
          <a:xfrm flipV="1">
            <a:off x="4510999" y="2987300"/>
            <a:ext cx="379979" cy="191383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5ADEB94-6CBC-DE42-BF68-36A2203063B1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8077136" y="3492895"/>
            <a:ext cx="464352" cy="253556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51722EC-9DC8-D744-83F6-AF658BD8B88C}"/>
              </a:ext>
            </a:extLst>
          </p:cNvPr>
          <p:cNvSpPr/>
          <p:nvPr/>
        </p:nvSpPr>
        <p:spPr bwMode="auto">
          <a:xfrm>
            <a:off x="1768550" y="3931117"/>
            <a:ext cx="446567" cy="36443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19C8A7-C8D2-A240-9A7C-6B8040B4C277}"/>
              </a:ext>
            </a:extLst>
          </p:cNvPr>
          <p:cNvSpPr txBox="1"/>
          <p:nvPr/>
        </p:nvSpPr>
        <p:spPr>
          <a:xfrm>
            <a:off x="4409695" y="4057157"/>
            <a:ext cx="113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 View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7670E6-5254-384D-8B01-F114BFEE88C3}"/>
              </a:ext>
            </a:extLst>
          </p:cNvPr>
          <p:cNvSpPr txBox="1"/>
          <p:nvPr/>
        </p:nvSpPr>
        <p:spPr>
          <a:xfrm>
            <a:off x="6061625" y="6507295"/>
            <a:ext cx="16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Myers et al.,(SRL), 2018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934157" y="6483008"/>
            <a:ext cx="34600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bIns="0" anchor="b" anchorCtr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27" name="Picture 21" descr="lab_icon_no_box_blue_rg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88777" y="6453978"/>
            <a:ext cx="289220" cy="278237"/>
          </a:xfrm>
          <a:prstGeom prst="rect">
            <a:avLst/>
          </a:prstGeom>
          <a:noFill/>
          <a:effectLst/>
        </p:spPr>
      </p:pic>
      <p:sp>
        <p:nvSpPr>
          <p:cNvPr id="28" name="TextBox 27"/>
          <p:cNvSpPr txBox="1"/>
          <p:nvPr/>
        </p:nvSpPr>
        <p:spPr>
          <a:xfrm>
            <a:off x="1939981" y="6744618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</a:t>
            </a:r>
            <a:r>
              <a:rPr lang="en-US" sz="600" dirty="0" err="1">
                <a:latin typeface="Arial"/>
                <a:cs typeface="Arial"/>
              </a:rPr>
              <a:t>xxxxxx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29" name="Slide Number Placeholder 7"/>
          <p:cNvSpPr txBox="1">
            <a:spLocks/>
          </p:cNvSpPr>
          <p:nvPr/>
        </p:nvSpPr>
        <p:spPr>
          <a:xfrm>
            <a:off x="9848095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4" name="Picture 3" descr="\\Gs-san1\tpg\GS-Images\LOGOS\NNSA - National Nuclear Security Administration\NNSA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988" y="6516913"/>
            <a:ext cx="922116" cy="255342"/>
          </a:xfrm>
          <a:prstGeom prst="rect">
            <a:avLst/>
          </a:prstGeom>
          <a:noFill/>
        </p:spPr>
      </p:pic>
      <p:pic>
        <p:nvPicPr>
          <p:cNvPr id="35" name="Picture 34"/>
          <p:cNvPicPr/>
          <p:nvPr/>
        </p:nvPicPr>
        <p:blipFill>
          <a:blip r:embed="rId7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1314" y="228059"/>
            <a:ext cx="8295282" cy="6291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Seismograms recorded on common </a:t>
            </a:r>
            <a:r>
              <a:rPr lang="en-US" sz="2800" dirty="0" smtClean="0">
                <a:solidFill>
                  <a:schemeClr val="bg1"/>
                </a:solidFill>
              </a:rPr>
              <a:t>station </a:t>
            </a:r>
            <a:r>
              <a:rPr lang="en-US" sz="2800" dirty="0">
                <a:solidFill>
                  <a:schemeClr val="bg1"/>
                </a:solidFill>
              </a:rPr>
              <a:t>are similar but variable amplitude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921214" y="1747918"/>
            <a:ext cx="11266" cy="577907"/>
          </a:xfrm>
          <a:prstGeom prst="straightConnector1">
            <a:avLst/>
          </a:prstGeom>
          <a:ln w="317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68814" y="138787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3840" y="5508837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Myers et al., SRL (2018)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4629" y="4545734"/>
            <a:ext cx="1914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Ellipses are 90% </a:t>
            </a:r>
          </a:p>
          <a:p>
            <a:r>
              <a:rPr lang="en-US" dirty="0">
                <a:solidFill>
                  <a:schemeClr val="bg1"/>
                </a:solidFill>
              </a:rPr>
              <a:t>probability areas</a:t>
            </a:r>
          </a:p>
          <a:p>
            <a:r>
              <a:rPr lang="en-US" dirty="0">
                <a:solidFill>
                  <a:schemeClr val="bg1"/>
                </a:solidFill>
              </a:rPr>
              <a:t>(Best Fit Gaussian)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1722EC-9DC8-D744-83F6-AF658BD8B88C}"/>
              </a:ext>
            </a:extLst>
          </p:cNvPr>
          <p:cNvSpPr/>
          <p:nvPr/>
        </p:nvSpPr>
        <p:spPr bwMode="auto">
          <a:xfrm>
            <a:off x="1768550" y="3931117"/>
            <a:ext cx="446567" cy="36443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934157" y="6483008"/>
            <a:ext cx="34600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bIns="0" anchor="b" anchorCtr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27" name="Picture 21" descr="lab_icon_no_box_blue_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88777" y="6453978"/>
            <a:ext cx="289220" cy="278237"/>
          </a:xfrm>
          <a:prstGeom prst="rect">
            <a:avLst/>
          </a:prstGeom>
          <a:noFill/>
          <a:effectLst/>
        </p:spPr>
      </p:pic>
      <p:sp>
        <p:nvSpPr>
          <p:cNvPr id="28" name="TextBox 27"/>
          <p:cNvSpPr txBox="1"/>
          <p:nvPr/>
        </p:nvSpPr>
        <p:spPr>
          <a:xfrm>
            <a:off x="1939981" y="6744618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</a:t>
            </a:r>
            <a:r>
              <a:rPr lang="en-US" sz="600" dirty="0" err="1">
                <a:latin typeface="Arial"/>
                <a:cs typeface="Arial"/>
              </a:rPr>
              <a:t>xxxxxx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29" name="Slide Number Placeholder 7"/>
          <p:cNvSpPr txBox="1">
            <a:spLocks/>
          </p:cNvSpPr>
          <p:nvPr/>
        </p:nvSpPr>
        <p:spPr>
          <a:xfrm>
            <a:off x="9848095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4" name="Picture 3" descr="\\Gs-san1\tpg\GS-Images\LOGOS\NNSA - National Nuclear Security Administration\NNSA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988" y="6516913"/>
            <a:ext cx="922116" cy="255342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4E5B0FF-95B6-1D43-A08E-7CE7C4715D9E}"/>
              </a:ext>
            </a:extLst>
          </p:cNvPr>
          <p:cNvSpPr txBox="1"/>
          <p:nvPr/>
        </p:nvSpPr>
        <p:spPr>
          <a:xfrm>
            <a:off x="3413897" y="5860644"/>
            <a:ext cx="5832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Signals at publicly available seismic station MDJ about 350 km north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3610CB-2235-2545-B9C2-60C31055E0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9" t="5513"/>
          <a:stretch/>
        </p:blipFill>
        <p:spPr>
          <a:xfrm>
            <a:off x="1370461" y="1764057"/>
            <a:ext cx="4534422" cy="36294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6D870A9-1701-EE4D-B465-BBA37DA66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8" t="4700"/>
          <a:stretch/>
        </p:blipFill>
        <p:spPr>
          <a:xfrm>
            <a:off x="5904883" y="1764057"/>
            <a:ext cx="4514661" cy="362948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4BDC803-509A-8146-A229-9C0A80E0B407}"/>
              </a:ext>
            </a:extLst>
          </p:cNvPr>
          <p:cNvSpPr txBox="1"/>
          <p:nvPr/>
        </p:nvSpPr>
        <p:spPr>
          <a:xfrm>
            <a:off x="6234643" y="1340775"/>
            <a:ext cx="406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DPRK 6 is ~ 10 X larger than DPRK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8EE706-07EC-944C-B1E8-C38E864EB555}"/>
              </a:ext>
            </a:extLst>
          </p:cNvPr>
          <p:cNvSpPr txBox="1"/>
          <p:nvPr/>
        </p:nvSpPr>
        <p:spPr>
          <a:xfrm>
            <a:off x="2041533" y="1345828"/>
            <a:ext cx="406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Trace normalized signals are similar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1E49B9-FAD8-F64C-9701-64F013629304}"/>
              </a:ext>
            </a:extLst>
          </p:cNvPr>
          <p:cNvSpPr txBox="1"/>
          <p:nvPr/>
        </p:nvSpPr>
        <p:spPr>
          <a:xfrm>
            <a:off x="2850325" y="5417683"/>
            <a:ext cx="221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Time (seconds)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045889-D327-2F4B-B552-CCC05FEC83C3}"/>
              </a:ext>
            </a:extLst>
          </p:cNvPr>
          <p:cNvSpPr txBox="1"/>
          <p:nvPr/>
        </p:nvSpPr>
        <p:spPr>
          <a:xfrm>
            <a:off x="7449533" y="5417683"/>
            <a:ext cx="221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Time (seconds)</a:t>
            </a:r>
          </a:p>
        </p:txBody>
      </p:sp>
      <p:pic>
        <p:nvPicPr>
          <p:cNvPr id="45" name="Picture 44"/>
          <p:cNvPicPr/>
          <p:nvPr/>
        </p:nvPicPr>
        <p:blipFill>
          <a:blip r:embed="rId7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2098" y="6448089"/>
            <a:ext cx="142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Myers (2019)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3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62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DPRK 2 and DPRK 3: Detail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2413513"/>
            <a:ext cx="7724775" cy="4095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25445" y="1566464"/>
            <a:ext cx="8625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seismograms are different in detail, caused by differences in the source time function.</a:t>
            </a:r>
          </a:p>
          <a:p>
            <a:r>
              <a:rPr lang="en-GB" dirty="0" smtClean="0"/>
              <a:t>For example, DPRK 2 is smaller and more high frequency than DPRK 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2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62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METHOD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7941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contained explosions are all within about 1 km of each other.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path from each explosion to the MDJ seismometer is the same.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seismogram at MDJ for explosion    is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model          and find its inverse filter         from                               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estimate the Green’s function          by convolving          with        :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adjust the source parameters to minimise the differences among the different estimates of the Green’s function.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90012"/>
              </p:ext>
            </p:extLst>
          </p:nvPr>
        </p:nvGraphicFramePr>
        <p:xfrm>
          <a:off x="6917494" y="2950951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" name="Equation" r:id="rId3" imgW="139680" imgH="291960" progId="Equation.DSMT4">
                  <p:embed/>
                </p:oleObj>
              </mc:Choice>
              <mc:Fallback>
                <p:oleObj name="Equation" r:id="rId3" imgW="139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7494" y="2950951"/>
                        <a:ext cx="139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196554"/>
              </p:ext>
            </p:extLst>
          </p:nvPr>
        </p:nvGraphicFramePr>
        <p:xfrm>
          <a:off x="3695700" y="3362325"/>
          <a:ext cx="347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" name="Equation" r:id="rId5" imgW="3479760" imgH="431640" progId="Equation.DSMT4">
                  <p:embed/>
                </p:oleObj>
              </mc:Choice>
              <mc:Fallback>
                <p:oleObj name="Equation" r:id="rId5" imgW="3479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5700" y="3362325"/>
                        <a:ext cx="3479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24808"/>
              </p:ext>
            </p:extLst>
          </p:nvPr>
        </p:nvGraphicFramePr>
        <p:xfrm>
          <a:off x="3008298" y="3898327"/>
          <a:ext cx="63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" name="Equation" r:id="rId7" imgW="634680" imgH="431640" progId="Equation.DSMT4">
                  <p:embed/>
                </p:oleObj>
              </mc:Choice>
              <mc:Fallback>
                <p:oleObj name="Equation" r:id="rId7" imgW="634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8298" y="3898327"/>
                        <a:ext cx="635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982047"/>
              </p:ext>
            </p:extLst>
          </p:nvPr>
        </p:nvGraphicFramePr>
        <p:xfrm>
          <a:off x="7253288" y="3929063"/>
          <a:ext cx="6397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3288" y="3929063"/>
                        <a:ext cx="6397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3245"/>
              </p:ext>
            </p:extLst>
          </p:nvPr>
        </p:nvGraphicFramePr>
        <p:xfrm>
          <a:off x="8726488" y="3898900"/>
          <a:ext cx="246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" name="Equation" r:id="rId11" imgW="2463480" imgH="431640" progId="Equation.DSMT4">
                  <p:embed/>
                </p:oleObj>
              </mc:Choice>
              <mc:Fallback>
                <p:oleObj name="Equation" r:id="rId11" imgW="2463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26488" y="3898900"/>
                        <a:ext cx="2463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73525"/>
              </p:ext>
            </p:extLst>
          </p:nvPr>
        </p:nvGraphicFramePr>
        <p:xfrm>
          <a:off x="6368244" y="4402965"/>
          <a:ext cx="62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" name="Equation" r:id="rId13" imgW="622080" imgH="393480" progId="Equation.DSMT4">
                  <p:embed/>
                </p:oleObj>
              </mc:Choice>
              <mc:Fallback>
                <p:oleObj name="Equation" r:id="rId13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68244" y="4402965"/>
                        <a:ext cx="622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81757"/>
              </p:ext>
            </p:extLst>
          </p:nvPr>
        </p:nvGraphicFramePr>
        <p:xfrm>
          <a:off x="9139092" y="4418013"/>
          <a:ext cx="660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" name="Equation" r:id="rId15" imgW="660240" imgH="431640" progId="Equation.DSMT4">
                  <p:embed/>
                </p:oleObj>
              </mc:Choice>
              <mc:Fallback>
                <p:oleObj name="Equation" r:id="rId15" imgW="660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39092" y="4418013"/>
                        <a:ext cx="660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99218"/>
              </p:ext>
            </p:extLst>
          </p:nvPr>
        </p:nvGraphicFramePr>
        <p:xfrm>
          <a:off x="10498138" y="4432300"/>
          <a:ext cx="68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" name="Equation" r:id="rId17" imgW="685800" imgH="431640" progId="Equation.DSMT4">
                  <p:embed/>
                </p:oleObj>
              </mc:Choice>
              <mc:Fallback>
                <p:oleObj name="Equation" r:id="rId17" imgW="685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498138" y="4432300"/>
                        <a:ext cx="685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5824"/>
              </p:ext>
            </p:extLst>
          </p:nvPr>
        </p:nvGraphicFramePr>
        <p:xfrm>
          <a:off x="3698875" y="4897438"/>
          <a:ext cx="265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" name="Equation" r:id="rId19" imgW="2654280" imgH="431640" progId="Equation.DSMT4">
                  <p:embed/>
                </p:oleObj>
              </mc:Choice>
              <mc:Fallback>
                <p:oleObj name="Equation" r:id="rId19" imgW="2654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98875" y="4897438"/>
                        <a:ext cx="265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21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272"/>
          </a:xfrm>
          <a:ln>
            <a:noFill/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BLAKE’S SOURCE MODEL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9904" y="15368"/>
            <a:ext cx="782976" cy="7516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3245" y="1190225"/>
            <a:ext cx="1016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Blake replaced the nonlinear zone surrounding the explosion by a cavity of radius </a:t>
            </a:r>
            <a:r>
              <a:rPr lang="en-GB" i="1" dirty="0" smtClean="0"/>
              <a:t>a</a:t>
            </a:r>
            <a:r>
              <a:rPr lang="en-GB" dirty="0" smtClean="0"/>
              <a:t> with internal pressure  </a:t>
            </a:r>
          </a:p>
          <a:p>
            <a:r>
              <a:rPr lang="en-GB" dirty="0" smtClean="0"/>
              <a:t>                            and placed it in a homogeneous isotropic elastic medium. </a:t>
            </a:r>
            <a:endParaRPr lang="en-GB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35104"/>
              </p:ext>
            </p:extLst>
          </p:nvPr>
        </p:nvGraphicFramePr>
        <p:xfrm>
          <a:off x="969646" y="1519147"/>
          <a:ext cx="13858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Equation" r:id="rId4" imgW="1385383" imgH="292691" progId="Equation.DSMT4">
                  <p:embed/>
                </p:oleObj>
              </mc:Choice>
              <mc:Fallback>
                <p:oleObj name="Equation" r:id="rId4" imgW="1385383" imgH="2926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9646" y="1519147"/>
                        <a:ext cx="13858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7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12385</TotalTime>
  <Words>1338</Words>
  <Application>Microsoft Office PowerPoint</Application>
  <PresentationFormat>Widescreen</PresentationFormat>
  <Paragraphs>211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Symbol</vt:lpstr>
      <vt:lpstr>Custom Design</vt:lpstr>
      <vt:lpstr>Office Theme</vt:lpstr>
      <vt:lpstr>Equation</vt:lpstr>
      <vt:lpstr>PowerPoint Presentation</vt:lpstr>
      <vt:lpstr>PowerPoint Presentation</vt:lpstr>
      <vt:lpstr>PowerPoint Presentation</vt:lpstr>
      <vt:lpstr>OUTLINE</vt:lpstr>
      <vt:lpstr>Relative epicenters constrained by InSAR-based ground displacement for 2016_01</vt:lpstr>
      <vt:lpstr>Seismograms recorded on common station are similar but variable amplitude</vt:lpstr>
      <vt:lpstr>DPRK 2 and DPRK 3: Detail</vt:lpstr>
      <vt:lpstr>METHOD</vt:lpstr>
      <vt:lpstr>BLAKE’S SOURCE MODEL</vt:lpstr>
      <vt:lpstr>BLAKE’S SOURCE MODEL</vt:lpstr>
      <vt:lpstr>INCLUSION OF FREE SURFACE</vt:lpstr>
      <vt:lpstr>INVERSION WITH VFSA</vt:lpstr>
      <vt:lpstr>RECOVERED GREEN’S FUNCTIONS</vt:lpstr>
      <vt:lpstr>GREEN’S FUNCTIONS: DETAIL</vt:lpstr>
      <vt:lpstr>RECOVERED SOURCE TIME FUNCTIONS</vt:lpstr>
      <vt:lpstr>RECOVERED SOURCE TIME FUNCTIONS</vt:lpstr>
      <vt:lpstr>RECOVERED SOURCE PARAMETERS</vt:lpstr>
      <vt:lpstr>NONLINEAR ZONES</vt:lpstr>
      <vt:lpstr>NONLINEAR ZONES</vt:lpstr>
      <vt:lpstr>NONLINEAR ZONES</vt:lpstr>
      <vt:lpstr>NONLINEAR ZONES</vt:lpstr>
      <vt:lpstr>NONLINEAR ZONES</vt:lpstr>
      <vt:lpstr>NONLINEAR ZONES</vt:lpstr>
      <vt:lpstr>CONCLUSIONS</vt:lpstr>
      <vt:lpstr>Acknowledgments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Anton Ziolkowski</cp:lastModifiedBy>
  <cp:revision>122</cp:revision>
  <dcterms:created xsi:type="dcterms:W3CDTF">2023-04-18T13:25:54Z</dcterms:created>
  <dcterms:modified xsi:type="dcterms:W3CDTF">2023-06-22T04:08:03Z</dcterms:modified>
</cp:coreProperties>
</file>