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67" r:id="rId4"/>
    <p:sldId id="268" r:id="rId5"/>
    <p:sldId id="269" r:id="rId6"/>
    <p:sldId id="270" r:id="rId7"/>
    <p:sldId id="271" r:id="rId8"/>
    <p:sldId id="272" r:id="rId9"/>
    <p:sldId id="274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67"/>
            <p14:sldId id="268"/>
            <p14:sldId id="269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  <a:srgbClr val="006600"/>
    <a:srgbClr val="FF9900"/>
    <a:srgbClr val="33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4694"/>
  </p:normalViewPr>
  <p:slideViewPr>
    <p:cSldViewPr snapToGrid="0">
      <p:cViewPr varScale="1">
        <p:scale>
          <a:sx n="110" d="100"/>
          <a:sy n="110" d="100"/>
        </p:scale>
        <p:origin x="27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13/06/2023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emf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emf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D4F6836-FFEA-FA73-D5CB-761D74C68BDD}"/>
              </a:ext>
            </a:extLst>
          </p:cNvPr>
          <p:cNvGrpSpPr/>
          <p:nvPr/>
        </p:nvGrpSpPr>
        <p:grpSpPr>
          <a:xfrm>
            <a:off x="24145" y="2411871"/>
            <a:ext cx="6776581" cy="4161712"/>
            <a:chOff x="24145" y="2411871"/>
            <a:chExt cx="6776581" cy="4161712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51F641A9-A10D-B6C9-3317-21EA09B41327}"/>
                </a:ext>
              </a:extLst>
            </p:cNvPr>
            <p:cNvSpPr txBox="1">
              <a:spLocks/>
            </p:cNvSpPr>
            <p:nvPr/>
          </p:nvSpPr>
          <p:spPr>
            <a:xfrm>
              <a:off x="2815539" y="4575466"/>
              <a:ext cx="1193793" cy="290234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O2.1-118</a:t>
              </a:r>
              <a:endParaRPr lang="x-non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0ECAE0-79BD-21CF-C96D-4DD448C0663E}"/>
                </a:ext>
              </a:extLst>
            </p:cNvPr>
            <p:cNvSpPr txBox="1"/>
            <p:nvPr/>
          </p:nvSpPr>
          <p:spPr>
            <a:xfrm>
              <a:off x="24145" y="2411871"/>
              <a:ext cx="6776581" cy="195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STM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_toolkit: a Radionuclide </a:t>
              </a:r>
              <a:r>
                <a:rPr lang="en-US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Source-term Modeling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Package for Rapid Scenario Determinations at the French NDC</a:t>
              </a:r>
            </a:p>
            <a:p>
              <a:pPr algn="ctr"/>
              <a:endParaRPr lang="x-non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Eric Pili</a:t>
              </a:r>
              <a:r>
                <a:rPr lang="fr-FR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Pascal Achim</a:t>
              </a:r>
              <a:r>
                <a:rPr lang="fr-FR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Aliaksei Pazdniakou</a:t>
              </a:r>
              <a:r>
                <a:rPr lang="fr-FR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b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Pierre M. Adler</a:t>
              </a:r>
              <a:r>
                <a:rPr lang="fr-FR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Sylvia Generoso</a:t>
              </a:r>
              <a:r>
                <a:rPr lang="fr-FR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endPara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4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CEA, DAM, DIF, F-91297, Arpajon, France</a:t>
              </a:r>
            </a:p>
            <a:p>
              <a:pPr algn="ctr"/>
              <a:r>
                <a:rPr lang="fr-FR" sz="14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Sorbonne Université,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Metis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4 place Jussieu, 75252 Paris Cedex 05, France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E7DC5A0-E307-0CEB-749E-C2800F7D23AA}"/>
                </a:ext>
              </a:extLst>
            </p:cNvPr>
            <p:cNvSpPr txBox="1"/>
            <p:nvPr/>
          </p:nvSpPr>
          <p:spPr>
            <a:xfrm>
              <a:off x="777030" y="5090490"/>
              <a:ext cx="527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r>
                <a:rPr lang="x-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  <a:r>
                <a:rPr lang="x-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  <a:endParaRPr lang="x-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5714" y="5650253"/>
              <a:ext cx="651344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Acknowledgments to Léa Pannecoucke, Loïc Martin and Bastien Pili for their participation to different stages of this project</a:t>
              </a:r>
              <a:br>
                <a:rPr lang="en-US" i="1" dirty="0">
                  <a:solidFill>
                    <a:schemeClr val="bg1"/>
                  </a:solidFill>
                </a:rPr>
              </a:br>
              <a:r>
                <a:rPr lang="en-US" i="1" dirty="0">
                  <a:solidFill>
                    <a:schemeClr val="bg1"/>
                  </a:solidFill>
                </a:rPr>
                <a:t>during their internship at CEA.</a:t>
              </a: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4C2FB7A-6286-9527-2EF9-506996CC86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43316" y="4540638"/>
              <a:ext cx="1138238" cy="271463"/>
              <a:chOff x="6862" y="486"/>
              <a:chExt cx="717" cy="171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0071D6F8-3F52-20F2-3CE5-F5C5B25D0F32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6862" y="488"/>
                <a:ext cx="7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0601476-AB43-BBD3-1617-3529A83AA04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862" y="486"/>
                <a:ext cx="717" cy="171"/>
              </a:xfrm>
              <a:custGeom>
                <a:avLst/>
                <a:gdLst>
                  <a:gd name="T0" fmla="*/ 1786 w 1889"/>
                  <a:gd name="T1" fmla="*/ 0 h 435"/>
                  <a:gd name="T2" fmla="*/ 1786 w 1889"/>
                  <a:gd name="T3" fmla="*/ 0 h 435"/>
                  <a:gd name="T4" fmla="*/ 103 w 1889"/>
                  <a:gd name="T5" fmla="*/ 0 h 435"/>
                  <a:gd name="T6" fmla="*/ 0 w 1889"/>
                  <a:gd name="T7" fmla="*/ 102 h 435"/>
                  <a:gd name="T8" fmla="*/ 0 w 1889"/>
                  <a:gd name="T9" fmla="*/ 332 h 435"/>
                  <a:gd name="T10" fmla="*/ 103 w 1889"/>
                  <a:gd name="T11" fmla="*/ 435 h 435"/>
                  <a:gd name="T12" fmla="*/ 1786 w 1889"/>
                  <a:gd name="T13" fmla="*/ 435 h 435"/>
                  <a:gd name="T14" fmla="*/ 1889 w 1889"/>
                  <a:gd name="T15" fmla="*/ 332 h 435"/>
                  <a:gd name="T16" fmla="*/ 1889 w 1889"/>
                  <a:gd name="T17" fmla="*/ 102 h 435"/>
                  <a:gd name="T18" fmla="*/ 1786 w 1889"/>
                  <a:gd name="T19" fmla="*/ 0 h 435"/>
                  <a:gd name="T20" fmla="*/ 1786 w 1889"/>
                  <a:gd name="T21" fmla="*/ 39 h 435"/>
                  <a:gd name="T22" fmla="*/ 1786 w 1889"/>
                  <a:gd name="T23" fmla="*/ 39 h 435"/>
                  <a:gd name="T24" fmla="*/ 1849 w 1889"/>
                  <a:gd name="T25" fmla="*/ 102 h 435"/>
                  <a:gd name="T26" fmla="*/ 1849 w 1889"/>
                  <a:gd name="T27" fmla="*/ 332 h 435"/>
                  <a:gd name="T28" fmla="*/ 1786 w 1889"/>
                  <a:gd name="T29" fmla="*/ 395 h 435"/>
                  <a:gd name="T30" fmla="*/ 103 w 1889"/>
                  <a:gd name="T31" fmla="*/ 395 h 435"/>
                  <a:gd name="T32" fmla="*/ 39 w 1889"/>
                  <a:gd name="T33" fmla="*/ 332 h 435"/>
                  <a:gd name="T34" fmla="*/ 39 w 1889"/>
                  <a:gd name="T35" fmla="*/ 102 h 435"/>
                  <a:gd name="T36" fmla="*/ 103 w 1889"/>
                  <a:gd name="T37" fmla="*/ 39 h 435"/>
                  <a:gd name="T38" fmla="*/ 1786 w 1889"/>
                  <a:gd name="T39" fmla="*/ 3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9" h="435">
                    <a:moveTo>
                      <a:pt x="1786" y="0"/>
                    </a:moveTo>
                    <a:lnTo>
                      <a:pt x="1786" y="0"/>
                    </a:lnTo>
                    <a:lnTo>
                      <a:pt x="103" y="0"/>
                    </a:lnTo>
                    <a:cubicBezTo>
                      <a:pt x="46" y="0"/>
                      <a:pt x="0" y="45"/>
                      <a:pt x="0" y="102"/>
                    </a:cubicBezTo>
                    <a:lnTo>
                      <a:pt x="0" y="332"/>
                    </a:lnTo>
                    <a:cubicBezTo>
                      <a:pt x="0" y="389"/>
                      <a:pt x="46" y="435"/>
                      <a:pt x="103" y="435"/>
                    </a:cubicBezTo>
                    <a:lnTo>
                      <a:pt x="1786" y="435"/>
                    </a:lnTo>
                    <a:cubicBezTo>
                      <a:pt x="1843" y="435"/>
                      <a:pt x="1889" y="389"/>
                      <a:pt x="1889" y="332"/>
                    </a:cubicBezTo>
                    <a:lnTo>
                      <a:pt x="1889" y="102"/>
                    </a:lnTo>
                    <a:cubicBezTo>
                      <a:pt x="1889" y="45"/>
                      <a:pt x="1843" y="0"/>
                      <a:pt x="1786" y="0"/>
                    </a:cubicBezTo>
                    <a:close/>
                    <a:moveTo>
                      <a:pt x="1786" y="39"/>
                    </a:moveTo>
                    <a:lnTo>
                      <a:pt x="1786" y="39"/>
                    </a:lnTo>
                    <a:cubicBezTo>
                      <a:pt x="1821" y="39"/>
                      <a:pt x="1849" y="67"/>
                      <a:pt x="1849" y="102"/>
                    </a:cubicBezTo>
                    <a:lnTo>
                      <a:pt x="1849" y="332"/>
                    </a:lnTo>
                    <a:cubicBezTo>
                      <a:pt x="1849" y="367"/>
                      <a:pt x="1821" y="395"/>
                      <a:pt x="1786" y="395"/>
                    </a:cubicBezTo>
                    <a:lnTo>
                      <a:pt x="103" y="395"/>
                    </a:lnTo>
                    <a:cubicBezTo>
                      <a:pt x="68" y="395"/>
                      <a:pt x="39" y="367"/>
                      <a:pt x="39" y="332"/>
                    </a:cubicBezTo>
                    <a:lnTo>
                      <a:pt x="39" y="102"/>
                    </a:lnTo>
                    <a:cubicBezTo>
                      <a:pt x="39" y="67"/>
                      <a:pt x="68" y="39"/>
                      <a:pt x="103" y="39"/>
                    </a:cubicBezTo>
                    <a:lnTo>
                      <a:pt x="1786" y="39"/>
                    </a:lnTo>
                    <a:close/>
                  </a:path>
                </a:pathLst>
              </a:custGeom>
              <a:solidFill>
                <a:srgbClr val="C9BF8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18DD6011-C045-CCDB-2DE6-22024956BD17}"/>
              </a:ext>
            </a:extLst>
          </p:cNvPr>
          <p:cNvGrpSpPr/>
          <p:nvPr/>
        </p:nvGrpSpPr>
        <p:grpSpPr>
          <a:xfrm>
            <a:off x="1416149" y="3657902"/>
            <a:ext cx="2466920" cy="2549903"/>
            <a:chOff x="1416149" y="3657902"/>
            <a:chExt cx="2466920" cy="2549903"/>
          </a:xfrm>
        </p:grpSpPr>
        <p:pic>
          <p:nvPicPr>
            <p:cNvPr id="26" name="Image 6" descr="PUMP_b=5em4_Km=1em16_D=1em7_75_5400.jpg">
              <a:extLst>
                <a:ext uri="{FF2B5EF4-FFF2-40B4-BE49-F238E27FC236}">
                  <a16:creationId xmlns:a16="http://schemas.microsoft.com/office/drawing/2014/main" id="{B6713403-9E6A-45D1-A8CE-8EB6812A3BF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9" t="16918" r="71316" b="32220"/>
            <a:stretch/>
          </p:blipFill>
          <p:spPr bwMode="auto">
            <a:xfrm flipH="1">
              <a:off x="1416149" y="3657902"/>
              <a:ext cx="755789" cy="254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7DAE4B-72E5-2E25-F638-C18A562C2F9F}"/>
                </a:ext>
              </a:extLst>
            </p:cNvPr>
            <p:cNvSpPr/>
            <p:nvPr/>
          </p:nvSpPr>
          <p:spPr>
            <a:xfrm>
              <a:off x="2158781" y="3961319"/>
              <a:ext cx="17242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99FF"/>
                </a:buClr>
              </a:pPr>
              <a:r>
                <a:rPr lang="en-US" altLang="fr-FR" sz="1400" dirty="0">
                  <a:solidFill>
                    <a:srgbClr val="CC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Fracture network &amp; porous medium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66C770C-B7CF-BF14-0220-EBFDC99A0DA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86931" y="3628659"/>
            <a:ext cx="619687" cy="2484000"/>
            <a:chOff x="1100081" y="3169078"/>
            <a:chExt cx="619687" cy="2628000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35031DA7-6B51-9115-AEBD-A524877C7121}"/>
                </a:ext>
              </a:extLst>
            </p:cNvPr>
            <p:cNvGrpSpPr/>
            <p:nvPr/>
          </p:nvGrpSpPr>
          <p:grpSpPr>
            <a:xfrm>
              <a:off x="1555760" y="3169078"/>
              <a:ext cx="164008" cy="2628000"/>
              <a:chOff x="1555760" y="3169078"/>
              <a:chExt cx="164008" cy="2628000"/>
            </a:xfrm>
          </p:grpSpPr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8820B45E-0811-5F74-ED1A-8C7C4FD105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555760" y="3169078"/>
                <a:ext cx="0" cy="262800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E28D4A63-1B42-69FF-D94D-22E5CD3427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719768" y="3169079"/>
                <a:ext cx="0" cy="259200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1B8E16-6236-487A-E65D-B5B377E91F02}"/>
                </a:ext>
              </a:extLst>
            </p:cNvPr>
            <p:cNvSpPr/>
            <p:nvPr/>
          </p:nvSpPr>
          <p:spPr>
            <a:xfrm rot="16200000">
              <a:off x="610154" y="3900146"/>
              <a:ext cx="143126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buClr>
                  <a:srgbClr val="0099FF"/>
                </a:buClr>
              </a:pPr>
              <a:r>
                <a:rPr lang="en-US" altLang="fr-FR" sz="1400" dirty="0">
                  <a:solidFill>
                    <a:srgbClr val="CC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Borehole or single fracture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7677501" cy="61244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keywords about the detection of underground nuclear explosions from the monitoring of radionuclides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O2.1-118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1" y="140835"/>
            <a:ext cx="899542" cy="899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40" y="144346"/>
            <a:ext cx="1133519" cy="460492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34854" y="6551199"/>
            <a:ext cx="553130" cy="184666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>
              <a:defRPr/>
            </a:lvl1pPr>
          </a:lstStyle>
          <a:p>
            <a:pPr algn="r"/>
            <a:fld id="{854A34C9-9A4B-6445-85E1-F779B5E87362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2</a:t>
            </a:fld>
            <a:r>
              <a:rPr lang="en-US" sz="1200" dirty="0">
                <a:latin typeface="Arial" charset="0"/>
                <a:ea typeface="Arial" charset="0"/>
                <a:cs typeface="Arial" charset="0"/>
              </a:rPr>
              <a:t>/8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EF73A91-285E-0FF7-6AFA-56D0E2D796D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6412" y="3357351"/>
            <a:ext cx="4104000" cy="3500648"/>
            <a:chOff x="409562" y="3357351"/>
            <a:chExt cx="4104000" cy="35006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774AB-633A-0100-F1C7-F29DB928A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868" y="3636686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fr-FR" sz="1200" dirty="0">
                  <a:solidFill>
                    <a:srgbClr val="CC6600"/>
                  </a:solidFill>
                </a:rPr>
                <a:t>Geosphere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1808A57-F2F9-53B6-C301-2190041BBC5B}"/>
                </a:ext>
              </a:extLst>
            </p:cNvPr>
            <p:cNvSpPr/>
            <p:nvPr/>
          </p:nvSpPr>
          <p:spPr>
            <a:xfrm>
              <a:off x="1255223" y="5669967"/>
              <a:ext cx="1140464" cy="1140464"/>
            </a:xfrm>
            <a:prstGeom prst="ellipse">
              <a:avLst/>
            </a:prstGeom>
            <a:gradFill flip="none" rotWithShape="1">
              <a:gsLst>
                <a:gs pos="0">
                  <a:srgbClr val="FF0066">
                    <a:shade val="30000"/>
                    <a:satMod val="115000"/>
                  </a:srgbClr>
                </a:gs>
                <a:gs pos="30000">
                  <a:srgbClr val="E888A3"/>
                </a:gs>
                <a:gs pos="100000">
                  <a:srgbClr val="FF0066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 dirty="0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5B9F042-4DD0-131F-40E2-EEEDD6B905A4}"/>
                </a:ext>
              </a:extLst>
            </p:cNvPr>
            <p:cNvCxnSpPr>
              <a:cxnSpLocks/>
            </p:cNvCxnSpPr>
            <p:nvPr/>
          </p:nvCxnSpPr>
          <p:spPr>
            <a:xfrm>
              <a:off x="409562" y="3644052"/>
              <a:ext cx="4104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B5BAEE-C656-A748-AEC8-6AF2C8B11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541" y="3357351"/>
              <a:ext cx="101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fr-FR" sz="1200" dirty="0">
                  <a:solidFill>
                    <a:srgbClr val="0000FF"/>
                  </a:solidFill>
                </a:rPr>
                <a:t>Atmosphere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FA34407-C5BC-AAD6-5CD6-A6C5944FE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54947" y="5850492"/>
              <a:ext cx="127635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fr-FR" sz="1400" dirty="0">
                  <a:solidFill>
                    <a:srgbClr val="CC0099"/>
                  </a:solidFill>
                </a:rPr>
                <a:t>Underground Nuclear</a:t>
              </a:r>
            </a:p>
            <a:p>
              <a:pPr algn="ctr"/>
              <a:r>
                <a:rPr lang="en-US" altLang="fr-FR" sz="1400" dirty="0">
                  <a:solidFill>
                    <a:srgbClr val="CC0099"/>
                  </a:solidFill>
                </a:rPr>
                <a:t>Explosion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76E1C7-67C6-B715-3100-CBCB043E5600}"/>
              </a:ext>
            </a:extLst>
          </p:cNvPr>
          <p:cNvGrpSpPr/>
          <p:nvPr/>
        </p:nvGrpSpPr>
        <p:grpSpPr>
          <a:xfrm>
            <a:off x="1322764" y="3097079"/>
            <a:ext cx="704119" cy="2912539"/>
            <a:chOff x="1322764" y="3097079"/>
            <a:chExt cx="704119" cy="2912539"/>
          </a:xfrm>
        </p:grpSpPr>
        <p:sp>
          <p:nvSpPr>
            <p:cNvPr id="61" name="Forme libre : forme 48">
              <a:extLst>
                <a:ext uri="{FF2B5EF4-FFF2-40B4-BE49-F238E27FC236}">
                  <a16:creationId xmlns:a16="http://schemas.microsoft.com/office/drawing/2014/main" id="{0B12C4E0-2AF5-6927-88DA-EAFF4343E7C2}"/>
                </a:ext>
              </a:extLst>
            </p:cNvPr>
            <p:cNvSpPr/>
            <p:nvPr/>
          </p:nvSpPr>
          <p:spPr>
            <a:xfrm>
              <a:off x="1478243" y="3206663"/>
              <a:ext cx="548640" cy="2802955"/>
            </a:xfrm>
            <a:custGeom>
              <a:avLst/>
              <a:gdLst>
                <a:gd name="connsiteX0" fmla="*/ 87283 w 548640"/>
                <a:gd name="connsiteY0" fmla="*/ 3113117 h 3113117"/>
                <a:gd name="connsiteX1" fmla="*/ 245225 w 548640"/>
                <a:gd name="connsiteY1" fmla="*/ 2876204 h 3113117"/>
                <a:gd name="connsiteX2" fmla="*/ 0 w 548640"/>
                <a:gd name="connsiteY2" fmla="*/ 2743200 h 3113117"/>
                <a:gd name="connsiteX3" fmla="*/ 145472 w 548640"/>
                <a:gd name="connsiteY3" fmla="*/ 2531226 h 3113117"/>
                <a:gd name="connsiteX4" fmla="*/ 62345 w 548640"/>
                <a:gd name="connsiteY4" fmla="*/ 2364971 h 3113117"/>
                <a:gd name="connsiteX5" fmla="*/ 220287 w 548640"/>
                <a:gd name="connsiteY5" fmla="*/ 2053244 h 3113117"/>
                <a:gd name="connsiteX6" fmla="*/ 311727 w 548640"/>
                <a:gd name="connsiteY6" fmla="*/ 2136371 h 3113117"/>
                <a:gd name="connsiteX7" fmla="*/ 432262 w 548640"/>
                <a:gd name="connsiteY7" fmla="*/ 1812175 h 3113117"/>
                <a:gd name="connsiteX8" fmla="*/ 290945 w 548640"/>
                <a:gd name="connsiteY8" fmla="*/ 1575262 h 3113117"/>
                <a:gd name="connsiteX9" fmla="*/ 390698 w 548640"/>
                <a:gd name="connsiteY9" fmla="*/ 1379913 h 3113117"/>
                <a:gd name="connsiteX10" fmla="*/ 295102 w 548640"/>
                <a:gd name="connsiteY10" fmla="*/ 1267691 h 3113117"/>
                <a:gd name="connsiteX11" fmla="*/ 548640 w 548640"/>
                <a:gd name="connsiteY11" fmla="*/ 893618 h 3113117"/>
                <a:gd name="connsiteX12" fmla="*/ 266007 w 548640"/>
                <a:gd name="connsiteY12" fmla="*/ 764771 h 3113117"/>
                <a:gd name="connsiteX13" fmla="*/ 461356 w 548640"/>
                <a:gd name="connsiteY13" fmla="*/ 0 h 3113117"/>
                <a:gd name="connsiteX14" fmla="*/ 465512 w 548640"/>
                <a:gd name="connsiteY14" fmla="*/ 0 h 3113117"/>
                <a:gd name="connsiteX0" fmla="*/ 87283 w 757505"/>
                <a:gd name="connsiteY0" fmla="*/ 3113117 h 3113117"/>
                <a:gd name="connsiteX1" fmla="*/ 245225 w 757505"/>
                <a:gd name="connsiteY1" fmla="*/ 2876204 h 3113117"/>
                <a:gd name="connsiteX2" fmla="*/ 0 w 757505"/>
                <a:gd name="connsiteY2" fmla="*/ 2743200 h 3113117"/>
                <a:gd name="connsiteX3" fmla="*/ 145472 w 757505"/>
                <a:gd name="connsiteY3" fmla="*/ 2531226 h 3113117"/>
                <a:gd name="connsiteX4" fmla="*/ 62345 w 757505"/>
                <a:gd name="connsiteY4" fmla="*/ 2364971 h 3113117"/>
                <a:gd name="connsiteX5" fmla="*/ 220287 w 757505"/>
                <a:gd name="connsiteY5" fmla="*/ 2053244 h 3113117"/>
                <a:gd name="connsiteX6" fmla="*/ 311727 w 757505"/>
                <a:gd name="connsiteY6" fmla="*/ 2136371 h 3113117"/>
                <a:gd name="connsiteX7" fmla="*/ 432262 w 757505"/>
                <a:gd name="connsiteY7" fmla="*/ 1812175 h 3113117"/>
                <a:gd name="connsiteX8" fmla="*/ 290945 w 757505"/>
                <a:gd name="connsiteY8" fmla="*/ 1575262 h 3113117"/>
                <a:gd name="connsiteX9" fmla="*/ 390698 w 757505"/>
                <a:gd name="connsiteY9" fmla="*/ 1379913 h 3113117"/>
                <a:gd name="connsiteX10" fmla="*/ 295102 w 757505"/>
                <a:gd name="connsiteY10" fmla="*/ 1267691 h 3113117"/>
                <a:gd name="connsiteX11" fmla="*/ 548640 w 757505"/>
                <a:gd name="connsiteY11" fmla="*/ 893618 h 3113117"/>
                <a:gd name="connsiteX12" fmla="*/ 266007 w 757505"/>
                <a:gd name="connsiteY12" fmla="*/ 764771 h 3113117"/>
                <a:gd name="connsiteX13" fmla="*/ 461356 w 757505"/>
                <a:gd name="connsiteY13" fmla="*/ 0 h 3113117"/>
                <a:gd name="connsiteX14" fmla="*/ 757505 w 757505"/>
                <a:gd name="connsiteY14" fmla="*/ 69156 h 3113117"/>
                <a:gd name="connsiteX0" fmla="*/ 87283 w 757505"/>
                <a:gd name="connsiteY0" fmla="*/ 3312902 h 3312902"/>
                <a:gd name="connsiteX1" fmla="*/ 245225 w 757505"/>
                <a:gd name="connsiteY1" fmla="*/ 3075989 h 3312902"/>
                <a:gd name="connsiteX2" fmla="*/ 0 w 757505"/>
                <a:gd name="connsiteY2" fmla="*/ 2942985 h 3312902"/>
                <a:gd name="connsiteX3" fmla="*/ 145472 w 757505"/>
                <a:gd name="connsiteY3" fmla="*/ 2731011 h 3312902"/>
                <a:gd name="connsiteX4" fmla="*/ 62345 w 757505"/>
                <a:gd name="connsiteY4" fmla="*/ 2564756 h 3312902"/>
                <a:gd name="connsiteX5" fmla="*/ 220287 w 757505"/>
                <a:gd name="connsiteY5" fmla="*/ 2253029 h 3312902"/>
                <a:gd name="connsiteX6" fmla="*/ 311727 w 757505"/>
                <a:gd name="connsiteY6" fmla="*/ 2336156 h 3312902"/>
                <a:gd name="connsiteX7" fmla="*/ 432262 w 757505"/>
                <a:gd name="connsiteY7" fmla="*/ 2011960 h 3312902"/>
                <a:gd name="connsiteX8" fmla="*/ 290945 w 757505"/>
                <a:gd name="connsiteY8" fmla="*/ 1775047 h 3312902"/>
                <a:gd name="connsiteX9" fmla="*/ 390698 w 757505"/>
                <a:gd name="connsiteY9" fmla="*/ 1579698 h 3312902"/>
                <a:gd name="connsiteX10" fmla="*/ 295102 w 757505"/>
                <a:gd name="connsiteY10" fmla="*/ 1467476 h 3312902"/>
                <a:gd name="connsiteX11" fmla="*/ 548640 w 757505"/>
                <a:gd name="connsiteY11" fmla="*/ 1093403 h 3312902"/>
                <a:gd name="connsiteX12" fmla="*/ 266007 w 757505"/>
                <a:gd name="connsiteY12" fmla="*/ 964556 h 3312902"/>
                <a:gd name="connsiteX13" fmla="*/ 515144 w 757505"/>
                <a:gd name="connsiteY13" fmla="*/ 0 h 3312902"/>
                <a:gd name="connsiteX14" fmla="*/ 757505 w 757505"/>
                <a:gd name="connsiteY14" fmla="*/ 268941 h 3312902"/>
                <a:gd name="connsiteX0" fmla="*/ 87283 w 548640"/>
                <a:gd name="connsiteY0" fmla="*/ 3312902 h 3312902"/>
                <a:gd name="connsiteX1" fmla="*/ 245225 w 548640"/>
                <a:gd name="connsiteY1" fmla="*/ 3075989 h 3312902"/>
                <a:gd name="connsiteX2" fmla="*/ 0 w 548640"/>
                <a:gd name="connsiteY2" fmla="*/ 2942985 h 3312902"/>
                <a:gd name="connsiteX3" fmla="*/ 145472 w 548640"/>
                <a:gd name="connsiteY3" fmla="*/ 2731011 h 3312902"/>
                <a:gd name="connsiteX4" fmla="*/ 62345 w 548640"/>
                <a:gd name="connsiteY4" fmla="*/ 2564756 h 3312902"/>
                <a:gd name="connsiteX5" fmla="*/ 220287 w 548640"/>
                <a:gd name="connsiteY5" fmla="*/ 2253029 h 3312902"/>
                <a:gd name="connsiteX6" fmla="*/ 311727 w 548640"/>
                <a:gd name="connsiteY6" fmla="*/ 2336156 h 3312902"/>
                <a:gd name="connsiteX7" fmla="*/ 432262 w 548640"/>
                <a:gd name="connsiteY7" fmla="*/ 2011960 h 3312902"/>
                <a:gd name="connsiteX8" fmla="*/ 290945 w 548640"/>
                <a:gd name="connsiteY8" fmla="*/ 1775047 h 3312902"/>
                <a:gd name="connsiteX9" fmla="*/ 390698 w 548640"/>
                <a:gd name="connsiteY9" fmla="*/ 1579698 h 3312902"/>
                <a:gd name="connsiteX10" fmla="*/ 295102 w 548640"/>
                <a:gd name="connsiteY10" fmla="*/ 1467476 h 3312902"/>
                <a:gd name="connsiteX11" fmla="*/ 548640 w 548640"/>
                <a:gd name="connsiteY11" fmla="*/ 1093403 h 3312902"/>
                <a:gd name="connsiteX12" fmla="*/ 266007 w 548640"/>
                <a:gd name="connsiteY12" fmla="*/ 964556 h 3312902"/>
                <a:gd name="connsiteX13" fmla="*/ 515144 w 548640"/>
                <a:gd name="connsiteY13" fmla="*/ 0 h 33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640" h="3312902">
                  <a:moveTo>
                    <a:pt x="87283" y="3312902"/>
                  </a:moveTo>
                  <a:lnTo>
                    <a:pt x="245225" y="3075989"/>
                  </a:lnTo>
                  <a:lnTo>
                    <a:pt x="0" y="2942985"/>
                  </a:lnTo>
                  <a:lnTo>
                    <a:pt x="145472" y="2731011"/>
                  </a:lnTo>
                  <a:lnTo>
                    <a:pt x="62345" y="2564756"/>
                  </a:lnTo>
                  <a:lnTo>
                    <a:pt x="220287" y="2253029"/>
                  </a:lnTo>
                  <a:lnTo>
                    <a:pt x="311727" y="2336156"/>
                  </a:lnTo>
                  <a:lnTo>
                    <a:pt x="432262" y="2011960"/>
                  </a:lnTo>
                  <a:lnTo>
                    <a:pt x="290945" y="1775047"/>
                  </a:lnTo>
                  <a:lnTo>
                    <a:pt x="390698" y="1579698"/>
                  </a:lnTo>
                  <a:lnTo>
                    <a:pt x="295102" y="1467476"/>
                  </a:lnTo>
                  <a:lnTo>
                    <a:pt x="548640" y="1093403"/>
                  </a:lnTo>
                  <a:lnTo>
                    <a:pt x="266007" y="964556"/>
                  </a:lnTo>
                  <a:lnTo>
                    <a:pt x="515144" y="0"/>
                  </a:lnTo>
                </a:path>
              </a:pathLst>
            </a:custGeom>
            <a:noFill/>
            <a:ln w="38100">
              <a:solidFill>
                <a:srgbClr val="A558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B0955083-CF0F-08AD-E3DC-F700613823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2764" y="3097079"/>
              <a:ext cx="0" cy="2664000"/>
            </a:xfrm>
            <a:prstGeom prst="straightConnector1">
              <a:avLst/>
            </a:prstGeom>
            <a:ln w="76200">
              <a:solidFill>
                <a:srgbClr val="A558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72D6A38-20F7-1446-15BF-4232C01F8BF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7887" y="5512994"/>
            <a:ext cx="3262228" cy="1352835"/>
            <a:chOff x="1231037" y="5500468"/>
            <a:chExt cx="3262228" cy="1352835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52A88F0-D0B1-B4E0-8D55-CBBB44D3B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237" y="5712944"/>
              <a:ext cx="19960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u="sng" dirty="0">
                  <a:solidFill>
                    <a:srgbClr val="CC0099"/>
                  </a:solidFill>
                </a:rPr>
                <a:t>Cavity Source Term</a:t>
              </a:r>
              <a:endParaRPr lang="en-US" sz="1400" dirty="0">
                <a:solidFill>
                  <a:srgbClr val="CC0099"/>
                </a:solidFill>
                <a:latin typeface="Arial"/>
              </a:endParaRP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498BC51-A823-D1FB-2957-DE362D77B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9698" t="22415" r="18527" b="10588"/>
            <a:stretch/>
          </p:blipFill>
          <p:spPr>
            <a:xfrm>
              <a:off x="1231037" y="5500468"/>
              <a:ext cx="1254051" cy="1352835"/>
            </a:xfrm>
            <a:prstGeom prst="rect">
              <a:avLst/>
            </a:prstGeom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CC90554-844B-C9B9-F4EA-49436DEA4D0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678699" y="1472433"/>
            <a:ext cx="4146131" cy="1216027"/>
            <a:chOff x="3678699" y="997207"/>
            <a:chExt cx="4146131" cy="1216027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875FCA4D-92BC-BC74-2B76-D8F84FA7AA27}"/>
                </a:ext>
              </a:extLst>
            </p:cNvPr>
            <p:cNvGrpSpPr/>
            <p:nvPr/>
          </p:nvGrpSpPr>
          <p:grpSpPr>
            <a:xfrm>
              <a:off x="3911002" y="1375728"/>
              <a:ext cx="3913828" cy="414240"/>
              <a:chOff x="771260" y="560613"/>
              <a:chExt cx="2935371" cy="310679"/>
            </a:xfrm>
          </p:grpSpPr>
          <p:sp>
            <p:nvSpPr>
              <p:cNvPr id="46" name="Virage 25">
                <a:extLst>
                  <a:ext uri="{FF2B5EF4-FFF2-40B4-BE49-F238E27FC236}">
                    <a16:creationId xmlns:a16="http://schemas.microsoft.com/office/drawing/2014/main" id="{0BBB60E9-375C-7580-96A7-963713E60434}"/>
                  </a:ext>
                </a:extLst>
              </p:cNvPr>
              <p:cNvSpPr/>
              <p:nvPr/>
            </p:nvSpPr>
            <p:spPr>
              <a:xfrm>
                <a:off x="1501182" y="708968"/>
                <a:ext cx="1426981" cy="162324"/>
              </a:xfrm>
              <a:custGeom>
                <a:avLst/>
                <a:gdLst>
                  <a:gd name="connsiteX0" fmla="*/ 0 w 1653019"/>
                  <a:gd name="connsiteY0" fmla="*/ 517216 h 517216"/>
                  <a:gd name="connsiteX1" fmla="*/ 0 w 1653019"/>
                  <a:gd name="connsiteY1" fmla="*/ 290934 h 517216"/>
                  <a:gd name="connsiteX2" fmla="*/ 226282 w 1653019"/>
                  <a:gd name="connsiteY2" fmla="*/ 64652 h 517216"/>
                  <a:gd name="connsiteX3" fmla="*/ 1523715 w 1653019"/>
                  <a:gd name="connsiteY3" fmla="*/ 64652 h 517216"/>
                  <a:gd name="connsiteX4" fmla="*/ 1523715 w 1653019"/>
                  <a:gd name="connsiteY4" fmla="*/ 0 h 517216"/>
                  <a:gd name="connsiteX5" fmla="*/ 1653019 w 1653019"/>
                  <a:gd name="connsiteY5" fmla="*/ 129304 h 517216"/>
                  <a:gd name="connsiteX6" fmla="*/ 1523715 w 1653019"/>
                  <a:gd name="connsiteY6" fmla="*/ 258608 h 517216"/>
                  <a:gd name="connsiteX7" fmla="*/ 1523715 w 1653019"/>
                  <a:gd name="connsiteY7" fmla="*/ 193956 h 517216"/>
                  <a:gd name="connsiteX8" fmla="*/ 226282 w 1653019"/>
                  <a:gd name="connsiteY8" fmla="*/ 193956 h 517216"/>
                  <a:gd name="connsiteX9" fmla="*/ 129304 w 1653019"/>
                  <a:gd name="connsiteY9" fmla="*/ 290934 h 517216"/>
                  <a:gd name="connsiteX10" fmla="*/ 129304 w 1653019"/>
                  <a:gd name="connsiteY10" fmla="*/ 517216 h 517216"/>
                  <a:gd name="connsiteX11" fmla="*/ 0 w 1653019"/>
                  <a:gd name="connsiteY11" fmla="*/ 517216 h 517216"/>
                  <a:gd name="connsiteX0" fmla="*/ 0 w 1653019"/>
                  <a:gd name="connsiteY0" fmla="*/ 517216 h 517216"/>
                  <a:gd name="connsiteX1" fmla="*/ 0 w 1653019"/>
                  <a:gd name="connsiteY1" fmla="*/ 290934 h 517216"/>
                  <a:gd name="connsiteX2" fmla="*/ 226282 w 1653019"/>
                  <a:gd name="connsiteY2" fmla="*/ 64652 h 517216"/>
                  <a:gd name="connsiteX3" fmla="*/ 1523715 w 1653019"/>
                  <a:gd name="connsiteY3" fmla="*/ 64652 h 517216"/>
                  <a:gd name="connsiteX4" fmla="*/ 1523715 w 1653019"/>
                  <a:gd name="connsiteY4" fmla="*/ 0 h 517216"/>
                  <a:gd name="connsiteX5" fmla="*/ 1653019 w 1653019"/>
                  <a:gd name="connsiteY5" fmla="*/ 129304 h 517216"/>
                  <a:gd name="connsiteX6" fmla="*/ 1523715 w 1653019"/>
                  <a:gd name="connsiteY6" fmla="*/ 258608 h 517216"/>
                  <a:gd name="connsiteX7" fmla="*/ 1523715 w 1653019"/>
                  <a:gd name="connsiteY7" fmla="*/ 193956 h 517216"/>
                  <a:gd name="connsiteX8" fmla="*/ 226282 w 1653019"/>
                  <a:gd name="connsiteY8" fmla="*/ 193956 h 517216"/>
                  <a:gd name="connsiteX9" fmla="*/ 129304 w 1653019"/>
                  <a:gd name="connsiteY9" fmla="*/ 290934 h 517216"/>
                  <a:gd name="connsiteX10" fmla="*/ 0 w 1653019"/>
                  <a:gd name="connsiteY10" fmla="*/ 517216 h 517216"/>
                  <a:gd name="connsiteX0" fmla="*/ 129304 w 1653019"/>
                  <a:gd name="connsiteY0" fmla="*/ 290934 h 290934"/>
                  <a:gd name="connsiteX1" fmla="*/ 0 w 1653019"/>
                  <a:gd name="connsiteY1" fmla="*/ 290934 h 290934"/>
                  <a:gd name="connsiteX2" fmla="*/ 226282 w 1653019"/>
                  <a:gd name="connsiteY2" fmla="*/ 64652 h 290934"/>
                  <a:gd name="connsiteX3" fmla="*/ 1523715 w 1653019"/>
                  <a:gd name="connsiteY3" fmla="*/ 64652 h 290934"/>
                  <a:gd name="connsiteX4" fmla="*/ 1523715 w 1653019"/>
                  <a:gd name="connsiteY4" fmla="*/ 0 h 290934"/>
                  <a:gd name="connsiteX5" fmla="*/ 1653019 w 1653019"/>
                  <a:gd name="connsiteY5" fmla="*/ 129304 h 290934"/>
                  <a:gd name="connsiteX6" fmla="*/ 1523715 w 1653019"/>
                  <a:gd name="connsiteY6" fmla="*/ 258608 h 290934"/>
                  <a:gd name="connsiteX7" fmla="*/ 1523715 w 1653019"/>
                  <a:gd name="connsiteY7" fmla="*/ 193956 h 290934"/>
                  <a:gd name="connsiteX8" fmla="*/ 226282 w 1653019"/>
                  <a:gd name="connsiteY8" fmla="*/ 193956 h 290934"/>
                  <a:gd name="connsiteX9" fmla="*/ 129304 w 1653019"/>
                  <a:gd name="connsiteY9" fmla="*/ 290934 h 290934"/>
                  <a:gd name="connsiteX0" fmla="*/ 0 w 1523715"/>
                  <a:gd name="connsiteY0" fmla="*/ 290934 h 290934"/>
                  <a:gd name="connsiteX1" fmla="*/ 96978 w 1523715"/>
                  <a:gd name="connsiteY1" fmla="*/ 64652 h 290934"/>
                  <a:gd name="connsiteX2" fmla="*/ 1394411 w 1523715"/>
                  <a:gd name="connsiteY2" fmla="*/ 64652 h 290934"/>
                  <a:gd name="connsiteX3" fmla="*/ 1394411 w 1523715"/>
                  <a:gd name="connsiteY3" fmla="*/ 0 h 290934"/>
                  <a:gd name="connsiteX4" fmla="*/ 1523715 w 1523715"/>
                  <a:gd name="connsiteY4" fmla="*/ 129304 h 290934"/>
                  <a:gd name="connsiteX5" fmla="*/ 1394411 w 1523715"/>
                  <a:gd name="connsiteY5" fmla="*/ 258608 h 290934"/>
                  <a:gd name="connsiteX6" fmla="*/ 1394411 w 1523715"/>
                  <a:gd name="connsiteY6" fmla="*/ 193956 h 290934"/>
                  <a:gd name="connsiteX7" fmla="*/ 96978 w 1523715"/>
                  <a:gd name="connsiteY7" fmla="*/ 193956 h 290934"/>
                  <a:gd name="connsiteX8" fmla="*/ 0 w 1523715"/>
                  <a:gd name="connsiteY8" fmla="*/ 290934 h 290934"/>
                  <a:gd name="connsiteX0" fmla="*/ 162179 w 1588916"/>
                  <a:gd name="connsiteY0" fmla="*/ 193956 h 258608"/>
                  <a:gd name="connsiteX1" fmla="*/ 162179 w 1588916"/>
                  <a:gd name="connsiteY1" fmla="*/ 64652 h 258608"/>
                  <a:gd name="connsiteX2" fmla="*/ 1459612 w 1588916"/>
                  <a:gd name="connsiteY2" fmla="*/ 64652 h 258608"/>
                  <a:gd name="connsiteX3" fmla="*/ 1459612 w 1588916"/>
                  <a:gd name="connsiteY3" fmla="*/ 0 h 258608"/>
                  <a:gd name="connsiteX4" fmla="*/ 1588916 w 1588916"/>
                  <a:gd name="connsiteY4" fmla="*/ 129304 h 258608"/>
                  <a:gd name="connsiteX5" fmla="*/ 1459612 w 1588916"/>
                  <a:gd name="connsiteY5" fmla="*/ 258608 h 258608"/>
                  <a:gd name="connsiteX6" fmla="*/ 1459612 w 1588916"/>
                  <a:gd name="connsiteY6" fmla="*/ 193956 h 258608"/>
                  <a:gd name="connsiteX7" fmla="*/ 162179 w 1588916"/>
                  <a:gd name="connsiteY7" fmla="*/ 193956 h 258608"/>
                  <a:gd name="connsiteX0" fmla="*/ 96107 w 1522844"/>
                  <a:gd name="connsiteY0" fmla="*/ 193956 h 258608"/>
                  <a:gd name="connsiteX1" fmla="*/ 96107 w 1522844"/>
                  <a:gd name="connsiteY1" fmla="*/ 64652 h 258608"/>
                  <a:gd name="connsiteX2" fmla="*/ 1393540 w 1522844"/>
                  <a:gd name="connsiteY2" fmla="*/ 64652 h 258608"/>
                  <a:gd name="connsiteX3" fmla="*/ 1393540 w 1522844"/>
                  <a:gd name="connsiteY3" fmla="*/ 0 h 258608"/>
                  <a:gd name="connsiteX4" fmla="*/ 1522844 w 1522844"/>
                  <a:gd name="connsiteY4" fmla="*/ 129304 h 258608"/>
                  <a:gd name="connsiteX5" fmla="*/ 1393540 w 1522844"/>
                  <a:gd name="connsiteY5" fmla="*/ 258608 h 258608"/>
                  <a:gd name="connsiteX6" fmla="*/ 1393540 w 1522844"/>
                  <a:gd name="connsiteY6" fmla="*/ 193956 h 258608"/>
                  <a:gd name="connsiteX7" fmla="*/ 96107 w 1522844"/>
                  <a:gd name="connsiteY7" fmla="*/ 193956 h 258608"/>
                  <a:gd name="connsiteX0" fmla="*/ 0 w 1426737"/>
                  <a:gd name="connsiteY0" fmla="*/ 193956 h 258608"/>
                  <a:gd name="connsiteX1" fmla="*/ 0 w 1426737"/>
                  <a:gd name="connsiteY1" fmla="*/ 64652 h 258608"/>
                  <a:gd name="connsiteX2" fmla="*/ 1297433 w 1426737"/>
                  <a:gd name="connsiteY2" fmla="*/ 64652 h 258608"/>
                  <a:gd name="connsiteX3" fmla="*/ 1297433 w 1426737"/>
                  <a:gd name="connsiteY3" fmla="*/ 0 h 258608"/>
                  <a:gd name="connsiteX4" fmla="*/ 1426737 w 1426737"/>
                  <a:gd name="connsiteY4" fmla="*/ 129304 h 258608"/>
                  <a:gd name="connsiteX5" fmla="*/ 1297433 w 1426737"/>
                  <a:gd name="connsiteY5" fmla="*/ 258608 h 258608"/>
                  <a:gd name="connsiteX6" fmla="*/ 1297433 w 1426737"/>
                  <a:gd name="connsiteY6" fmla="*/ 193956 h 258608"/>
                  <a:gd name="connsiteX7" fmla="*/ 0 w 1426737"/>
                  <a:gd name="connsiteY7" fmla="*/ 193956 h 258608"/>
                  <a:gd name="connsiteX0" fmla="*/ 0 w 1426737"/>
                  <a:gd name="connsiteY0" fmla="*/ 193956 h 258608"/>
                  <a:gd name="connsiteX1" fmla="*/ 0 w 1426737"/>
                  <a:gd name="connsiteY1" fmla="*/ 64652 h 258608"/>
                  <a:gd name="connsiteX2" fmla="*/ 1297433 w 1426737"/>
                  <a:gd name="connsiteY2" fmla="*/ 64652 h 258608"/>
                  <a:gd name="connsiteX3" fmla="*/ 1297433 w 1426737"/>
                  <a:gd name="connsiteY3" fmla="*/ 0 h 258608"/>
                  <a:gd name="connsiteX4" fmla="*/ 1426737 w 1426737"/>
                  <a:gd name="connsiteY4" fmla="*/ 129304 h 258608"/>
                  <a:gd name="connsiteX5" fmla="*/ 1297433 w 1426737"/>
                  <a:gd name="connsiteY5" fmla="*/ 258608 h 258608"/>
                  <a:gd name="connsiteX6" fmla="*/ 1302513 w 1426737"/>
                  <a:gd name="connsiteY6" fmla="*/ 140616 h 258608"/>
                  <a:gd name="connsiteX7" fmla="*/ 0 w 1426737"/>
                  <a:gd name="connsiteY7" fmla="*/ 193956 h 258608"/>
                  <a:gd name="connsiteX0" fmla="*/ 2540 w 1426737"/>
                  <a:gd name="connsiteY0" fmla="*/ 138076 h 258608"/>
                  <a:gd name="connsiteX1" fmla="*/ 0 w 1426737"/>
                  <a:gd name="connsiteY1" fmla="*/ 64652 h 258608"/>
                  <a:gd name="connsiteX2" fmla="*/ 1297433 w 1426737"/>
                  <a:gd name="connsiteY2" fmla="*/ 64652 h 258608"/>
                  <a:gd name="connsiteX3" fmla="*/ 1297433 w 1426737"/>
                  <a:gd name="connsiteY3" fmla="*/ 0 h 258608"/>
                  <a:gd name="connsiteX4" fmla="*/ 1426737 w 1426737"/>
                  <a:gd name="connsiteY4" fmla="*/ 129304 h 258608"/>
                  <a:gd name="connsiteX5" fmla="*/ 1297433 w 1426737"/>
                  <a:gd name="connsiteY5" fmla="*/ 258608 h 258608"/>
                  <a:gd name="connsiteX6" fmla="*/ 1302513 w 1426737"/>
                  <a:gd name="connsiteY6" fmla="*/ 140616 h 258608"/>
                  <a:gd name="connsiteX7" fmla="*/ 2540 w 1426737"/>
                  <a:gd name="connsiteY7" fmla="*/ 138076 h 258608"/>
                  <a:gd name="connsiteX0" fmla="*/ 2540 w 1426737"/>
                  <a:gd name="connsiteY0" fmla="*/ 138076 h 140616"/>
                  <a:gd name="connsiteX1" fmla="*/ 0 w 1426737"/>
                  <a:gd name="connsiteY1" fmla="*/ 64652 h 140616"/>
                  <a:gd name="connsiteX2" fmla="*/ 1297433 w 1426737"/>
                  <a:gd name="connsiteY2" fmla="*/ 64652 h 140616"/>
                  <a:gd name="connsiteX3" fmla="*/ 1297433 w 1426737"/>
                  <a:gd name="connsiteY3" fmla="*/ 0 h 140616"/>
                  <a:gd name="connsiteX4" fmla="*/ 1426737 w 1426737"/>
                  <a:gd name="connsiteY4" fmla="*/ 129304 h 140616"/>
                  <a:gd name="connsiteX5" fmla="*/ 1302513 w 1426737"/>
                  <a:gd name="connsiteY5" fmla="*/ 140616 h 140616"/>
                  <a:gd name="connsiteX6" fmla="*/ 2540 w 1426737"/>
                  <a:gd name="connsiteY6" fmla="*/ 138076 h 140616"/>
                  <a:gd name="connsiteX0" fmla="*/ 2540 w 1426737"/>
                  <a:gd name="connsiteY0" fmla="*/ 138076 h 138076"/>
                  <a:gd name="connsiteX1" fmla="*/ 0 w 1426737"/>
                  <a:gd name="connsiteY1" fmla="*/ 64652 h 138076"/>
                  <a:gd name="connsiteX2" fmla="*/ 1297433 w 1426737"/>
                  <a:gd name="connsiteY2" fmla="*/ 64652 h 138076"/>
                  <a:gd name="connsiteX3" fmla="*/ 1297433 w 1426737"/>
                  <a:gd name="connsiteY3" fmla="*/ 0 h 138076"/>
                  <a:gd name="connsiteX4" fmla="*/ 1426737 w 1426737"/>
                  <a:gd name="connsiteY4" fmla="*/ 129304 h 138076"/>
                  <a:gd name="connsiteX5" fmla="*/ 2540 w 1426737"/>
                  <a:gd name="connsiteY5" fmla="*/ 138076 h 138076"/>
                  <a:gd name="connsiteX0" fmla="*/ 244 w 1426981"/>
                  <a:gd name="connsiteY0" fmla="*/ 120296 h 129304"/>
                  <a:gd name="connsiteX1" fmla="*/ 244 w 1426981"/>
                  <a:gd name="connsiteY1" fmla="*/ 64652 h 129304"/>
                  <a:gd name="connsiteX2" fmla="*/ 1297677 w 1426981"/>
                  <a:gd name="connsiteY2" fmla="*/ 64652 h 129304"/>
                  <a:gd name="connsiteX3" fmla="*/ 1297677 w 1426981"/>
                  <a:gd name="connsiteY3" fmla="*/ 0 h 129304"/>
                  <a:gd name="connsiteX4" fmla="*/ 1426981 w 1426981"/>
                  <a:gd name="connsiteY4" fmla="*/ 129304 h 129304"/>
                  <a:gd name="connsiteX5" fmla="*/ 244 w 1426981"/>
                  <a:gd name="connsiteY5" fmla="*/ 120296 h 129304"/>
                  <a:gd name="connsiteX0" fmla="*/ 244 w 1426981"/>
                  <a:gd name="connsiteY0" fmla="*/ 191416 h 200424"/>
                  <a:gd name="connsiteX1" fmla="*/ 244 w 1426981"/>
                  <a:gd name="connsiteY1" fmla="*/ 135772 h 200424"/>
                  <a:gd name="connsiteX2" fmla="*/ 1297677 w 1426981"/>
                  <a:gd name="connsiteY2" fmla="*/ 135772 h 200424"/>
                  <a:gd name="connsiteX3" fmla="*/ 1213857 w 1426981"/>
                  <a:gd name="connsiteY3" fmla="*/ 0 h 200424"/>
                  <a:gd name="connsiteX4" fmla="*/ 1426981 w 1426981"/>
                  <a:gd name="connsiteY4" fmla="*/ 200424 h 200424"/>
                  <a:gd name="connsiteX5" fmla="*/ 244 w 1426981"/>
                  <a:gd name="connsiteY5" fmla="*/ 191416 h 200424"/>
                  <a:gd name="connsiteX0" fmla="*/ 244 w 1426981"/>
                  <a:gd name="connsiteY0" fmla="*/ 191416 h 200424"/>
                  <a:gd name="connsiteX1" fmla="*/ 244 w 1426981"/>
                  <a:gd name="connsiteY1" fmla="*/ 135772 h 200424"/>
                  <a:gd name="connsiteX2" fmla="*/ 1239257 w 1426981"/>
                  <a:gd name="connsiteY2" fmla="*/ 135772 h 200424"/>
                  <a:gd name="connsiteX3" fmla="*/ 1213857 w 1426981"/>
                  <a:gd name="connsiteY3" fmla="*/ 0 h 200424"/>
                  <a:gd name="connsiteX4" fmla="*/ 1426981 w 1426981"/>
                  <a:gd name="connsiteY4" fmla="*/ 200424 h 200424"/>
                  <a:gd name="connsiteX5" fmla="*/ 244 w 1426981"/>
                  <a:gd name="connsiteY5" fmla="*/ 191416 h 200424"/>
                  <a:gd name="connsiteX0" fmla="*/ 244 w 1426981"/>
                  <a:gd name="connsiteY0" fmla="*/ 191416 h 200424"/>
                  <a:gd name="connsiteX1" fmla="*/ 244 w 1426981"/>
                  <a:gd name="connsiteY1" fmla="*/ 135772 h 200424"/>
                  <a:gd name="connsiteX2" fmla="*/ 1300217 w 1426981"/>
                  <a:gd name="connsiteY2" fmla="*/ 143392 h 200424"/>
                  <a:gd name="connsiteX3" fmla="*/ 1213857 w 1426981"/>
                  <a:gd name="connsiteY3" fmla="*/ 0 h 200424"/>
                  <a:gd name="connsiteX4" fmla="*/ 1426981 w 1426981"/>
                  <a:gd name="connsiteY4" fmla="*/ 200424 h 200424"/>
                  <a:gd name="connsiteX5" fmla="*/ 244 w 1426981"/>
                  <a:gd name="connsiteY5" fmla="*/ 191416 h 200424"/>
                  <a:gd name="connsiteX0" fmla="*/ 244 w 1426981"/>
                  <a:gd name="connsiteY0" fmla="*/ 153316 h 162324"/>
                  <a:gd name="connsiteX1" fmla="*/ 244 w 1426981"/>
                  <a:gd name="connsiteY1" fmla="*/ 97672 h 162324"/>
                  <a:gd name="connsiteX2" fmla="*/ 1300217 w 1426981"/>
                  <a:gd name="connsiteY2" fmla="*/ 105292 h 162324"/>
                  <a:gd name="connsiteX3" fmla="*/ 1193537 w 1426981"/>
                  <a:gd name="connsiteY3" fmla="*/ 0 h 162324"/>
                  <a:gd name="connsiteX4" fmla="*/ 1426981 w 1426981"/>
                  <a:gd name="connsiteY4" fmla="*/ 162324 h 162324"/>
                  <a:gd name="connsiteX5" fmla="*/ 244 w 1426981"/>
                  <a:gd name="connsiteY5" fmla="*/ 153316 h 1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6981" h="162324">
                    <a:moveTo>
                      <a:pt x="244" y="153316"/>
                    </a:moveTo>
                    <a:cubicBezTo>
                      <a:pt x="-603" y="128841"/>
                      <a:pt x="1091" y="122147"/>
                      <a:pt x="244" y="97672"/>
                    </a:cubicBezTo>
                    <a:lnTo>
                      <a:pt x="1300217" y="105292"/>
                    </a:lnTo>
                    <a:lnTo>
                      <a:pt x="1193537" y="0"/>
                    </a:lnTo>
                    <a:lnTo>
                      <a:pt x="1426981" y="162324"/>
                    </a:lnTo>
                    <a:lnTo>
                      <a:pt x="244" y="153316"/>
                    </a:lnTo>
                    <a:close/>
                  </a:path>
                </a:pathLst>
              </a:custGeom>
              <a:solidFill>
                <a:srgbClr val="B3A2C7">
                  <a:alpha val="4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DE6194-201B-5846-CEDD-5E6C0CFCC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260" y="560613"/>
                <a:ext cx="2935371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fr-FR" dirty="0">
                    <a:solidFill>
                      <a:srgbClr val="0000FF"/>
                    </a:solidFill>
                  </a:rPr>
                  <a:t>Forward ATM </a:t>
                </a:r>
                <a:r>
                  <a:rPr lang="en-US" altLang="fr-FR" sz="1600" dirty="0">
                    <a:solidFill>
                      <a:srgbClr val="0000FF"/>
                    </a:solidFill>
                  </a:rPr>
                  <a:t>(needs atm. source term)</a:t>
                </a:r>
                <a:endParaRPr lang="en-US" altLang="fr-FR" sz="1867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AFAE06BB-6A5C-E330-2C1E-70D4FEF5072C}"/>
                </a:ext>
              </a:extLst>
            </p:cNvPr>
            <p:cNvGrpSpPr/>
            <p:nvPr/>
          </p:nvGrpSpPr>
          <p:grpSpPr>
            <a:xfrm>
              <a:off x="4534022" y="1827533"/>
              <a:ext cx="2091908" cy="385701"/>
              <a:chOff x="1496102" y="899468"/>
              <a:chExt cx="1568931" cy="289276"/>
            </a:xfrm>
          </p:grpSpPr>
          <p:sp>
            <p:nvSpPr>
              <p:cNvPr id="44" name="Virage 25">
                <a:extLst>
                  <a:ext uri="{FF2B5EF4-FFF2-40B4-BE49-F238E27FC236}">
                    <a16:creationId xmlns:a16="http://schemas.microsoft.com/office/drawing/2014/main" id="{1449227B-D431-3A13-7890-CFCFA984A354}"/>
                  </a:ext>
                </a:extLst>
              </p:cNvPr>
              <p:cNvSpPr/>
              <p:nvPr/>
            </p:nvSpPr>
            <p:spPr>
              <a:xfrm flipH="1" flipV="1">
                <a:off x="1496102" y="899468"/>
                <a:ext cx="1426981" cy="162324"/>
              </a:xfrm>
              <a:custGeom>
                <a:avLst/>
                <a:gdLst>
                  <a:gd name="connsiteX0" fmla="*/ 0 w 1653019"/>
                  <a:gd name="connsiteY0" fmla="*/ 517216 h 517216"/>
                  <a:gd name="connsiteX1" fmla="*/ 0 w 1653019"/>
                  <a:gd name="connsiteY1" fmla="*/ 290934 h 517216"/>
                  <a:gd name="connsiteX2" fmla="*/ 226282 w 1653019"/>
                  <a:gd name="connsiteY2" fmla="*/ 64652 h 517216"/>
                  <a:gd name="connsiteX3" fmla="*/ 1523715 w 1653019"/>
                  <a:gd name="connsiteY3" fmla="*/ 64652 h 517216"/>
                  <a:gd name="connsiteX4" fmla="*/ 1523715 w 1653019"/>
                  <a:gd name="connsiteY4" fmla="*/ 0 h 517216"/>
                  <a:gd name="connsiteX5" fmla="*/ 1653019 w 1653019"/>
                  <a:gd name="connsiteY5" fmla="*/ 129304 h 517216"/>
                  <a:gd name="connsiteX6" fmla="*/ 1523715 w 1653019"/>
                  <a:gd name="connsiteY6" fmla="*/ 258608 h 517216"/>
                  <a:gd name="connsiteX7" fmla="*/ 1523715 w 1653019"/>
                  <a:gd name="connsiteY7" fmla="*/ 193956 h 517216"/>
                  <a:gd name="connsiteX8" fmla="*/ 226282 w 1653019"/>
                  <a:gd name="connsiteY8" fmla="*/ 193956 h 517216"/>
                  <a:gd name="connsiteX9" fmla="*/ 129304 w 1653019"/>
                  <a:gd name="connsiteY9" fmla="*/ 290934 h 517216"/>
                  <a:gd name="connsiteX10" fmla="*/ 129304 w 1653019"/>
                  <a:gd name="connsiteY10" fmla="*/ 517216 h 517216"/>
                  <a:gd name="connsiteX11" fmla="*/ 0 w 1653019"/>
                  <a:gd name="connsiteY11" fmla="*/ 517216 h 517216"/>
                  <a:gd name="connsiteX0" fmla="*/ 0 w 1653019"/>
                  <a:gd name="connsiteY0" fmla="*/ 517216 h 517216"/>
                  <a:gd name="connsiteX1" fmla="*/ 0 w 1653019"/>
                  <a:gd name="connsiteY1" fmla="*/ 290934 h 517216"/>
                  <a:gd name="connsiteX2" fmla="*/ 226282 w 1653019"/>
                  <a:gd name="connsiteY2" fmla="*/ 64652 h 517216"/>
                  <a:gd name="connsiteX3" fmla="*/ 1523715 w 1653019"/>
                  <a:gd name="connsiteY3" fmla="*/ 64652 h 517216"/>
                  <a:gd name="connsiteX4" fmla="*/ 1523715 w 1653019"/>
                  <a:gd name="connsiteY4" fmla="*/ 0 h 517216"/>
                  <a:gd name="connsiteX5" fmla="*/ 1653019 w 1653019"/>
                  <a:gd name="connsiteY5" fmla="*/ 129304 h 517216"/>
                  <a:gd name="connsiteX6" fmla="*/ 1523715 w 1653019"/>
                  <a:gd name="connsiteY6" fmla="*/ 258608 h 517216"/>
                  <a:gd name="connsiteX7" fmla="*/ 1523715 w 1653019"/>
                  <a:gd name="connsiteY7" fmla="*/ 193956 h 517216"/>
                  <a:gd name="connsiteX8" fmla="*/ 226282 w 1653019"/>
                  <a:gd name="connsiteY8" fmla="*/ 193956 h 517216"/>
                  <a:gd name="connsiteX9" fmla="*/ 129304 w 1653019"/>
                  <a:gd name="connsiteY9" fmla="*/ 290934 h 517216"/>
                  <a:gd name="connsiteX10" fmla="*/ 0 w 1653019"/>
                  <a:gd name="connsiteY10" fmla="*/ 517216 h 517216"/>
                  <a:gd name="connsiteX0" fmla="*/ 129304 w 1653019"/>
                  <a:gd name="connsiteY0" fmla="*/ 290934 h 290934"/>
                  <a:gd name="connsiteX1" fmla="*/ 0 w 1653019"/>
                  <a:gd name="connsiteY1" fmla="*/ 290934 h 290934"/>
                  <a:gd name="connsiteX2" fmla="*/ 226282 w 1653019"/>
                  <a:gd name="connsiteY2" fmla="*/ 64652 h 290934"/>
                  <a:gd name="connsiteX3" fmla="*/ 1523715 w 1653019"/>
                  <a:gd name="connsiteY3" fmla="*/ 64652 h 290934"/>
                  <a:gd name="connsiteX4" fmla="*/ 1523715 w 1653019"/>
                  <a:gd name="connsiteY4" fmla="*/ 0 h 290934"/>
                  <a:gd name="connsiteX5" fmla="*/ 1653019 w 1653019"/>
                  <a:gd name="connsiteY5" fmla="*/ 129304 h 290934"/>
                  <a:gd name="connsiteX6" fmla="*/ 1523715 w 1653019"/>
                  <a:gd name="connsiteY6" fmla="*/ 258608 h 290934"/>
                  <a:gd name="connsiteX7" fmla="*/ 1523715 w 1653019"/>
                  <a:gd name="connsiteY7" fmla="*/ 193956 h 290934"/>
                  <a:gd name="connsiteX8" fmla="*/ 226282 w 1653019"/>
                  <a:gd name="connsiteY8" fmla="*/ 193956 h 290934"/>
                  <a:gd name="connsiteX9" fmla="*/ 129304 w 1653019"/>
                  <a:gd name="connsiteY9" fmla="*/ 290934 h 290934"/>
                  <a:gd name="connsiteX0" fmla="*/ 0 w 1523715"/>
                  <a:gd name="connsiteY0" fmla="*/ 290934 h 290934"/>
                  <a:gd name="connsiteX1" fmla="*/ 96978 w 1523715"/>
                  <a:gd name="connsiteY1" fmla="*/ 64652 h 290934"/>
                  <a:gd name="connsiteX2" fmla="*/ 1394411 w 1523715"/>
                  <a:gd name="connsiteY2" fmla="*/ 64652 h 290934"/>
                  <a:gd name="connsiteX3" fmla="*/ 1394411 w 1523715"/>
                  <a:gd name="connsiteY3" fmla="*/ 0 h 290934"/>
                  <a:gd name="connsiteX4" fmla="*/ 1523715 w 1523715"/>
                  <a:gd name="connsiteY4" fmla="*/ 129304 h 290934"/>
                  <a:gd name="connsiteX5" fmla="*/ 1394411 w 1523715"/>
                  <a:gd name="connsiteY5" fmla="*/ 258608 h 290934"/>
                  <a:gd name="connsiteX6" fmla="*/ 1394411 w 1523715"/>
                  <a:gd name="connsiteY6" fmla="*/ 193956 h 290934"/>
                  <a:gd name="connsiteX7" fmla="*/ 96978 w 1523715"/>
                  <a:gd name="connsiteY7" fmla="*/ 193956 h 290934"/>
                  <a:gd name="connsiteX8" fmla="*/ 0 w 1523715"/>
                  <a:gd name="connsiteY8" fmla="*/ 290934 h 290934"/>
                  <a:gd name="connsiteX0" fmla="*/ 162179 w 1588916"/>
                  <a:gd name="connsiteY0" fmla="*/ 193956 h 258608"/>
                  <a:gd name="connsiteX1" fmla="*/ 162179 w 1588916"/>
                  <a:gd name="connsiteY1" fmla="*/ 64652 h 258608"/>
                  <a:gd name="connsiteX2" fmla="*/ 1459612 w 1588916"/>
                  <a:gd name="connsiteY2" fmla="*/ 64652 h 258608"/>
                  <a:gd name="connsiteX3" fmla="*/ 1459612 w 1588916"/>
                  <a:gd name="connsiteY3" fmla="*/ 0 h 258608"/>
                  <a:gd name="connsiteX4" fmla="*/ 1588916 w 1588916"/>
                  <a:gd name="connsiteY4" fmla="*/ 129304 h 258608"/>
                  <a:gd name="connsiteX5" fmla="*/ 1459612 w 1588916"/>
                  <a:gd name="connsiteY5" fmla="*/ 258608 h 258608"/>
                  <a:gd name="connsiteX6" fmla="*/ 1459612 w 1588916"/>
                  <a:gd name="connsiteY6" fmla="*/ 193956 h 258608"/>
                  <a:gd name="connsiteX7" fmla="*/ 162179 w 1588916"/>
                  <a:gd name="connsiteY7" fmla="*/ 193956 h 258608"/>
                  <a:gd name="connsiteX0" fmla="*/ 96107 w 1522844"/>
                  <a:gd name="connsiteY0" fmla="*/ 193956 h 258608"/>
                  <a:gd name="connsiteX1" fmla="*/ 96107 w 1522844"/>
                  <a:gd name="connsiteY1" fmla="*/ 64652 h 258608"/>
                  <a:gd name="connsiteX2" fmla="*/ 1393540 w 1522844"/>
                  <a:gd name="connsiteY2" fmla="*/ 64652 h 258608"/>
                  <a:gd name="connsiteX3" fmla="*/ 1393540 w 1522844"/>
                  <a:gd name="connsiteY3" fmla="*/ 0 h 258608"/>
                  <a:gd name="connsiteX4" fmla="*/ 1522844 w 1522844"/>
                  <a:gd name="connsiteY4" fmla="*/ 129304 h 258608"/>
                  <a:gd name="connsiteX5" fmla="*/ 1393540 w 1522844"/>
                  <a:gd name="connsiteY5" fmla="*/ 258608 h 258608"/>
                  <a:gd name="connsiteX6" fmla="*/ 1393540 w 1522844"/>
                  <a:gd name="connsiteY6" fmla="*/ 193956 h 258608"/>
                  <a:gd name="connsiteX7" fmla="*/ 96107 w 1522844"/>
                  <a:gd name="connsiteY7" fmla="*/ 193956 h 258608"/>
                  <a:gd name="connsiteX0" fmla="*/ 0 w 1426737"/>
                  <a:gd name="connsiteY0" fmla="*/ 193956 h 258608"/>
                  <a:gd name="connsiteX1" fmla="*/ 0 w 1426737"/>
                  <a:gd name="connsiteY1" fmla="*/ 64652 h 258608"/>
                  <a:gd name="connsiteX2" fmla="*/ 1297433 w 1426737"/>
                  <a:gd name="connsiteY2" fmla="*/ 64652 h 258608"/>
                  <a:gd name="connsiteX3" fmla="*/ 1297433 w 1426737"/>
                  <a:gd name="connsiteY3" fmla="*/ 0 h 258608"/>
                  <a:gd name="connsiteX4" fmla="*/ 1426737 w 1426737"/>
                  <a:gd name="connsiteY4" fmla="*/ 129304 h 258608"/>
                  <a:gd name="connsiteX5" fmla="*/ 1297433 w 1426737"/>
                  <a:gd name="connsiteY5" fmla="*/ 258608 h 258608"/>
                  <a:gd name="connsiteX6" fmla="*/ 1297433 w 1426737"/>
                  <a:gd name="connsiteY6" fmla="*/ 193956 h 258608"/>
                  <a:gd name="connsiteX7" fmla="*/ 0 w 1426737"/>
                  <a:gd name="connsiteY7" fmla="*/ 193956 h 258608"/>
                  <a:gd name="connsiteX0" fmla="*/ 0 w 1426737"/>
                  <a:gd name="connsiteY0" fmla="*/ 193956 h 258608"/>
                  <a:gd name="connsiteX1" fmla="*/ 0 w 1426737"/>
                  <a:gd name="connsiteY1" fmla="*/ 64652 h 258608"/>
                  <a:gd name="connsiteX2" fmla="*/ 1297433 w 1426737"/>
                  <a:gd name="connsiteY2" fmla="*/ 64652 h 258608"/>
                  <a:gd name="connsiteX3" fmla="*/ 1297433 w 1426737"/>
                  <a:gd name="connsiteY3" fmla="*/ 0 h 258608"/>
                  <a:gd name="connsiteX4" fmla="*/ 1426737 w 1426737"/>
                  <a:gd name="connsiteY4" fmla="*/ 129304 h 258608"/>
                  <a:gd name="connsiteX5" fmla="*/ 1297433 w 1426737"/>
                  <a:gd name="connsiteY5" fmla="*/ 258608 h 258608"/>
                  <a:gd name="connsiteX6" fmla="*/ 1302513 w 1426737"/>
                  <a:gd name="connsiteY6" fmla="*/ 140616 h 258608"/>
                  <a:gd name="connsiteX7" fmla="*/ 0 w 1426737"/>
                  <a:gd name="connsiteY7" fmla="*/ 193956 h 258608"/>
                  <a:gd name="connsiteX0" fmla="*/ 2540 w 1426737"/>
                  <a:gd name="connsiteY0" fmla="*/ 138076 h 258608"/>
                  <a:gd name="connsiteX1" fmla="*/ 0 w 1426737"/>
                  <a:gd name="connsiteY1" fmla="*/ 64652 h 258608"/>
                  <a:gd name="connsiteX2" fmla="*/ 1297433 w 1426737"/>
                  <a:gd name="connsiteY2" fmla="*/ 64652 h 258608"/>
                  <a:gd name="connsiteX3" fmla="*/ 1297433 w 1426737"/>
                  <a:gd name="connsiteY3" fmla="*/ 0 h 258608"/>
                  <a:gd name="connsiteX4" fmla="*/ 1426737 w 1426737"/>
                  <a:gd name="connsiteY4" fmla="*/ 129304 h 258608"/>
                  <a:gd name="connsiteX5" fmla="*/ 1297433 w 1426737"/>
                  <a:gd name="connsiteY5" fmla="*/ 258608 h 258608"/>
                  <a:gd name="connsiteX6" fmla="*/ 1302513 w 1426737"/>
                  <a:gd name="connsiteY6" fmla="*/ 140616 h 258608"/>
                  <a:gd name="connsiteX7" fmla="*/ 2540 w 1426737"/>
                  <a:gd name="connsiteY7" fmla="*/ 138076 h 258608"/>
                  <a:gd name="connsiteX0" fmla="*/ 2540 w 1426737"/>
                  <a:gd name="connsiteY0" fmla="*/ 138076 h 140616"/>
                  <a:gd name="connsiteX1" fmla="*/ 0 w 1426737"/>
                  <a:gd name="connsiteY1" fmla="*/ 64652 h 140616"/>
                  <a:gd name="connsiteX2" fmla="*/ 1297433 w 1426737"/>
                  <a:gd name="connsiteY2" fmla="*/ 64652 h 140616"/>
                  <a:gd name="connsiteX3" fmla="*/ 1297433 w 1426737"/>
                  <a:gd name="connsiteY3" fmla="*/ 0 h 140616"/>
                  <a:gd name="connsiteX4" fmla="*/ 1426737 w 1426737"/>
                  <a:gd name="connsiteY4" fmla="*/ 129304 h 140616"/>
                  <a:gd name="connsiteX5" fmla="*/ 1302513 w 1426737"/>
                  <a:gd name="connsiteY5" fmla="*/ 140616 h 140616"/>
                  <a:gd name="connsiteX6" fmla="*/ 2540 w 1426737"/>
                  <a:gd name="connsiteY6" fmla="*/ 138076 h 140616"/>
                  <a:gd name="connsiteX0" fmla="*/ 2540 w 1426737"/>
                  <a:gd name="connsiteY0" fmla="*/ 138076 h 138076"/>
                  <a:gd name="connsiteX1" fmla="*/ 0 w 1426737"/>
                  <a:gd name="connsiteY1" fmla="*/ 64652 h 138076"/>
                  <a:gd name="connsiteX2" fmla="*/ 1297433 w 1426737"/>
                  <a:gd name="connsiteY2" fmla="*/ 64652 h 138076"/>
                  <a:gd name="connsiteX3" fmla="*/ 1297433 w 1426737"/>
                  <a:gd name="connsiteY3" fmla="*/ 0 h 138076"/>
                  <a:gd name="connsiteX4" fmla="*/ 1426737 w 1426737"/>
                  <a:gd name="connsiteY4" fmla="*/ 129304 h 138076"/>
                  <a:gd name="connsiteX5" fmla="*/ 2540 w 1426737"/>
                  <a:gd name="connsiteY5" fmla="*/ 138076 h 138076"/>
                  <a:gd name="connsiteX0" fmla="*/ 244 w 1426981"/>
                  <a:gd name="connsiteY0" fmla="*/ 120296 h 129304"/>
                  <a:gd name="connsiteX1" fmla="*/ 244 w 1426981"/>
                  <a:gd name="connsiteY1" fmla="*/ 64652 h 129304"/>
                  <a:gd name="connsiteX2" fmla="*/ 1297677 w 1426981"/>
                  <a:gd name="connsiteY2" fmla="*/ 64652 h 129304"/>
                  <a:gd name="connsiteX3" fmla="*/ 1297677 w 1426981"/>
                  <a:gd name="connsiteY3" fmla="*/ 0 h 129304"/>
                  <a:gd name="connsiteX4" fmla="*/ 1426981 w 1426981"/>
                  <a:gd name="connsiteY4" fmla="*/ 129304 h 129304"/>
                  <a:gd name="connsiteX5" fmla="*/ 244 w 1426981"/>
                  <a:gd name="connsiteY5" fmla="*/ 120296 h 129304"/>
                  <a:gd name="connsiteX0" fmla="*/ 244 w 1426981"/>
                  <a:gd name="connsiteY0" fmla="*/ 191416 h 200424"/>
                  <a:gd name="connsiteX1" fmla="*/ 244 w 1426981"/>
                  <a:gd name="connsiteY1" fmla="*/ 135772 h 200424"/>
                  <a:gd name="connsiteX2" fmla="*/ 1297677 w 1426981"/>
                  <a:gd name="connsiteY2" fmla="*/ 135772 h 200424"/>
                  <a:gd name="connsiteX3" fmla="*/ 1213857 w 1426981"/>
                  <a:gd name="connsiteY3" fmla="*/ 0 h 200424"/>
                  <a:gd name="connsiteX4" fmla="*/ 1426981 w 1426981"/>
                  <a:gd name="connsiteY4" fmla="*/ 200424 h 200424"/>
                  <a:gd name="connsiteX5" fmla="*/ 244 w 1426981"/>
                  <a:gd name="connsiteY5" fmla="*/ 191416 h 200424"/>
                  <a:gd name="connsiteX0" fmla="*/ 244 w 1426981"/>
                  <a:gd name="connsiteY0" fmla="*/ 191416 h 200424"/>
                  <a:gd name="connsiteX1" fmla="*/ 244 w 1426981"/>
                  <a:gd name="connsiteY1" fmla="*/ 135772 h 200424"/>
                  <a:gd name="connsiteX2" fmla="*/ 1239257 w 1426981"/>
                  <a:gd name="connsiteY2" fmla="*/ 135772 h 200424"/>
                  <a:gd name="connsiteX3" fmla="*/ 1213857 w 1426981"/>
                  <a:gd name="connsiteY3" fmla="*/ 0 h 200424"/>
                  <a:gd name="connsiteX4" fmla="*/ 1426981 w 1426981"/>
                  <a:gd name="connsiteY4" fmla="*/ 200424 h 200424"/>
                  <a:gd name="connsiteX5" fmla="*/ 244 w 1426981"/>
                  <a:gd name="connsiteY5" fmla="*/ 191416 h 200424"/>
                  <a:gd name="connsiteX0" fmla="*/ 244 w 1426981"/>
                  <a:gd name="connsiteY0" fmla="*/ 191416 h 200424"/>
                  <a:gd name="connsiteX1" fmla="*/ 244 w 1426981"/>
                  <a:gd name="connsiteY1" fmla="*/ 135772 h 200424"/>
                  <a:gd name="connsiteX2" fmla="*/ 1300217 w 1426981"/>
                  <a:gd name="connsiteY2" fmla="*/ 143392 h 200424"/>
                  <a:gd name="connsiteX3" fmla="*/ 1213857 w 1426981"/>
                  <a:gd name="connsiteY3" fmla="*/ 0 h 200424"/>
                  <a:gd name="connsiteX4" fmla="*/ 1426981 w 1426981"/>
                  <a:gd name="connsiteY4" fmla="*/ 200424 h 200424"/>
                  <a:gd name="connsiteX5" fmla="*/ 244 w 1426981"/>
                  <a:gd name="connsiteY5" fmla="*/ 191416 h 200424"/>
                  <a:gd name="connsiteX0" fmla="*/ 244 w 1426981"/>
                  <a:gd name="connsiteY0" fmla="*/ 153316 h 162324"/>
                  <a:gd name="connsiteX1" fmla="*/ 244 w 1426981"/>
                  <a:gd name="connsiteY1" fmla="*/ 97672 h 162324"/>
                  <a:gd name="connsiteX2" fmla="*/ 1300217 w 1426981"/>
                  <a:gd name="connsiteY2" fmla="*/ 105292 h 162324"/>
                  <a:gd name="connsiteX3" fmla="*/ 1193537 w 1426981"/>
                  <a:gd name="connsiteY3" fmla="*/ 0 h 162324"/>
                  <a:gd name="connsiteX4" fmla="*/ 1426981 w 1426981"/>
                  <a:gd name="connsiteY4" fmla="*/ 162324 h 162324"/>
                  <a:gd name="connsiteX5" fmla="*/ 244 w 1426981"/>
                  <a:gd name="connsiteY5" fmla="*/ 153316 h 1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6981" h="162324">
                    <a:moveTo>
                      <a:pt x="244" y="153316"/>
                    </a:moveTo>
                    <a:cubicBezTo>
                      <a:pt x="-603" y="128841"/>
                      <a:pt x="1091" y="122147"/>
                      <a:pt x="244" y="97672"/>
                    </a:cubicBezTo>
                    <a:lnTo>
                      <a:pt x="1300217" y="105292"/>
                    </a:lnTo>
                    <a:lnTo>
                      <a:pt x="1193537" y="0"/>
                    </a:lnTo>
                    <a:lnTo>
                      <a:pt x="1426981" y="162324"/>
                    </a:lnTo>
                    <a:lnTo>
                      <a:pt x="244" y="153316"/>
                    </a:lnTo>
                    <a:close/>
                  </a:path>
                </a:pathLst>
              </a:custGeom>
              <a:solidFill>
                <a:srgbClr val="B3A2C7">
                  <a:alpha val="4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AB8B904-3BE0-ACEA-DFE3-1AA2D6CB7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545" y="911745"/>
                <a:ext cx="12894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fr-FR" dirty="0">
                    <a:solidFill>
                      <a:srgbClr val="0000FF"/>
                    </a:solidFill>
                  </a:rPr>
                  <a:t>Backward ATM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C56B97-3564-3826-11BF-0F8BFECD5CE9}"/>
                </a:ext>
              </a:extLst>
            </p:cNvPr>
            <p:cNvSpPr/>
            <p:nvPr/>
          </p:nvSpPr>
          <p:spPr>
            <a:xfrm>
              <a:off x="3678699" y="997207"/>
              <a:ext cx="4031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Atmospheric Transport &amp; Modeling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4F5F8588-1302-76FB-4114-CA94F814FCD6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84612" y="3168651"/>
            <a:ext cx="790336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altLang="fr-FR" dirty="0" smtClean="0"/>
              <a:t>The </a:t>
            </a:r>
            <a:r>
              <a:rPr lang="en-US" altLang="fr-FR" dirty="0">
                <a:solidFill>
                  <a:schemeClr val="accent1"/>
                </a:solidFill>
              </a:rPr>
              <a:t>atmospheric source term </a:t>
            </a:r>
            <a:r>
              <a:rPr lang="en-US" altLang="fr-FR" dirty="0" smtClean="0"/>
              <a:t>is </a:t>
            </a:r>
            <a:r>
              <a:rPr lang="en-US" altLang="fr-FR" dirty="0"/>
              <a:t>different from the </a:t>
            </a:r>
            <a:r>
              <a:rPr lang="en-US" altLang="fr-FR" dirty="0">
                <a:solidFill>
                  <a:srgbClr val="CC0099"/>
                </a:solidFill>
              </a:rPr>
              <a:t>cavity source term</a:t>
            </a:r>
            <a:r>
              <a:rPr lang="en-US" altLang="fr-FR" dirty="0"/>
              <a:t>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altLang="fr-FR" b="1" dirty="0" smtClean="0"/>
              <a:t>The determination of the </a:t>
            </a:r>
            <a:r>
              <a:rPr lang="en-US" altLang="fr-FR" b="1" dirty="0">
                <a:solidFill>
                  <a:schemeClr val="accent1"/>
                </a:solidFill>
              </a:rPr>
              <a:t>atmospheric </a:t>
            </a:r>
            <a:r>
              <a:rPr lang="en-US" altLang="fr-FR" b="1" dirty="0" smtClean="0">
                <a:solidFill>
                  <a:schemeClr val="accent1"/>
                </a:solidFill>
              </a:rPr>
              <a:t>source term </a:t>
            </a:r>
            <a:r>
              <a:rPr lang="en-US" altLang="fr-FR" dirty="0" smtClean="0"/>
              <a:t>(hence the activity concentrations recorded </a:t>
            </a:r>
            <a:r>
              <a:rPr lang="en-US" altLang="fr-FR" dirty="0"/>
              <a:t>at monitoring </a:t>
            </a:r>
            <a:r>
              <a:rPr lang="en-US" altLang="fr-FR" dirty="0" smtClean="0"/>
              <a:t>stations) </a:t>
            </a:r>
            <a:r>
              <a:rPr lang="en-US" altLang="fr-FR" b="1" dirty="0" smtClean="0"/>
              <a:t>is </a:t>
            </a:r>
            <a:r>
              <a:rPr lang="en-US" altLang="fr-FR" b="1" dirty="0"/>
              <a:t>not </a:t>
            </a:r>
            <a:r>
              <a:rPr lang="en-US" altLang="fr-FR" b="1" dirty="0" smtClean="0"/>
              <a:t>straightforward</a:t>
            </a:r>
            <a:r>
              <a:rPr lang="en-US" altLang="fr-FR" dirty="0" smtClean="0"/>
              <a:t>,</a:t>
            </a:r>
            <a:br>
              <a:rPr lang="en-US" altLang="fr-FR" dirty="0" smtClean="0"/>
            </a:br>
            <a:r>
              <a:rPr lang="en-US" altLang="fr-FR" dirty="0" smtClean="0"/>
              <a:t>due to:</a:t>
            </a:r>
            <a:endParaRPr lang="en-US" altLang="fr-FR" dirty="0">
              <a:solidFill>
                <a:srgbClr val="000000"/>
              </a:solidFill>
              <a:latin typeface="+mn-lt"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fr-FR" sz="1600" i="1" dirty="0">
                <a:solidFill>
                  <a:srgbClr val="000000"/>
                </a:solidFill>
              </a:rPr>
              <a:t>Radioactive decay,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fr-FR" sz="1600" i="1" dirty="0" smtClean="0">
                <a:solidFill>
                  <a:srgbClr val="000000"/>
                </a:solidFill>
              </a:rPr>
              <a:t>Fractionation processes </a:t>
            </a:r>
            <a:r>
              <a:rPr lang="en-US" altLang="fr-FR" sz="1600" i="1" dirty="0">
                <a:solidFill>
                  <a:srgbClr val="000000"/>
                </a:solidFill>
              </a:rPr>
              <a:t>(elements </a:t>
            </a:r>
            <a:r>
              <a:rPr lang="en-US" altLang="fr-FR" sz="1600" i="1" dirty="0" smtClean="0">
                <a:solidFill>
                  <a:srgbClr val="000000"/>
                </a:solidFill>
              </a:rPr>
              <a:t>and </a:t>
            </a:r>
            <a:r>
              <a:rPr lang="en-US" altLang="fr-FR" sz="1600" i="1" dirty="0">
                <a:solidFill>
                  <a:srgbClr val="000000"/>
                </a:solidFill>
              </a:rPr>
              <a:t>isotopes),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fr-FR" sz="1600" i="1" dirty="0">
                <a:solidFill>
                  <a:srgbClr val="000000"/>
                </a:solidFill>
              </a:rPr>
              <a:t>Time-dependent gas fluxes through </a:t>
            </a:r>
            <a:r>
              <a:rPr lang="en-US" altLang="fr-FR" sz="1600" i="1" dirty="0" smtClean="0">
                <a:solidFill>
                  <a:srgbClr val="000000"/>
                </a:solidFill>
              </a:rPr>
              <a:t>the rocks </a:t>
            </a:r>
            <a:r>
              <a:rPr lang="en-US" altLang="fr-FR" sz="1600" i="1" dirty="0">
                <a:solidFill>
                  <a:srgbClr val="000000"/>
                </a:solidFill>
              </a:rPr>
              <a:t>and at </a:t>
            </a:r>
            <a:r>
              <a:rPr lang="en-US" altLang="fr-FR" sz="1600" i="1" dirty="0" smtClean="0">
                <a:solidFill>
                  <a:srgbClr val="000000"/>
                </a:solidFill>
              </a:rPr>
              <a:t>the ground </a:t>
            </a:r>
            <a:r>
              <a:rPr lang="en-US" altLang="fr-FR" sz="1600" i="1" dirty="0">
                <a:solidFill>
                  <a:srgbClr val="000000"/>
                </a:solidFill>
              </a:rPr>
              <a:t>surface,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fr-FR" sz="1600" i="1" dirty="0">
                <a:solidFill>
                  <a:srgbClr val="000000"/>
                </a:solidFill>
              </a:rPr>
              <a:t>Dilution and dispersion of radionuclides in large amounts of </a:t>
            </a:r>
            <a:r>
              <a:rPr lang="en-US" altLang="fr-FR" sz="1600" i="1" dirty="0" smtClean="0">
                <a:solidFill>
                  <a:srgbClr val="000000"/>
                </a:solidFill>
              </a:rPr>
              <a:t>air (both in rocks and in the atmosphere),</a:t>
            </a:r>
            <a:endParaRPr lang="en-US" altLang="fr-FR" sz="1600" i="1" dirty="0">
              <a:solidFill>
                <a:srgbClr val="000000"/>
              </a:solidFill>
            </a:endParaRPr>
          </a:p>
          <a:p>
            <a:pPr marL="57150" indent="0">
              <a:buClr>
                <a:srgbClr val="00B050"/>
              </a:buClr>
            </a:pPr>
            <a:r>
              <a:rPr lang="en-US" altLang="fr-FR" sz="1600" i="1" dirty="0" smtClean="0">
                <a:solidFill>
                  <a:srgbClr val="000000"/>
                </a:solidFill>
              </a:rPr>
              <a:t>(+ atmospheric </a:t>
            </a:r>
            <a:r>
              <a:rPr lang="en-US" altLang="fr-FR" sz="1600" i="1" dirty="0">
                <a:solidFill>
                  <a:srgbClr val="000000"/>
                </a:solidFill>
              </a:rPr>
              <a:t>background </a:t>
            </a:r>
            <a:r>
              <a:rPr lang="en-US" altLang="fr-FR" sz="1600" i="1" dirty="0" smtClean="0">
                <a:solidFill>
                  <a:srgbClr val="000000"/>
                </a:solidFill>
              </a:rPr>
              <a:t>and intrinsic characteristics </a:t>
            </a:r>
            <a:r>
              <a:rPr lang="en-US" altLang="fr-FR" sz="1600" i="1" dirty="0">
                <a:solidFill>
                  <a:srgbClr val="000000"/>
                </a:solidFill>
              </a:rPr>
              <a:t>of </a:t>
            </a:r>
            <a:r>
              <a:rPr lang="en-US" altLang="fr-FR" sz="1600" i="1" dirty="0" smtClean="0">
                <a:solidFill>
                  <a:srgbClr val="000000"/>
                </a:solidFill>
              </a:rPr>
              <a:t>the monitoring </a:t>
            </a:r>
            <a:r>
              <a:rPr lang="en-US" altLang="fr-FR" sz="1600" i="1" dirty="0">
                <a:solidFill>
                  <a:srgbClr val="000000"/>
                </a:solidFill>
              </a:rPr>
              <a:t>systems).</a:t>
            </a:r>
          </a:p>
          <a:p>
            <a:pPr marL="457200" lvl="1" indent="0">
              <a:buClr>
                <a:srgbClr val="00B050"/>
              </a:buClr>
            </a:pPr>
            <a:endParaRPr lang="en-US" altLang="fr-FR" sz="1000" i="1" dirty="0">
              <a:solidFill>
                <a:srgbClr val="000000"/>
              </a:solidFill>
              <a:latin typeface="+mn-lt"/>
            </a:endParaRPr>
          </a:p>
          <a:p>
            <a:pPr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fr-FR" b="1" dirty="0" smtClean="0"/>
              <a:t>The release </a:t>
            </a:r>
            <a:r>
              <a:rPr lang="en-US" altLang="fr-FR" b="1" dirty="0"/>
              <a:t>at </a:t>
            </a:r>
            <a:r>
              <a:rPr lang="en-US" altLang="fr-FR" b="1" dirty="0" smtClean="0"/>
              <a:t>the ground surface must be estimated:</a:t>
            </a:r>
            <a:endParaRPr lang="en-US" altLang="fr-FR" b="1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fr-FR" sz="1600" i="1" dirty="0"/>
              <a:t>From modeling of </a:t>
            </a:r>
            <a:r>
              <a:rPr lang="en-US" altLang="fr-FR" sz="1600" i="1" dirty="0" smtClean="0"/>
              <a:t>the relevant </a:t>
            </a:r>
            <a:r>
              <a:rPr lang="en-US" altLang="fr-FR" sz="1600" i="1" dirty="0"/>
              <a:t>physical and chemical processes,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fr-FR" sz="1600" i="1" dirty="0"/>
              <a:t>Knowing the activity observed at the monitoring stations.</a:t>
            </a:r>
            <a:endParaRPr lang="en-US" altLang="fr-FR" sz="1600" i="1" dirty="0">
              <a:latin typeface="+mn-lt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3E46D13-73BE-3EC1-F561-6A974281B93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8431" y="6006606"/>
            <a:ext cx="19974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CC0099"/>
                </a:solidFill>
                <a:latin typeface="Arial"/>
              </a:rPr>
              <a:t>Gases and aerosols, </a:t>
            </a:r>
            <a:br>
              <a:rPr lang="en-US" sz="1400" dirty="0">
                <a:solidFill>
                  <a:srgbClr val="CC0099"/>
                </a:solidFill>
                <a:latin typeface="Arial"/>
              </a:rPr>
            </a:br>
            <a:r>
              <a:rPr lang="en-US" sz="1400" dirty="0">
                <a:solidFill>
                  <a:srgbClr val="CC0099"/>
                </a:solidFill>
                <a:latin typeface="Arial"/>
              </a:rPr>
              <a:t>including radionuclides</a:t>
            </a:r>
          </a:p>
          <a:p>
            <a:pPr>
              <a:defRPr/>
            </a:pPr>
            <a:r>
              <a:rPr lang="en-US" sz="1400" dirty="0">
                <a:solidFill>
                  <a:srgbClr val="CC0099"/>
                </a:solidFill>
                <a:latin typeface="Arial"/>
              </a:rPr>
              <a:t>and H</a:t>
            </a:r>
            <a:r>
              <a:rPr lang="en-US" sz="1400" baseline="-25000" dirty="0">
                <a:solidFill>
                  <a:srgbClr val="CC0099"/>
                </a:solidFill>
                <a:latin typeface="Arial"/>
              </a:rPr>
              <a:t>2</a:t>
            </a:r>
            <a:r>
              <a:rPr lang="en-US" sz="1400" dirty="0">
                <a:solidFill>
                  <a:srgbClr val="CC0099"/>
                </a:solidFill>
                <a:latin typeface="Arial"/>
              </a:rPr>
              <a:t>O vapor.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91A9F7A-6CA0-8856-3230-05C1D9EA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998" y="4677113"/>
            <a:ext cx="151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sng" dirty="0">
                <a:solidFill>
                  <a:srgbClr val="A55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 Transport</a:t>
            </a:r>
            <a:endParaRPr lang="en-US" dirty="0">
              <a:solidFill>
                <a:srgbClr val="A55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F439F05-4E34-036A-4E5A-51CE3923E017}"/>
              </a:ext>
            </a:extLst>
          </p:cNvPr>
          <p:cNvGrpSpPr/>
          <p:nvPr/>
        </p:nvGrpSpPr>
        <p:grpSpPr>
          <a:xfrm>
            <a:off x="987746" y="5701829"/>
            <a:ext cx="1092905" cy="1091243"/>
            <a:chOff x="3760151" y="1951463"/>
            <a:chExt cx="3973795" cy="3967752"/>
          </a:xfrm>
          <a:solidFill>
            <a:srgbClr val="CC0099"/>
          </a:solidFill>
        </p:grpSpPr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6666B823-2D05-53EE-6292-E229CC131FAA}"/>
                </a:ext>
              </a:extLst>
            </p:cNvPr>
            <p:cNvSpPr txBox="1">
              <a:spLocks/>
            </p:cNvSpPr>
            <p:nvPr/>
          </p:nvSpPr>
          <p:spPr>
            <a:xfrm>
              <a:off x="4100108" y="1951463"/>
              <a:ext cx="2091320" cy="1834644"/>
            </a:xfrm>
            <a:custGeom>
              <a:avLst/>
              <a:gdLst>
                <a:gd name="connsiteX0" fmla="*/ 1185467 w 2091320"/>
                <a:gd name="connsiteY0" fmla="*/ 0 h 1834644"/>
                <a:gd name="connsiteX1" fmla="*/ 1749854 w 2091320"/>
                <a:gd name="connsiteY1" fmla="*/ 327345 h 1834644"/>
                <a:gd name="connsiteX2" fmla="*/ 1638395 w 2091320"/>
                <a:gd name="connsiteY2" fmla="*/ 321717 h 1834644"/>
                <a:gd name="connsiteX3" fmla="*/ 1638395 w 2091320"/>
                <a:gd name="connsiteY3" fmla="*/ 321717 h 1834644"/>
                <a:gd name="connsiteX4" fmla="*/ 1749853 w 2091320"/>
                <a:gd name="connsiteY4" fmla="*/ 327345 h 1834644"/>
                <a:gd name="connsiteX5" fmla="*/ 2091320 w 2091320"/>
                <a:gd name="connsiteY5" fmla="*/ 525396 h 1834644"/>
                <a:gd name="connsiteX6" fmla="*/ 1852224 w 2091320"/>
                <a:gd name="connsiteY6" fmla="*/ 664071 h 1834644"/>
                <a:gd name="connsiteX7" fmla="*/ 1185466 w 2091320"/>
                <a:gd name="connsiteY7" fmla="*/ 1050791 h 1834644"/>
                <a:gd name="connsiteX8" fmla="*/ 1185466 w 2091320"/>
                <a:gd name="connsiteY8" fmla="*/ 726588 h 1834644"/>
                <a:gd name="connsiteX9" fmla="*/ 1123988 w 2091320"/>
                <a:gd name="connsiteY9" fmla="*/ 749090 h 1834644"/>
                <a:gd name="connsiteX10" fmla="*/ 343696 w 2091320"/>
                <a:gd name="connsiteY10" fmla="*/ 1700445 h 1834644"/>
                <a:gd name="connsiteX11" fmla="*/ 333143 w 2091320"/>
                <a:gd name="connsiteY11" fmla="*/ 1769589 h 1834644"/>
                <a:gd name="connsiteX12" fmla="*/ 185438 w 2091320"/>
                <a:gd name="connsiteY12" fmla="*/ 1514924 h 1834644"/>
                <a:gd name="connsiteX13" fmla="*/ 0 w 2091320"/>
                <a:gd name="connsiteY13" fmla="*/ 1834644 h 1834644"/>
                <a:gd name="connsiteX14" fmla="*/ 1821 w 2091320"/>
                <a:gd name="connsiteY14" fmla="*/ 1798585 h 1834644"/>
                <a:gd name="connsiteX15" fmla="*/ 1149202 w 2091320"/>
                <a:gd name="connsiteY15" fmla="*/ 395676 h 1834644"/>
                <a:gd name="connsiteX16" fmla="*/ 1185466 w 2091320"/>
                <a:gd name="connsiteY16" fmla="*/ 386351 h 1834644"/>
                <a:gd name="connsiteX17" fmla="*/ 1185467 w 2091320"/>
                <a:gd name="connsiteY17" fmla="*/ 386351 h 1834644"/>
                <a:gd name="connsiteX0" fmla="*/ 1185467 w 2091320"/>
                <a:gd name="connsiteY0" fmla="*/ 0 h 1834644"/>
                <a:gd name="connsiteX1" fmla="*/ 1749854 w 2091320"/>
                <a:gd name="connsiteY1" fmla="*/ 327345 h 1834644"/>
                <a:gd name="connsiteX2" fmla="*/ 1638395 w 2091320"/>
                <a:gd name="connsiteY2" fmla="*/ 321717 h 1834644"/>
                <a:gd name="connsiteX3" fmla="*/ 1749853 w 2091320"/>
                <a:gd name="connsiteY3" fmla="*/ 327345 h 1834644"/>
                <a:gd name="connsiteX4" fmla="*/ 2091320 w 2091320"/>
                <a:gd name="connsiteY4" fmla="*/ 525396 h 1834644"/>
                <a:gd name="connsiteX5" fmla="*/ 1852224 w 2091320"/>
                <a:gd name="connsiteY5" fmla="*/ 664071 h 1834644"/>
                <a:gd name="connsiteX6" fmla="*/ 1185466 w 2091320"/>
                <a:gd name="connsiteY6" fmla="*/ 1050791 h 1834644"/>
                <a:gd name="connsiteX7" fmla="*/ 1185466 w 2091320"/>
                <a:gd name="connsiteY7" fmla="*/ 726588 h 1834644"/>
                <a:gd name="connsiteX8" fmla="*/ 1123988 w 2091320"/>
                <a:gd name="connsiteY8" fmla="*/ 749090 h 1834644"/>
                <a:gd name="connsiteX9" fmla="*/ 343696 w 2091320"/>
                <a:gd name="connsiteY9" fmla="*/ 1700445 h 1834644"/>
                <a:gd name="connsiteX10" fmla="*/ 333143 w 2091320"/>
                <a:gd name="connsiteY10" fmla="*/ 1769589 h 1834644"/>
                <a:gd name="connsiteX11" fmla="*/ 185438 w 2091320"/>
                <a:gd name="connsiteY11" fmla="*/ 1514924 h 1834644"/>
                <a:gd name="connsiteX12" fmla="*/ 0 w 2091320"/>
                <a:gd name="connsiteY12" fmla="*/ 1834644 h 1834644"/>
                <a:gd name="connsiteX13" fmla="*/ 1821 w 2091320"/>
                <a:gd name="connsiteY13" fmla="*/ 1798585 h 1834644"/>
                <a:gd name="connsiteX14" fmla="*/ 1149202 w 2091320"/>
                <a:gd name="connsiteY14" fmla="*/ 395676 h 1834644"/>
                <a:gd name="connsiteX15" fmla="*/ 1185466 w 2091320"/>
                <a:gd name="connsiteY15" fmla="*/ 386351 h 1834644"/>
                <a:gd name="connsiteX16" fmla="*/ 1185467 w 2091320"/>
                <a:gd name="connsiteY16" fmla="*/ 386351 h 1834644"/>
                <a:gd name="connsiteX17" fmla="*/ 1185467 w 2091320"/>
                <a:gd name="connsiteY17" fmla="*/ 0 h 1834644"/>
                <a:gd name="connsiteX0" fmla="*/ 1185467 w 2091320"/>
                <a:gd name="connsiteY0" fmla="*/ 0 h 1834644"/>
                <a:gd name="connsiteX1" fmla="*/ 1749854 w 2091320"/>
                <a:gd name="connsiteY1" fmla="*/ 327345 h 1834644"/>
                <a:gd name="connsiteX2" fmla="*/ 1749853 w 2091320"/>
                <a:gd name="connsiteY2" fmla="*/ 327345 h 1834644"/>
                <a:gd name="connsiteX3" fmla="*/ 2091320 w 2091320"/>
                <a:gd name="connsiteY3" fmla="*/ 525396 h 1834644"/>
                <a:gd name="connsiteX4" fmla="*/ 1852224 w 2091320"/>
                <a:gd name="connsiteY4" fmla="*/ 664071 h 1834644"/>
                <a:gd name="connsiteX5" fmla="*/ 1185466 w 2091320"/>
                <a:gd name="connsiteY5" fmla="*/ 1050791 h 1834644"/>
                <a:gd name="connsiteX6" fmla="*/ 1185466 w 2091320"/>
                <a:gd name="connsiteY6" fmla="*/ 726588 h 1834644"/>
                <a:gd name="connsiteX7" fmla="*/ 1123988 w 2091320"/>
                <a:gd name="connsiteY7" fmla="*/ 749090 h 1834644"/>
                <a:gd name="connsiteX8" fmla="*/ 343696 w 2091320"/>
                <a:gd name="connsiteY8" fmla="*/ 1700445 h 1834644"/>
                <a:gd name="connsiteX9" fmla="*/ 333143 w 2091320"/>
                <a:gd name="connsiteY9" fmla="*/ 1769589 h 1834644"/>
                <a:gd name="connsiteX10" fmla="*/ 185438 w 2091320"/>
                <a:gd name="connsiteY10" fmla="*/ 1514924 h 1834644"/>
                <a:gd name="connsiteX11" fmla="*/ 0 w 2091320"/>
                <a:gd name="connsiteY11" fmla="*/ 1834644 h 1834644"/>
                <a:gd name="connsiteX12" fmla="*/ 1821 w 2091320"/>
                <a:gd name="connsiteY12" fmla="*/ 1798585 h 1834644"/>
                <a:gd name="connsiteX13" fmla="*/ 1149202 w 2091320"/>
                <a:gd name="connsiteY13" fmla="*/ 395676 h 1834644"/>
                <a:gd name="connsiteX14" fmla="*/ 1185466 w 2091320"/>
                <a:gd name="connsiteY14" fmla="*/ 386351 h 1834644"/>
                <a:gd name="connsiteX15" fmla="*/ 1185467 w 2091320"/>
                <a:gd name="connsiteY15" fmla="*/ 386351 h 1834644"/>
                <a:gd name="connsiteX16" fmla="*/ 1185467 w 2091320"/>
                <a:gd name="connsiteY16" fmla="*/ 0 h 18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1320" h="1834644">
                  <a:moveTo>
                    <a:pt x="1185467" y="0"/>
                  </a:moveTo>
                  <a:lnTo>
                    <a:pt x="1749854" y="327345"/>
                  </a:lnTo>
                  <a:lnTo>
                    <a:pt x="1749853" y="327345"/>
                  </a:lnTo>
                  <a:lnTo>
                    <a:pt x="2091320" y="525396"/>
                  </a:lnTo>
                  <a:lnTo>
                    <a:pt x="1852224" y="664071"/>
                  </a:lnTo>
                  <a:lnTo>
                    <a:pt x="1185466" y="1050791"/>
                  </a:lnTo>
                  <a:lnTo>
                    <a:pt x="1185466" y="726588"/>
                  </a:lnTo>
                  <a:lnTo>
                    <a:pt x="1123988" y="749090"/>
                  </a:lnTo>
                  <a:cubicBezTo>
                    <a:pt x="728719" y="916274"/>
                    <a:pt x="431717" y="1270298"/>
                    <a:pt x="343696" y="1700445"/>
                  </a:cubicBezTo>
                  <a:lnTo>
                    <a:pt x="333143" y="1769589"/>
                  </a:lnTo>
                  <a:lnTo>
                    <a:pt x="185438" y="1514924"/>
                  </a:lnTo>
                  <a:lnTo>
                    <a:pt x="0" y="1834644"/>
                  </a:lnTo>
                  <a:lnTo>
                    <a:pt x="1821" y="1798585"/>
                  </a:lnTo>
                  <a:cubicBezTo>
                    <a:pt x="69216" y="1134957"/>
                    <a:pt x="531059" y="587938"/>
                    <a:pt x="1149202" y="395676"/>
                  </a:cubicBezTo>
                  <a:lnTo>
                    <a:pt x="1185466" y="386351"/>
                  </a:lnTo>
                  <a:lnTo>
                    <a:pt x="1185467" y="386351"/>
                  </a:lnTo>
                  <a:lnTo>
                    <a:pt x="11854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fr-FR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0C1A636-B50F-D979-A45E-5882407D81C9}"/>
                </a:ext>
              </a:extLst>
            </p:cNvPr>
            <p:cNvSpPr txBox="1">
              <a:spLocks/>
            </p:cNvSpPr>
            <p:nvPr/>
          </p:nvSpPr>
          <p:spPr>
            <a:xfrm>
              <a:off x="5815194" y="2248805"/>
              <a:ext cx="1918752" cy="2123436"/>
            </a:xfrm>
            <a:custGeom>
              <a:avLst/>
              <a:gdLst>
                <a:gd name="connsiteX0" fmla="*/ 1129127 w 1883985"/>
                <a:gd name="connsiteY0" fmla="*/ 1187579 h 2093432"/>
                <a:gd name="connsiteX1" fmla="*/ 1150675 w 1883985"/>
                <a:gd name="connsiteY1" fmla="*/ 1246449 h 2093432"/>
                <a:gd name="connsiteX2" fmla="*/ 1129127 w 1883985"/>
                <a:gd name="connsiteY2" fmla="*/ 1187579 h 2093432"/>
                <a:gd name="connsiteX3" fmla="*/ 0 w 1883985"/>
                <a:gd name="connsiteY3" fmla="*/ 0 h 2093432"/>
                <a:gd name="connsiteX4" fmla="*/ 56739 w 1883985"/>
                <a:gd name="connsiteY4" fmla="*/ 2865 h 2093432"/>
                <a:gd name="connsiteX5" fmla="*/ 1459648 w 1883985"/>
                <a:gd name="connsiteY5" fmla="*/ 1150246 h 2093432"/>
                <a:gd name="connsiteX6" fmla="*/ 1469247 w 1883985"/>
                <a:gd name="connsiteY6" fmla="*/ 1187578 h 2093432"/>
                <a:gd name="connsiteX7" fmla="*/ 1469248 w 1883985"/>
                <a:gd name="connsiteY7" fmla="*/ 1187578 h 2093432"/>
                <a:gd name="connsiteX8" fmla="*/ 1883985 w 1883985"/>
                <a:gd name="connsiteY8" fmla="*/ 1187578 h 2093432"/>
                <a:gd name="connsiteX9" fmla="*/ 1525187 w 1883985"/>
                <a:gd name="connsiteY9" fmla="*/ 1806194 h 2093432"/>
                <a:gd name="connsiteX10" fmla="*/ 1358590 w 1883985"/>
                <a:gd name="connsiteY10" fmla="*/ 2093432 h 2093432"/>
                <a:gd name="connsiteX11" fmla="*/ 1197095 w 1883985"/>
                <a:gd name="connsiteY11" fmla="*/ 1814992 h 2093432"/>
                <a:gd name="connsiteX12" fmla="*/ 833194 w 1883985"/>
                <a:gd name="connsiteY12" fmla="*/ 1187578 h 2093432"/>
                <a:gd name="connsiteX13" fmla="*/ 1129125 w 1883985"/>
                <a:gd name="connsiteY13" fmla="*/ 1187578 h 2093432"/>
                <a:gd name="connsiteX14" fmla="*/ 1106234 w 1883985"/>
                <a:gd name="connsiteY14" fmla="*/ 1125032 h 2093432"/>
                <a:gd name="connsiteX15" fmla="*/ 154879 w 1883985"/>
                <a:gd name="connsiteY15" fmla="*/ 344740 h 2093432"/>
                <a:gd name="connsiteX16" fmla="*/ 102371 w 1883985"/>
                <a:gd name="connsiteY16" fmla="*/ 336726 h 2093432"/>
                <a:gd name="connsiteX17" fmla="*/ 341467 w 1883985"/>
                <a:gd name="connsiteY17" fmla="*/ 198051 h 2093432"/>
                <a:gd name="connsiteX0" fmla="*/ 0 w 1883985"/>
                <a:gd name="connsiteY0" fmla="*/ 0 h 2093432"/>
                <a:gd name="connsiteX1" fmla="*/ 1150675 w 1883985"/>
                <a:gd name="connsiteY1" fmla="*/ 1246449 h 2093432"/>
                <a:gd name="connsiteX2" fmla="*/ 1129127 w 1883985"/>
                <a:gd name="connsiteY2" fmla="*/ 1187579 h 2093432"/>
                <a:gd name="connsiteX3" fmla="*/ 0 w 1883985"/>
                <a:gd name="connsiteY3" fmla="*/ 0 h 2093432"/>
                <a:gd name="connsiteX4" fmla="*/ 56739 w 1883985"/>
                <a:gd name="connsiteY4" fmla="*/ 2865 h 2093432"/>
                <a:gd name="connsiteX5" fmla="*/ 1459648 w 1883985"/>
                <a:gd name="connsiteY5" fmla="*/ 1150246 h 2093432"/>
                <a:gd name="connsiteX6" fmla="*/ 1469247 w 1883985"/>
                <a:gd name="connsiteY6" fmla="*/ 1187578 h 2093432"/>
                <a:gd name="connsiteX7" fmla="*/ 1469248 w 1883985"/>
                <a:gd name="connsiteY7" fmla="*/ 1187578 h 2093432"/>
                <a:gd name="connsiteX8" fmla="*/ 1883985 w 1883985"/>
                <a:gd name="connsiteY8" fmla="*/ 1187578 h 2093432"/>
                <a:gd name="connsiteX9" fmla="*/ 1525187 w 1883985"/>
                <a:gd name="connsiteY9" fmla="*/ 1806194 h 2093432"/>
                <a:gd name="connsiteX10" fmla="*/ 1358590 w 1883985"/>
                <a:gd name="connsiteY10" fmla="*/ 2093432 h 2093432"/>
                <a:gd name="connsiteX11" fmla="*/ 1197095 w 1883985"/>
                <a:gd name="connsiteY11" fmla="*/ 1814992 h 2093432"/>
                <a:gd name="connsiteX12" fmla="*/ 833194 w 1883985"/>
                <a:gd name="connsiteY12" fmla="*/ 1187578 h 2093432"/>
                <a:gd name="connsiteX13" fmla="*/ 1129125 w 1883985"/>
                <a:gd name="connsiteY13" fmla="*/ 1187578 h 2093432"/>
                <a:gd name="connsiteX14" fmla="*/ 1106234 w 1883985"/>
                <a:gd name="connsiteY14" fmla="*/ 1125032 h 2093432"/>
                <a:gd name="connsiteX15" fmla="*/ 154879 w 1883985"/>
                <a:gd name="connsiteY15" fmla="*/ 344740 h 2093432"/>
                <a:gd name="connsiteX16" fmla="*/ 102371 w 1883985"/>
                <a:gd name="connsiteY16" fmla="*/ 336726 h 2093432"/>
                <a:gd name="connsiteX17" fmla="*/ 341467 w 1883985"/>
                <a:gd name="connsiteY17" fmla="*/ 198051 h 2093432"/>
                <a:gd name="connsiteX18" fmla="*/ 91440 w 1883985"/>
                <a:gd name="connsiteY18" fmla="*/ 91440 h 2093432"/>
                <a:gd name="connsiteX0" fmla="*/ 0 w 1883985"/>
                <a:gd name="connsiteY0" fmla="*/ 0 h 2093432"/>
                <a:gd name="connsiteX1" fmla="*/ 1129127 w 1883985"/>
                <a:gd name="connsiteY1" fmla="*/ 1187579 h 2093432"/>
                <a:gd name="connsiteX2" fmla="*/ 0 w 1883985"/>
                <a:gd name="connsiteY2" fmla="*/ 0 h 2093432"/>
                <a:gd name="connsiteX3" fmla="*/ 0 w 1883985"/>
                <a:gd name="connsiteY3" fmla="*/ 0 h 2093432"/>
                <a:gd name="connsiteX4" fmla="*/ 56739 w 1883985"/>
                <a:gd name="connsiteY4" fmla="*/ 2865 h 2093432"/>
                <a:gd name="connsiteX5" fmla="*/ 1459648 w 1883985"/>
                <a:gd name="connsiteY5" fmla="*/ 1150246 h 2093432"/>
                <a:gd name="connsiteX6" fmla="*/ 1469247 w 1883985"/>
                <a:gd name="connsiteY6" fmla="*/ 1187578 h 2093432"/>
                <a:gd name="connsiteX7" fmla="*/ 1469248 w 1883985"/>
                <a:gd name="connsiteY7" fmla="*/ 1187578 h 2093432"/>
                <a:gd name="connsiteX8" fmla="*/ 1883985 w 1883985"/>
                <a:gd name="connsiteY8" fmla="*/ 1187578 h 2093432"/>
                <a:gd name="connsiteX9" fmla="*/ 1525187 w 1883985"/>
                <a:gd name="connsiteY9" fmla="*/ 1806194 h 2093432"/>
                <a:gd name="connsiteX10" fmla="*/ 1358590 w 1883985"/>
                <a:gd name="connsiteY10" fmla="*/ 2093432 h 2093432"/>
                <a:gd name="connsiteX11" fmla="*/ 1197095 w 1883985"/>
                <a:gd name="connsiteY11" fmla="*/ 1814992 h 2093432"/>
                <a:gd name="connsiteX12" fmla="*/ 833194 w 1883985"/>
                <a:gd name="connsiteY12" fmla="*/ 1187578 h 2093432"/>
                <a:gd name="connsiteX13" fmla="*/ 1129125 w 1883985"/>
                <a:gd name="connsiteY13" fmla="*/ 1187578 h 2093432"/>
                <a:gd name="connsiteX14" fmla="*/ 1106234 w 1883985"/>
                <a:gd name="connsiteY14" fmla="*/ 1125032 h 2093432"/>
                <a:gd name="connsiteX15" fmla="*/ 154879 w 1883985"/>
                <a:gd name="connsiteY15" fmla="*/ 344740 h 2093432"/>
                <a:gd name="connsiteX16" fmla="*/ 102371 w 1883985"/>
                <a:gd name="connsiteY16" fmla="*/ 336726 h 2093432"/>
                <a:gd name="connsiteX17" fmla="*/ 341467 w 1883985"/>
                <a:gd name="connsiteY17" fmla="*/ 198051 h 2093432"/>
                <a:gd name="connsiteX18" fmla="*/ 91440 w 1883985"/>
                <a:gd name="connsiteY18" fmla="*/ 91440 h 2093432"/>
                <a:gd name="connsiteX0" fmla="*/ 0 w 1883985"/>
                <a:gd name="connsiteY0" fmla="*/ 0 h 2093432"/>
                <a:gd name="connsiteX1" fmla="*/ 1129127 w 1883985"/>
                <a:gd name="connsiteY1" fmla="*/ 1187579 h 2093432"/>
                <a:gd name="connsiteX2" fmla="*/ 0 w 1883985"/>
                <a:gd name="connsiteY2" fmla="*/ 0 h 2093432"/>
                <a:gd name="connsiteX3" fmla="*/ 0 w 1883985"/>
                <a:gd name="connsiteY3" fmla="*/ 0 h 2093432"/>
                <a:gd name="connsiteX4" fmla="*/ 56739 w 1883985"/>
                <a:gd name="connsiteY4" fmla="*/ 2865 h 2093432"/>
                <a:gd name="connsiteX5" fmla="*/ 1459648 w 1883985"/>
                <a:gd name="connsiteY5" fmla="*/ 1150246 h 2093432"/>
                <a:gd name="connsiteX6" fmla="*/ 1469247 w 1883985"/>
                <a:gd name="connsiteY6" fmla="*/ 1187578 h 2093432"/>
                <a:gd name="connsiteX7" fmla="*/ 1469248 w 1883985"/>
                <a:gd name="connsiteY7" fmla="*/ 1187578 h 2093432"/>
                <a:gd name="connsiteX8" fmla="*/ 1883985 w 1883985"/>
                <a:gd name="connsiteY8" fmla="*/ 1187578 h 2093432"/>
                <a:gd name="connsiteX9" fmla="*/ 1525187 w 1883985"/>
                <a:gd name="connsiteY9" fmla="*/ 1806194 h 2093432"/>
                <a:gd name="connsiteX10" fmla="*/ 1358590 w 1883985"/>
                <a:gd name="connsiteY10" fmla="*/ 2093432 h 2093432"/>
                <a:gd name="connsiteX11" fmla="*/ 1197095 w 1883985"/>
                <a:gd name="connsiteY11" fmla="*/ 1814992 h 2093432"/>
                <a:gd name="connsiteX12" fmla="*/ 833194 w 1883985"/>
                <a:gd name="connsiteY12" fmla="*/ 1187578 h 2093432"/>
                <a:gd name="connsiteX13" fmla="*/ 1133888 w 1883985"/>
                <a:gd name="connsiteY13" fmla="*/ 1223297 h 2093432"/>
                <a:gd name="connsiteX14" fmla="*/ 1106234 w 1883985"/>
                <a:gd name="connsiteY14" fmla="*/ 1125032 h 2093432"/>
                <a:gd name="connsiteX15" fmla="*/ 154879 w 1883985"/>
                <a:gd name="connsiteY15" fmla="*/ 344740 h 2093432"/>
                <a:gd name="connsiteX16" fmla="*/ 102371 w 1883985"/>
                <a:gd name="connsiteY16" fmla="*/ 336726 h 2093432"/>
                <a:gd name="connsiteX17" fmla="*/ 341467 w 1883985"/>
                <a:gd name="connsiteY17" fmla="*/ 198051 h 2093432"/>
                <a:gd name="connsiteX18" fmla="*/ 91440 w 1883985"/>
                <a:gd name="connsiteY18" fmla="*/ 91440 h 2093432"/>
                <a:gd name="connsiteX0" fmla="*/ 0 w 1883985"/>
                <a:gd name="connsiteY0" fmla="*/ 0 h 2093432"/>
                <a:gd name="connsiteX1" fmla="*/ 1071977 w 1883985"/>
                <a:gd name="connsiteY1" fmla="*/ 1189960 h 2093432"/>
                <a:gd name="connsiteX2" fmla="*/ 0 w 1883985"/>
                <a:gd name="connsiteY2" fmla="*/ 0 h 2093432"/>
                <a:gd name="connsiteX3" fmla="*/ 0 w 1883985"/>
                <a:gd name="connsiteY3" fmla="*/ 0 h 2093432"/>
                <a:gd name="connsiteX4" fmla="*/ 56739 w 1883985"/>
                <a:gd name="connsiteY4" fmla="*/ 2865 h 2093432"/>
                <a:gd name="connsiteX5" fmla="*/ 1459648 w 1883985"/>
                <a:gd name="connsiteY5" fmla="*/ 1150246 h 2093432"/>
                <a:gd name="connsiteX6" fmla="*/ 1469247 w 1883985"/>
                <a:gd name="connsiteY6" fmla="*/ 1187578 h 2093432"/>
                <a:gd name="connsiteX7" fmla="*/ 1469248 w 1883985"/>
                <a:gd name="connsiteY7" fmla="*/ 1187578 h 2093432"/>
                <a:gd name="connsiteX8" fmla="*/ 1883985 w 1883985"/>
                <a:gd name="connsiteY8" fmla="*/ 1187578 h 2093432"/>
                <a:gd name="connsiteX9" fmla="*/ 1525187 w 1883985"/>
                <a:gd name="connsiteY9" fmla="*/ 1806194 h 2093432"/>
                <a:gd name="connsiteX10" fmla="*/ 1358590 w 1883985"/>
                <a:gd name="connsiteY10" fmla="*/ 2093432 h 2093432"/>
                <a:gd name="connsiteX11" fmla="*/ 1197095 w 1883985"/>
                <a:gd name="connsiteY11" fmla="*/ 1814992 h 2093432"/>
                <a:gd name="connsiteX12" fmla="*/ 833194 w 1883985"/>
                <a:gd name="connsiteY12" fmla="*/ 1187578 h 2093432"/>
                <a:gd name="connsiteX13" fmla="*/ 1133888 w 1883985"/>
                <a:gd name="connsiteY13" fmla="*/ 1223297 h 2093432"/>
                <a:gd name="connsiteX14" fmla="*/ 1106234 w 1883985"/>
                <a:gd name="connsiteY14" fmla="*/ 1125032 h 2093432"/>
                <a:gd name="connsiteX15" fmla="*/ 154879 w 1883985"/>
                <a:gd name="connsiteY15" fmla="*/ 344740 h 2093432"/>
                <a:gd name="connsiteX16" fmla="*/ 102371 w 1883985"/>
                <a:gd name="connsiteY16" fmla="*/ 336726 h 2093432"/>
                <a:gd name="connsiteX17" fmla="*/ 341467 w 1883985"/>
                <a:gd name="connsiteY17" fmla="*/ 198051 h 2093432"/>
                <a:gd name="connsiteX18" fmla="*/ 91440 w 1883985"/>
                <a:gd name="connsiteY18" fmla="*/ 91440 h 2093432"/>
                <a:gd name="connsiteX0" fmla="*/ 0 w 1883985"/>
                <a:gd name="connsiteY0" fmla="*/ 0 h 2093432"/>
                <a:gd name="connsiteX1" fmla="*/ 56739 w 1883985"/>
                <a:gd name="connsiteY1" fmla="*/ 2865 h 2093432"/>
                <a:gd name="connsiteX2" fmla="*/ 1459648 w 1883985"/>
                <a:gd name="connsiteY2" fmla="*/ 1150246 h 2093432"/>
                <a:gd name="connsiteX3" fmla="*/ 1469247 w 1883985"/>
                <a:gd name="connsiteY3" fmla="*/ 1187578 h 2093432"/>
                <a:gd name="connsiteX4" fmla="*/ 1469248 w 1883985"/>
                <a:gd name="connsiteY4" fmla="*/ 1187578 h 2093432"/>
                <a:gd name="connsiteX5" fmla="*/ 1883985 w 1883985"/>
                <a:gd name="connsiteY5" fmla="*/ 1187578 h 2093432"/>
                <a:gd name="connsiteX6" fmla="*/ 1525187 w 1883985"/>
                <a:gd name="connsiteY6" fmla="*/ 1806194 h 2093432"/>
                <a:gd name="connsiteX7" fmla="*/ 1358590 w 1883985"/>
                <a:gd name="connsiteY7" fmla="*/ 2093432 h 2093432"/>
                <a:gd name="connsiteX8" fmla="*/ 1197095 w 1883985"/>
                <a:gd name="connsiteY8" fmla="*/ 1814992 h 2093432"/>
                <a:gd name="connsiteX9" fmla="*/ 833194 w 1883985"/>
                <a:gd name="connsiteY9" fmla="*/ 1187578 h 2093432"/>
                <a:gd name="connsiteX10" fmla="*/ 1133888 w 1883985"/>
                <a:gd name="connsiteY10" fmla="*/ 1223297 h 2093432"/>
                <a:gd name="connsiteX11" fmla="*/ 1106234 w 1883985"/>
                <a:gd name="connsiteY11" fmla="*/ 1125032 h 2093432"/>
                <a:gd name="connsiteX12" fmla="*/ 154879 w 1883985"/>
                <a:gd name="connsiteY12" fmla="*/ 344740 h 2093432"/>
                <a:gd name="connsiteX13" fmla="*/ 102371 w 1883985"/>
                <a:gd name="connsiteY13" fmla="*/ 336726 h 2093432"/>
                <a:gd name="connsiteX14" fmla="*/ 341467 w 1883985"/>
                <a:gd name="connsiteY14" fmla="*/ 198051 h 2093432"/>
                <a:gd name="connsiteX15" fmla="*/ 91440 w 1883985"/>
                <a:gd name="connsiteY15" fmla="*/ 91440 h 2093432"/>
                <a:gd name="connsiteX0" fmla="*/ 0 w 1883985"/>
                <a:gd name="connsiteY0" fmla="*/ 0 h 2093432"/>
                <a:gd name="connsiteX1" fmla="*/ 56739 w 1883985"/>
                <a:gd name="connsiteY1" fmla="*/ 2865 h 2093432"/>
                <a:gd name="connsiteX2" fmla="*/ 1459648 w 1883985"/>
                <a:gd name="connsiteY2" fmla="*/ 1150246 h 2093432"/>
                <a:gd name="connsiteX3" fmla="*/ 1469247 w 1883985"/>
                <a:gd name="connsiteY3" fmla="*/ 1187578 h 2093432"/>
                <a:gd name="connsiteX4" fmla="*/ 1469248 w 1883985"/>
                <a:gd name="connsiteY4" fmla="*/ 1187578 h 2093432"/>
                <a:gd name="connsiteX5" fmla="*/ 1883985 w 1883985"/>
                <a:gd name="connsiteY5" fmla="*/ 1187578 h 2093432"/>
                <a:gd name="connsiteX6" fmla="*/ 1525187 w 1883985"/>
                <a:gd name="connsiteY6" fmla="*/ 1806194 h 2093432"/>
                <a:gd name="connsiteX7" fmla="*/ 1358590 w 1883985"/>
                <a:gd name="connsiteY7" fmla="*/ 2093432 h 2093432"/>
                <a:gd name="connsiteX8" fmla="*/ 1197095 w 1883985"/>
                <a:gd name="connsiteY8" fmla="*/ 1814992 h 2093432"/>
                <a:gd name="connsiteX9" fmla="*/ 833194 w 1883985"/>
                <a:gd name="connsiteY9" fmla="*/ 1187578 h 2093432"/>
                <a:gd name="connsiteX10" fmla="*/ 1131506 w 1883985"/>
                <a:gd name="connsiteY10" fmla="*/ 1192341 h 2093432"/>
                <a:gd name="connsiteX11" fmla="*/ 1106234 w 1883985"/>
                <a:gd name="connsiteY11" fmla="*/ 1125032 h 2093432"/>
                <a:gd name="connsiteX12" fmla="*/ 154879 w 1883985"/>
                <a:gd name="connsiteY12" fmla="*/ 344740 h 2093432"/>
                <a:gd name="connsiteX13" fmla="*/ 102371 w 1883985"/>
                <a:gd name="connsiteY13" fmla="*/ 336726 h 2093432"/>
                <a:gd name="connsiteX14" fmla="*/ 341467 w 1883985"/>
                <a:gd name="connsiteY14" fmla="*/ 198051 h 2093432"/>
                <a:gd name="connsiteX15" fmla="*/ 91440 w 1883985"/>
                <a:gd name="connsiteY15" fmla="*/ 91440 h 2093432"/>
                <a:gd name="connsiteX0" fmla="*/ 0 w 1883985"/>
                <a:gd name="connsiteY0" fmla="*/ 0 h 2093432"/>
                <a:gd name="connsiteX1" fmla="*/ 56739 w 1883985"/>
                <a:gd name="connsiteY1" fmla="*/ 2865 h 2093432"/>
                <a:gd name="connsiteX2" fmla="*/ 1459648 w 1883985"/>
                <a:gd name="connsiteY2" fmla="*/ 1150246 h 2093432"/>
                <a:gd name="connsiteX3" fmla="*/ 1469247 w 1883985"/>
                <a:gd name="connsiteY3" fmla="*/ 1187578 h 2093432"/>
                <a:gd name="connsiteX4" fmla="*/ 1469248 w 1883985"/>
                <a:gd name="connsiteY4" fmla="*/ 1187578 h 2093432"/>
                <a:gd name="connsiteX5" fmla="*/ 1883985 w 1883985"/>
                <a:gd name="connsiteY5" fmla="*/ 1187578 h 2093432"/>
                <a:gd name="connsiteX6" fmla="*/ 1525187 w 1883985"/>
                <a:gd name="connsiteY6" fmla="*/ 1806194 h 2093432"/>
                <a:gd name="connsiteX7" fmla="*/ 1358590 w 1883985"/>
                <a:gd name="connsiteY7" fmla="*/ 2093432 h 2093432"/>
                <a:gd name="connsiteX8" fmla="*/ 1197095 w 1883985"/>
                <a:gd name="connsiteY8" fmla="*/ 1814992 h 2093432"/>
                <a:gd name="connsiteX9" fmla="*/ 833194 w 1883985"/>
                <a:gd name="connsiteY9" fmla="*/ 1187578 h 2093432"/>
                <a:gd name="connsiteX10" fmla="*/ 1131506 w 1883985"/>
                <a:gd name="connsiteY10" fmla="*/ 1192341 h 2093432"/>
                <a:gd name="connsiteX11" fmla="*/ 1106234 w 1883985"/>
                <a:gd name="connsiteY11" fmla="*/ 1125032 h 2093432"/>
                <a:gd name="connsiteX12" fmla="*/ 154879 w 1883985"/>
                <a:gd name="connsiteY12" fmla="*/ 344740 h 2093432"/>
                <a:gd name="connsiteX13" fmla="*/ 102371 w 1883985"/>
                <a:gd name="connsiteY13" fmla="*/ 336726 h 2093432"/>
                <a:gd name="connsiteX14" fmla="*/ 341467 w 1883985"/>
                <a:gd name="connsiteY14" fmla="*/ 198051 h 2093432"/>
                <a:gd name="connsiteX15" fmla="*/ 22383 w 1883985"/>
                <a:gd name="connsiteY15" fmla="*/ 27146 h 2093432"/>
                <a:gd name="connsiteX0" fmla="*/ 34767 w 1918752"/>
                <a:gd name="connsiteY0" fmla="*/ 30004 h 2123436"/>
                <a:gd name="connsiteX1" fmla="*/ 91506 w 1918752"/>
                <a:gd name="connsiteY1" fmla="*/ 32869 h 2123436"/>
                <a:gd name="connsiteX2" fmla="*/ 1494415 w 1918752"/>
                <a:gd name="connsiteY2" fmla="*/ 1180250 h 2123436"/>
                <a:gd name="connsiteX3" fmla="*/ 1504014 w 1918752"/>
                <a:gd name="connsiteY3" fmla="*/ 1217582 h 2123436"/>
                <a:gd name="connsiteX4" fmla="*/ 1504015 w 1918752"/>
                <a:gd name="connsiteY4" fmla="*/ 1217582 h 2123436"/>
                <a:gd name="connsiteX5" fmla="*/ 1918752 w 1918752"/>
                <a:gd name="connsiteY5" fmla="*/ 1217582 h 2123436"/>
                <a:gd name="connsiteX6" fmla="*/ 1559954 w 1918752"/>
                <a:gd name="connsiteY6" fmla="*/ 1836198 h 2123436"/>
                <a:gd name="connsiteX7" fmla="*/ 1393357 w 1918752"/>
                <a:gd name="connsiteY7" fmla="*/ 2123436 h 2123436"/>
                <a:gd name="connsiteX8" fmla="*/ 1231862 w 1918752"/>
                <a:gd name="connsiteY8" fmla="*/ 1844996 h 2123436"/>
                <a:gd name="connsiteX9" fmla="*/ 867961 w 1918752"/>
                <a:gd name="connsiteY9" fmla="*/ 1217582 h 2123436"/>
                <a:gd name="connsiteX10" fmla="*/ 1166273 w 1918752"/>
                <a:gd name="connsiteY10" fmla="*/ 1222345 h 2123436"/>
                <a:gd name="connsiteX11" fmla="*/ 1141001 w 1918752"/>
                <a:gd name="connsiteY11" fmla="*/ 1155036 h 2123436"/>
                <a:gd name="connsiteX12" fmla="*/ 189646 w 1918752"/>
                <a:gd name="connsiteY12" fmla="*/ 374744 h 2123436"/>
                <a:gd name="connsiteX13" fmla="*/ 137138 w 1918752"/>
                <a:gd name="connsiteY13" fmla="*/ 366730 h 2123436"/>
                <a:gd name="connsiteX14" fmla="*/ 376234 w 1918752"/>
                <a:gd name="connsiteY14" fmla="*/ 228055 h 2123436"/>
                <a:gd name="connsiteX15" fmla="*/ 0 w 1918752"/>
                <a:gd name="connsiteY15" fmla="*/ 0 h 212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8752" h="2123436">
                  <a:moveTo>
                    <a:pt x="34767" y="30004"/>
                  </a:moveTo>
                  <a:lnTo>
                    <a:pt x="91506" y="32869"/>
                  </a:lnTo>
                  <a:cubicBezTo>
                    <a:pt x="755134" y="100264"/>
                    <a:pt x="1302153" y="562107"/>
                    <a:pt x="1494415" y="1180250"/>
                  </a:cubicBezTo>
                  <a:lnTo>
                    <a:pt x="1504014" y="1217582"/>
                  </a:lnTo>
                  <a:lnTo>
                    <a:pt x="1504015" y="1217582"/>
                  </a:lnTo>
                  <a:lnTo>
                    <a:pt x="1918752" y="1217582"/>
                  </a:lnTo>
                  <a:lnTo>
                    <a:pt x="1559954" y="1836198"/>
                  </a:lnTo>
                  <a:lnTo>
                    <a:pt x="1393357" y="2123436"/>
                  </a:lnTo>
                  <a:lnTo>
                    <a:pt x="1231862" y="1844996"/>
                  </a:lnTo>
                  <a:lnTo>
                    <a:pt x="867961" y="1217582"/>
                  </a:lnTo>
                  <a:lnTo>
                    <a:pt x="1166273" y="1222345"/>
                  </a:lnTo>
                  <a:lnTo>
                    <a:pt x="1141001" y="1155036"/>
                  </a:lnTo>
                  <a:cubicBezTo>
                    <a:pt x="973816" y="759767"/>
                    <a:pt x="619793" y="462765"/>
                    <a:pt x="189646" y="374744"/>
                  </a:cubicBezTo>
                  <a:lnTo>
                    <a:pt x="137138" y="366730"/>
                  </a:lnTo>
                  <a:lnTo>
                    <a:pt x="376234" y="228055"/>
                  </a:lnTo>
                  <a:cubicBezTo>
                    <a:pt x="262412" y="162038"/>
                    <a:pt x="0" y="0"/>
                    <a:pt x="0" y="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fr-FR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4DFE2ED-89DE-16C2-B14D-79A5E52D861C}"/>
                </a:ext>
              </a:extLst>
            </p:cNvPr>
            <p:cNvSpPr txBox="1">
              <a:spLocks/>
            </p:cNvSpPr>
            <p:nvPr/>
          </p:nvSpPr>
          <p:spPr>
            <a:xfrm>
              <a:off x="3760151" y="3466387"/>
              <a:ext cx="1811182" cy="2086952"/>
            </a:xfrm>
            <a:custGeom>
              <a:avLst/>
              <a:gdLst>
                <a:gd name="connsiteX0" fmla="*/ 525395 w 1811182"/>
                <a:gd name="connsiteY0" fmla="*/ 0 h 2086952"/>
                <a:gd name="connsiteX1" fmla="*/ 673100 w 1811182"/>
                <a:gd name="connsiteY1" fmla="*/ 254665 h 2086952"/>
                <a:gd name="connsiteX2" fmla="*/ 663627 w 1811182"/>
                <a:gd name="connsiteY2" fmla="*/ 316739 h 2086952"/>
                <a:gd name="connsiteX3" fmla="*/ 656804 w 1811182"/>
                <a:gd name="connsiteY3" fmla="*/ 451859 h 2086952"/>
                <a:gd name="connsiteX4" fmla="*/ 656804 w 1811182"/>
                <a:gd name="connsiteY4" fmla="*/ 451859 h 2086952"/>
                <a:gd name="connsiteX5" fmla="*/ 663627 w 1811182"/>
                <a:gd name="connsiteY5" fmla="*/ 316740 h 2086952"/>
                <a:gd name="connsiteX6" fmla="*/ 673100 w 1811182"/>
                <a:gd name="connsiteY6" fmla="*/ 254666 h 2086952"/>
                <a:gd name="connsiteX7" fmla="*/ 1050790 w 1811182"/>
                <a:gd name="connsiteY7" fmla="*/ 905855 h 2086952"/>
                <a:gd name="connsiteX8" fmla="*/ 738548 w 1811182"/>
                <a:gd name="connsiteY8" fmla="*/ 905855 h 2086952"/>
                <a:gd name="connsiteX9" fmla="*/ 760658 w 1811182"/>
                <a:gd name="connsiteY9" fmla="*/ 966265 h 2086952"/>
                <a:gd name="connsiteX10" fmla="*/ 1712013 w 1811182"/>
                <a:gd name="connsiteY10" fmla="*/ 1746557 h 2086952"/>
                <a:gd name="connsiteX11" fmla="*/ 1811182 w 1811182"/>
                <a:gd name="connsiteY11" fmla="*/ 1761692 h 2086952"/>
                <a:gd name="connsiteX12" fmla="*/ 1525423 w 1811182"/>
                <a:gd name="connsiteY12" fmla="*/ 1927432 h 2086952"/>
                <a:gd name="connsiteX13" fmla="*/ 1800457 w 1811182"/>
                <a:gd name="connsiteY13" fmla="*/ 2086952 h 2086952"/>
                <a:gd name="connsiteX14" fmla="*/ 1646813 w 1811182"/>
                <a:gd name="connsiteY14" fmla="*/ 2063503 h 2086952"/>
                <a:gd name="connsiteX15" fmla="*/ 407244 w 1811182"/>
                <a:gd name="connsiteY15" fmla="*/ 941051 h 2086952"/>
                <a:gd name="connsiteX16" fmla="*/ 398194 w 1811182"/>
                <a:gd name="connsiteY16" fmla="*/ 905854 h 2086952"/>
                <a:gd name="connsiteX17" fmla="*/ 0 w 1811182"/>
                <a:gd name="connsiteY17" fmla="*/ 905854 h 2086952"/>
                <a:gd name="connsiteX18" fmla="*/ 339957 w 1811182"/>
                <a:gd name="connsiteY18" fmla="*/ 319722 h 2086952"/>
                <a:gd name="connsiteX19" fmla="*/ 339957 w 1811182"/>
                <a:gd name="connsiteY19" fmla="*/ 319720 h 2086952"/>
                <a:gd name="connsiteX0" fmla="*/ 525395 w 1811182"/>
                <a:gd name="connsiteY0" fmla="*/ 0 h 2086952"/>
                <a:gd name="connsiteX1" fmla="*/ 673100 w 1811182"/>
                <a:gd name="connsiteY1" fmla="*/ 254665 h 2086952"/>
                <a:gd name="connsiteX2" fmla="*/ 663627 w 1811182"/>
                <a:gd name="connsiteY2" fmla="*/ 316739 h 2086952"/>
                <a:gd name="connsiteX3" fmla="*/ 656804 w 1811182"/>
                <a:gd name="connsiteY3" fmla="*/ 451859 h 2086952"/>
                <a:gd name="connsiteX4" fmla="*/ 663627 w 1811182"/>
                <a:gd name="connsiteY4" fmla="*/ 316740 h 2086952"/>
                <a:gd name="connsiteX5" fmla="*/ 673100 w 1811182"/>
                <a:gd name="connsiteY5" fmla="*/ 254666 h 2086952"/>
                <a:gd name="connsiteX6" fmla="*/ 1050790 w 1811182"/>
                <a:gd name="connsiteY6" fmla="*/ 905855 h 2086952"/>
                <a:gd name="connsiteX7" fmla="*/ 738548 w 1811182"/>
                <a:gd name="connsiteY7" fmla="*/ 905855 h 2086952"/>
                <a:gd name="connsiteX8" fmla="*/ 760658 w 1811182"/>
                <a:gd name="connsiteY8" fmla="*/ 966265 h 2086952"/>
                <a:gd name="connsiteX9" fmla="*/ 1712013 w 1811182"/>
                <a:gd name="connsiteY9" fmla="*/ 1746557 h 2086952"/>
                <a:gd name="connsiteX10" fmla="*/ 1811182 w 1811182"/>
                <a:gd name="connsiteY10" fmla="*/ 1761692 h 2086952"/>
                <a:gd name="connsiteX11" fmla="*/ 1525423 w 1811182"/>
                <a:gd name="connsiteY11" fmla="*/ 1927432 h 2086952"/>
                <a:gd name="connsiteX12" fmla="*/ 1800457 w 1811182"/>
                <a:gd name="connsiteY12" fmla="*/ 2086952 h 2086952"/>
                <a:gd name="connsiteX13" fmla="*/ 1646813 w 1811182"/>
                <a:gd name="connsiteY13" fmla="*/ 2063503 h 2086952"/>
                <a:gd name="connsiteX14" fmla="*/ 407244 w 1811182"/>
                <a:gd name="connsiteY14" fmla="*/ 941051 h 2086952"/>
                <a:gd name="connsiteX15" fmla="*/ 398194 w 1811182"/>
                <a:gd name="connsiteY15" fmla="*/ 905854 h 2086952"/>
                <a:gd name="connsiteX16" fmla="*/ 0 w 1811182"/>
                <a:gd name="connsiteY16" fmla="*/ 905854 h 2086952"/>
                <a:gd name="connsiteX17" fmla="*/ 339957 w 1811182"/>
                <a:gd name="connsiteY17" fmla="*/ 319722 h 2086952"/>
                <a:gd name="connsiteX18" fmla="*/ 339957 w 1811182"/>
                <a:gd name="connsiteY18" fmla="*/ 319720 h 2086952"/>
                <a:gd name="connsiteX19" fmla="*/ 525395 w 1811182"/>
                <a:gd name="connsiteY19" fmla="*/ 0 h 2086952"/>
                <a:gd name="connsiteX0" fmla="*/ 525395 w 1811182"/>
                <a:gd name="connsiteY0" fmla="*/ 0 h 2086952"/>
                <a:gd name="connsiteX1" fmla="*/ 673100 w 1811182"/>
                <a:gd name="connsiteY1" fmla="*/ 254665 h 2086952"/>
                <a:gd name="connsiteX2" fmla="*/ 663627 w 1811182"/>
                <a:gd name="connsiteY2" fmla="*/ 316739 h 2086952"/>
                <a:gd name="connsiteX3" fmla="*/ 663627 w 1811182"/>
                <a:gd name="connsiteY3" fmla="*/ 316740 h 2086952"/>
                <a:gd name="connsiteX4" fmla="*/ 673100 w 1811182"/>
                <a:gd name="connsiteY4" fmla="*/ 254666 h 2086952"/>
                <a:gd name="connsiteX5" fmla="*/ 1050790 w 1811182"/>
                <a:gd name="connsiteY5" fmla="*/ 905855 h 2086952"/>
                <a:gd name="connsiteX6" fmla="*/ 738548 w 1811182"/>
                <a:gd name="connsiteY6" fmla="*/ 905855 h 2086952"/>
                <a:gd name="connsiteX7" fmla="*/ 760658 w 1811182"/>
                <a:gd name="connsiteY7" fmla="*/ 966265 h 2086952"/>
                <a:gd name="connsiteX8" fmla="*/ 1712013 w 1811182"/>
                <a:gd name="connsiteY8" fmla="*/ 1746557 h 2086952"/>
                <a:gd name="connsiteX9" fmla="*/ 1811182 w 1811182"/>
                <a:gd name="connsiteY9" fmla="*/ 1761692 h 2086952"/>
                <a:gd name="connsiteX10" fmla="*/ 1525423 w 1811182"/>
                <a:gd name="connsiteY10" fmla="*/ 1927432 h 2086952"/>
                <a:gd name="connsiteX11" fmla="*/ 1800457 w 1811182"/>
                <a:gd name="connsiteY11" fmla="*/ 2086952 h 2086952"/>
                <a:gd name="connsiteX12" fmla="*/ 1646813 w 1811182"/>
                <a:gd name="connsiteY12" fmla="*/ 2063503 h 2086952"/>
                <a:gd name="connsiteX13" fmla="*/ 407244 w 1811182"/>
                <a:gd name="connsiteY13" fmla="*/ 941051 h 2086952"/>
                <a:gd name="connsiteX14" fmla="*/ 398194 w 1811182"/>
                <a:gd name="connsiteY14" fmla="*/ 905854 h 2086952"/>
                <a:gd name="connsiteX15" fmla="*/ 0 w 1811182"/>
                <a:gd name="connsiteY15" fmla="*/ 905854 h 2086952"/>
                <a:gd name="connsiteX16" fmla="*/ 339957 w 1811182"/>
                <a:gd name="connsiteY16" fmla="*/ 319722 h 2086952"/>
                <a:gd name="connsiteX17" fmla="*/ 339957 w 1811182"/>
                <a:gd name="connsiteY17" fmla="*/ 319720 h 2086952"/>
                <a:gd name="connsiteX18" fmla="*/ 525395 w 1811182"/>
                <a:gd name="connsiteY18" fmla="*/ 0 h 2086952"/>
                <a:gd name="connsiteX0" fmla="*/ 525395 w 1811182"/>
                <a:gd name="connsiteY0" fmla="*/ 0 h 2086952"/>
                <a:gd name="connsiteX1" fmla="*/ 673100 w 1811182"/>
                <a:gd name="connsiteY1" fmla="*/ 254665 h 2086952"/>
                <a:gd name="connsiteX2" fmla="*/ 663627 w 1811182"/>
                <a:gd name="connsiteY2" fmla="*/ 316739 h 2086952"/>
                <a:gd name="connsiteX3" fmla="*/ 673100 w 1811182"/>
                <a:gd name="connsiteY3" fmla="*/ 254666 h 2086952"/>
                <a:gd name="connsiteX4" fmla="*/ 1050790 w 1811182"/>
                <a:gd name="connsiteY4" fmla="*/ 905855 h 2086952"/>
                <a:gd name="connsiteX5" fmla="*/ 738548 w 1811182"/>
                <a:gd name="connsiteY5" fmla="*/ 905855 h 2086952"/>
                <a:gd name="connsiteX6" fmla="*/ 760658 w 1811182"/>
                <a:gd name="connsiteY6" fmla="*/ 966265 h 2086952"/>
                <a:gd name="connsiteX7" fmla="*/ 1712013 w 1811182"/>
                <a:gd name="connsiteY7" fmla="*/ 1746557 h 2086952"/>
                <a:gd name="connsiteX8" fmla="*/ 1811182 w 1811182"/>
                <a:gd name="connsiteY8" fmla="*/ 1761692 h 2086952"/>
                <a:gd name="connsiteX9" fmla="*/ 1525423 w 1811182"/>
                <a:gd name="connsiteY9" fmla="*/ 1927432 h 2086952"/>
                <a:gd name="connsiteX10" fmla="*/ 1800457 w 1811182"/>
                <a:gd name="connsiteY10" fmla="*/ 2086952 h 2086952"/>
                <a:gd name="connsiteX11" fmla="*/ 1646813 w 1811182"/>
                <a:gd name="connsiteY11" fmla="*/ 2063503 h 2086952"/>
                <a:gd name="connsiteX12" fmla="*/ 407244 w 1811182"/>
                <a:gd name="connsiteY12" fmla="*/ 941051 h 2086952"/>
                <a:gd name="connsiteX13" fmla="*/ 398194 w 1811182"/>
                <a:gd name="connsiteY13" fmla="*/ 905854 h 2086952"/>
                <a:gd name="connsiteX14" fmla="*/ 0 w 1811182"/>
                <a:gd name="connsiteY14" fmla="*/ 905854 h 2086952"/>
                <a:gd name="connsiteX15" fmla="*/ 339957 w 1811182"/>
                <a:gd name="connsiteY15" fmla="*/ 319722 h 2086952"/>
                <a:gd name="connsiteX16" fmla="*/ 339957 w 1811182"/>
                <a:gd name="connsiteY16" fmla="*/ 319720 h 2086952"/>
                <a:gd name="connsiteX17" fmla="*/ 525395 w 1811182"/>
                <a:gd name="connsiteY17" fmla="*/ 0 h 2086952"/>
                <a:gd name="connsiteX0" fmla="*/ 525395 w 1811182"/>
                <a:gd name="connsiteY0" fmla="*/ 0 h 2086952"/>
                <a:gd name="connsiteX1" fmla="*/ 673100 w 1811182"/>
                <a:gd name="connsiteY1" fmla="*/ 254665 h 2086952"/>
                <a:gd name="connsiteX2" fmla="*/ 673100 w 1811182"/>
                <a:gd name="connsiteY2" fmla="*/ 254666 h 2086952"/>
                <a:gd name="connsiteX3" fmla="*/ 1050790 w 1811182"/>
                <a:gd name="connsiteY3" fmla="*/ 905855 h 2086952"/>
                <a:gd name="connsiteX4" fmla="*/ 738548 w 1811182"/>
                <a:gd name="connsiteY4" fmla="*/ 905855 h 2086952"/>
                <a:gd name="connsiteX5" fmla="*/ 760658 w 1811182"/>
                <a:gd name="connsiteY5" fmla="*/ 966265 h 2086952"/>
                <a:gd name="connsiteX6" fmla="*/ 1712013 w 1811182"/>
                <a:gd name="connsiteY6" fmla="*/ 1746557 h 2086952"/>
                <a:gd name="connsiteX7" fmla="*/ 1811182 w 1811182"/>
                <a:gd name="connsiteY7" fmla="*/ 1761692 h 2086952"/>
                <a:gd name="connsiteX8" fmla="*/ 1525423 w 1811182"/>
                <a:gd name="connsiteY8" fmla="*/ 1927432 h 2086952"/>
                <a:gd name="connsiteX9" fmla="*/ 1800457 w 1811182"/>
                <a:gd name="connsiteY9" fmla="*/ 2086952 h 2086952"/>
                <a:gd name="connsiteX10" fmla="*/ 1646813 w 1811182"/>
                <a:gd name="connsiteY10" fmla="*/ 2063503 h 2086952"/>
                <a:gd name="connsiteX11" fmla="*/ 407244 w 1811182"/>
                <a:gd name="connsiteY11" fmla="*/ 941051 h 2086952"/>
                <a:gd name="connsiteX12" fmla="*/ 398194 w 1811182"/>
                <a:gd name="connsiteY12" fmla="*/ 905854 h 2086952"/>
                <a:gd name="connsiteX13" fmla="*/ 0 w 1811182"/>
                <a:gd name="connsiteY13" fmla="*/ 905854 h 2086952"/>
                <a:gd name="connsiteX14" fmla="*/ 339957 w 1811182"/>
                <a:gd name="connsiteY14" fmla="*/ 319722 h 2086952"/>
                <a:gd name="connsiteX15" fmla="*/ 339957 w 1811182"/>
                <a:gd name="connsiteY15" fmla="*/ 319720 h 2086952"/>
                <a:gd name="connsiteX16" fmla="*/ 525395 w 1811182"/>
                <a:gd name="connsiteY16" fmla="*/ 0 h 208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1182" h="2086952">
                  <a:moveTo>
                    <a:pt x="525395" y="0"/>
                  </a:moveTo>
                  <a:lnTo>
                    <a:pt x="673100" y="254665"/>
                  </a:lnTo>
                  <a:lnTo>
                    <a:pt x="673100" y="254666"/>
                  </a:lnTo>
                  <a:lnTo>
                    <a:pt x="1050790" y="905855"/>
                  </a:lnTo>
                  <a:lnTo>
                    <a:pt x="738548" y="905855"/>
                  </a:lnTo>
                  <a:lnTo>
                    <a:pt x="760658" y="966265"/>
                  </a:lnTo>
                  <a:cubicBezTo>
                    <a:pt x="927842" y="1361534"/>
                    <a:pt x="1281865" y="1658536"/>
                    <a:pt x="1712013" y="1746557"/>
                  </a:cubicBezTo>
                  <a:lnTo>
                    <a:pt x="1811182" y="1761692"/>
                  </a:lnTo>
                  <a:lnTo>
                    <a:pt x="1525423" y="1927432"/>
                  </a:lnTo>
                  <a:lnTo>
                    <a:pt x="1800457" y="2086952"/>
                  </a:lnTo>
                  <a:lnTo>
                    <a:pt x="1646813" y="2063503"/>
                  </a:lnTo>
                  <a:cubicBezTo>
                    <a:pt x="1057818" y="1942977"/>
                    <a:pt x="583484" y="1507682"/>
                    <a:pt x="407244" y="941051"/>
                  </a:cubicBezTo>
                  <a:lnTo>
                    <a:pt x="398194" y="905854"/>
                  </a:lnTo>
                  <a:lnTo>
                    <a:pt x="0" y="905854"/>
                  </a:lnTo>
                  <a:lnTo>
                    <a:pt x="339957" y="319722"/>
                  </a:lnTo>
                  <a:lnTo>
                    <a:pt x="339957" y="319720"/>
                  </a:lnTo>
                  <a:lnTo>
                    <a:pt x="525395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fr-FR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70D6C16-9EAC-E959-07D1-2521519105CA}"/>
                </a:ext>
              </a:extLst>
            </p:cNvPr>
            <p:cNvSpPr txBox="1">
              <a:spLocks/>
            </p:cNvSpPr>
            <p:nvPr/>
          </p:nvSpPr>
          <p:spPr>
            <a:xfrm>
              <a:off x="5285574" y="4085003"/>
              <a:ext cx="2089573" cy="1834212"/>
            </a:xfrm>
            <a:custGeom>
              <a:avLst/>
              <a:gdLst>
                <a:gd name="connsiteX0" fmla="*/ 2089573 w 2089573"/>
                <a:gd name="connsiteY0" fmla="*/ 0 h 1834212"/>
                <a:gd name="connsiteX1" fmla="*/ 2089501 w 2089573"/>
                <a:gd name="connsiteY1" fmla="*/ 1441 h 1834212"/>
                <a:gd name="connsiteX2" fmla="*/ 942120 w 2089573"/>
                <a:gd name="connsiteY2" fmla="*/ 1404350 h 1834212"/>
                <a:gd name="connsiteX3" fmla="*/ 905854 w 2089573"/>
                <a:gd name="connsiteY3" fmla="*/ 1413675 h 1834212"/>
                <a:gd name="connsiteX4" fmla="*/ 905854 w 2089573"/>
                <a:gd name="connsiteY4" fmla="*/ 1834212 h 1834212"/>
                <a:gd name="connsiteX5" fmla="*/ 275034 w 2089573"/>
                <a:gd name="connsiteY5" fmla="*/ 1468336 h 1834212"/>
                <a:gd name="connsiteX6" fmla="*/ 0 w 2089573"/>
                <a:gd name="connsiteY6" fmla="*/ 1308816 h 1834212"/>
                <a:gd name="connsiteX7" fmla="*/ 285759 w 2089573"/>
                <a:gd name="connsiteY7" fmla="*/ 1143076 h 1834212"/>
                <a:gd name="connsiteX8" fmla="*/ 317808 w 2089573"/>
                <a:gd name="connsiteY8" fmla="*/ 1147967 h 1834212"/>
                <a:gd name="connsiteX9" fmla="*/ 452928 w 2089573"/>
                <a:gd name="connsiteY9" fmla="*/ 1154790 h 1834212"/>
                <a:gd name="connsiteX10" fmla="*/ 452929 w 2089573"/>
                <a:gd name="connsiteY10" fmla="*/ 1154790 h 1834212"/>
                <a:gd name="connsiteX11" fmla="*/ 317809 w 2089573"/>
                <a:gd name="connsiteY11" fmla="*/ 1147967 h 1834212"/>
                <a:gd name="connsiteX12" fmla="*/ 285760 w 2089573"/>
                <a:gd name="connsiteY12" fmla="*/ 1143076 h 1834212"/>
                <a:gd name="connsiteX13" fmla="*/ 905855 w 2089573"/>
                <a:gd name="connsiteY13" fmla="*/ 783421 h 1834212"/>
                <a:gd name="connsiteX14" fmla="*/ 905855 w 2089573"/>
                <a:gd name="connsiteY14" fmla="*/ 1073437 h 1834212"/>
                <a:gd name="connsiteX15" fmla="*/ 967334 w 2089573"/>
                <a:gd name="connsiteY15" fmla="*/ 1050936 h 1834212"/>
                <a:gd name="connsiteX16" fmla="*/ 1747626 w 2089573"/>
                <a:gd name="connsiteY16" fmla="*/ 99581 h 1834212"/>
                <a:gd name="connsiteX17" fmla="*/ 1761481 w 2089573"/>
                <a:gd name="connsiteY17" fmla="*/ 8798 h 1834212"/>
                <a:gd name="connsiteX18" fmla="*/ 1922976 w 2089573"/>
                <a:gd name="connsiteY18" fmla="*/ 287238 h 1834212"/>
                <a:gd name="connsiteX0" fmla="*/ 2089573 w 2089573"/>
                <a:gd name="connsiteY0" fmla="*/ 0 h 1834212"/>
                <a:gd name="connsiteX1" fmla="*/ 2089501 w 2089573"/>
                <a:gd name="connsiteY1" fmla="*/ 1441 h 1834212"/>
                <a:gd name="connsiteX2" fmla="*/ 942120 w 2089573"/>
                <a:gd name="connsiteY2" fmla="*/ 1404350 h 1834212"/>
                <a:gd name="connsiteX3" fmla="*/ 905854 w 2089573"/>
                <a:gd name="connsiteY3" fmla="*/ 1413675 h 1834212"/>
                <a:gd name="connsiteX4" fmla="*/ 905854 w 2089573"/>
                <a:gd name="connsiteY4" fmla="*/ 1834212 h 1834212"/>
                <a:gd name="connsiteX5" fmla="*/ 275034 w 2089573"/>
                <a:gd name="connsiteY5" fmla="*/ 1468336 h 1834212"/>
                <a:gd name="connsiteX6" fmla="*/ 0 w 2089573"/>
                <a:gd name="connsiteY6" fmla="*/ 1308816 h 1834212"/>
                <a:gd name="connsiteX7" fmla="*/ 285759 w 2089573"/>
                <a:gd name="connsiteY7" fmla="*/ 1143076 h 1834212"/>
                <a:gd name="connsiteX8" fmla="*/ 317808 w 2089573"/>
                <a:gd name="connsiteY8" fmla="*/ 1147967 h 1834212"/>
                <a:gd name="connsiteX9" fmla="*/ 452928 w 2089573"/>
                <a:gd name="connsiteY9" fmla="*/ 1154790 h 1834212"/>
                <a:gd name="connsiteX10" fmla="*/ 452929 w 2089573"/>
                <a:gd name="connsiteY10" fmla="*/ 1154790 h 1834212"/>
                <a:gd name="connsiteX11" fmla="*/ 317809 w 2089573"/>
                <a:gd name="connsiteY11" fmla="*/ 1147967 h 1834212"/>
                <a:gd name="connsiteX12" fmla="*/ 285760 w 2089573"/>
                <a:gd name="connsiteY12" fmla="*/ 1143076 h 1834212"/>
                <a:gd name="connsiteX13" fmla="*/ 905855 w 2089573"/>
                <a:gd name="connsiteY13" fmla="*/ 783421 h 1834212"/>
                <a:gd name="connsiteX14" fmla="*/ 905855 w 2089573"/>
                <a:gd name="connsiteY14" fmla="*/ 1073437 h 1834212"/>
                <a:gd name="connsiteX15" fmla="*/ 967334 w 2089573"/>
                <a:gd name="connsiteY15" fmla="*/ 1050936 h 1834212"/>
                <a:gd name="connsiteX16" fmla="*/ 1747626 w 2089573"/>
                <a:gd name="connsiteY16" fmla="*/ 99581 h 1834212"/>
                <a:gd name="connsiteX17" fmla="*/ 1761481 w 2089573"/>
                <a:gd name="connsiteY17" fmla="*/ 8798 h 1834212"/>
                <a:gd name="connsiteX18" fmla="*/ 1922976 w 2089573"/>
                <a:gd name="connsiteY18" fmla="*/ 287238 h 1834212"/>
                <a:gd name="connsiteX19" fmla="*/ 2089573 w 2089573"/>
                <a:gd name="connsiteY19" fmla="*/ 0 h 1834212"/>
                <a:gd name="connsiteX0" fmla="*/ 2089573 w 2089573"/>
                <a:gd name="connsiteY0" fmla="*/ 0 h 1834212"/>
                <a:gd name="connsiteX1" fmla="*/ 2089501 w 2089573"/>
                <a:gd name="connsiteY1" fmla="*/ 1441 h 1834212"/>
                <a:gd name="connsiteX2" fmla="*/ 942120 w 2089573"/>
                <a:gd name="connsiteY2" fmla="*/ 1404350 h 1834212"/>
                <a:gd name="connsiteX3" fmla="*/ 905854 w 2089573"/>
                <a:gd name="connsiteY3" fmla="*/ 1413675 h 1834212"/>
                <a:gd name="connsiteX4" fmla="*/ 905854 w 2089573"/>
                <a:gd name="connsiteY4" fmla="*/ 1834212 h 1834212"/>
                <a:gd name="connsiteX5" fmla="*/ 275034 w 2089573"/>
                <a:gd name="connsiteY5" fmla="*/ 1468336 h 1834212"/>
                <a:gd name="connsiteX6" fmla="*/ 0 w 2089573"/>
                <a:gd name="connsiteY6" fmla="*/ 1308816 h 1834212"/>
                <a:gd name="connsiteX7" fmla="*/ 285759 w 2089573"/>
                <a:gd name="connsiteY7" fmla="*/ 1143076 h 1834212"/>
                <a:gd name="connsiteX8" fmla="*/ 317808 w 2089573"/>
                <a:gd name="connsiteY8" fmla="*/ 1147967 h 1834212"/>
                <a:gd name="connsiteX9" fmla="*/ 452928 w 2089573"/>
                <a:gd name="connsiteY9" fmla="*/ 1154790 h 1834212"/>
                <a:gd name="connsiteX10" fmla="*/ 405304 w 2089573"/>
                <a:gd name="connsiteY10" fmla="*/ 1252421 h 1834212"/>
                <a:gd name="connsiteX11" fmla="*/ 317809 w 2089573"/>
                <a:gd name="connsiteY11" fmla="*/ 1147967 h 1834212"/>
                <a:gd name="connsiteX12" fmla="*/ 285760 w 2089573"/>
                <a:gd name="connsiteY12" fmla="*/ 1143076 h 1834212"/>
                <a:gd name="connsiteX13" fmla="*/ 905855 w 2089573"/>
                <a:gd name="connsiteY13" fmla="*/ 783421 h 1834212"/>
                <a:gd name="connsiteX14" fmla="*/ 905855 w 2089573"/>
                <a:gd name="connsiteY14" fmla="*/ 1073437 h 1834212"/>
                <a:gd name="connsiteX15" fmla="*/ 967334 w 2089573"/>
                <a:gd name="connsiteY15" fmla="*/ 1050936 h 1834212"/>
                <a:gd name="connsiteX16" fmla="*/ 1747626 w 2089573"/>
                <a:gd name="connsiteY16" fmla="*/ 99581 h 1834212"/>
                <a:gd name="connsiteX17" fmla="*/ 1761481 w 2089573"/>
                <a:gd name="connsiteY17" fmla="*/ 8798 h 1834212"/>
                <a:gd name="connsiteX18" fmla="*/ 1922976 w 2089573"/>
                <a:gd name="connsiteY18" fmla="*/ 287238 h 1834212"/>
                <a:gd name="connsiteX19" fmla="*/ 2089573 w 2089573"/>
                <a:gd name="connsiteY19" fmla="*/ 0 h 1834212"/>
                <a:gd name="connsiteX0" fmla="*/ 2089573 w 2089573"/>
                <a:gd name="connsiteY0" fmla="*/ 0 h 1834212"/>
                <a:gd name="connsiteX1" fmla="*/ 2089501 w 2089573"/>
                <a:gd name="connsiteY1" fmla="*/ 1441 h 1834212"/>
                <a:gd name="connsiteX2" fmla="*/ 942120 w 2089573"/>
                <a:gd name="connsiteY2" fmla="*/ 1404350 h 1834212"/>
                <a:gd name="connsiteX3" fmla="*/ 905854 w 2089573"/>
                <a:gd name="connsiteY3" fmla="*/ 1413675 h 1834212"/>
                <a:gd name="connsiteX4" fmla="*/ 905854 w 2089573"/>
                <a:gd name="connsiteY4" fmla="*/ 1834212 h 1834212"/>
                <a:gd name="connsiteX5" fmla="*/ 275034 w 2089573"/>
                <a:gd name="connsiteY5" fmla="*/ 1468336 h 1834212"/>
                <a:gd name="connsiteX6" fmla="*/ 0 w 2089573"/>
                <a:gd name="connsiteY6" fmla="*/ 1308816 h 1834212"/>
                <a:gd name="connsiteX7" fmla="*/ 285759 w 2089573"/>
                <a:gd name="connsiteY7" fmla="*/ 1143076 h 1834212"/>
                <a:gd name="connsiteX8" fmla="*/ 317808 w 2089573"/>
                <a:gd name="connsiteY8" fmla="*/ 1147967 h 1834212"/>
                <a:gd name="connsiteX9" fmla="*/ 405304 w 2089573"/>
                <a:gd name="connsiteY9" fmla="*/ 1252421 h 1834212"/>
                <a:gd name="connsiteX10" fmla="*/ 317809 w 2089573"/>
                <a:gd name="connsiteY10" fmla="*/ 1147967 h 1834212"/>
                <a:gd name="connsiteX11" fmla="*/ 285760 w 2089573"/>
                <a:gd name="connsiteY11" fmla="*/ 1143076 h 1834212"/>
                <a:gd name="connsiteX12" fmla="*/ 905855 w 2089573"/>
                <a:gd name="connsiteY12" fmla="*/ 783421 h 1834212"/>
                <a:gd name="connsiteX13" fmla="*/ 905855 w 2089573"/>
                <a:gd name="connsiteY13" fmla="*/ 1073437 h 1834212"/>
                <a:gd name="connsiteX14" fmla="*/ 967334 w 2089573"/>
                <a:gd name="connsiteY14" fmla="*/ 1050936 h 1834212"/>
                <a:gd name="connsiteX15" fmla="*/ 1747626 w 2089573"/>
                <a:gd name="connsiteY15" fmla="*/ 99581 h 1834212"/>
                <a:gd name="connsiteX16" fmla="*/ 1761481 w 2089573"/>
                <a:gd name="connsiteY16" fmla="*/ 8798 h 1834212"/>
                <a:gd name="connsiteX17" fmla="*/ 1922976 w 2089573"/>
                <a:gd name="connsiteY17" fmla="*/ 287238 h 1834212"/>
                <a:gd name="connsiteX18" fmla="*/ 2089573 w 2089573"/>
                <a:gd name="connsiteY18" fmla="*/ 0 h 1834212"/>
                <a:gd name="connsiteX0" fmla="*/ 2089573 w 2089573"/>
                <a:gd name="connsiteY0" fmla="*/ 0 h 1834212"/>
                <a:gd name="connsiteX1" fmla="*/ 2089501 w 2089573"/>
                <a:gd name="connsiteY1" fmla="*/ 1441 h 1834212"/>
                <a:gd name="connsiteX2" fmla="*/ 942120 w 2089573"/>
                <a:gd name="connsiteY2" fmla="*/ 1404350 h 1834212"/>
                <a:gd name="connsiteX3" fmla="*/ 905854 w 2089573"/>
                <a:gd name="connsiteY3" fmla="*/ 1413675 h 1834212"/>
                <a:gd name="connsiteX4" fmla="*/ 905854 w 2089573"/>
                <a:gd name="connsiteY4" fmla="*/ 1834212 h 1834212"/>
                <a:gd name="connsiteX5" fmla="*/ 275034 w 2089573"/>
                <a:gd name="connsiteY5" fmla="*/ 1468336 h 1834212"/>
                <a:gd name="connsiteX6" fmla="*/ 0 w 2089573"/>
                <a:gd name="connsiteY6" fmla="*/ 1308816 h 1834212"/>
                <a:gd name="connsiteX7" fmla="*/ 285759 w 2089573"/>
                <a:gd name="connsiteY7" fmla="*/ 1143076 h 1834212"/>
                <a:gd name="connsiteX8" fmla="*/ 317808 w 2089573"/>
                <a:gd name="connsiteY8" fmla="*/ 1147967 h 1834212"/>
                <a:gd name="connsiteX9" fmla="*/ 317809 w 2089573"/>
                <a:gd name="connsiteY9" fmla="*/ 1147967 h 1834212"/>
                <a:gd name="connsiteX10" fmla="*/ 285760 w 2089573"/>
                <a:gd name="connsiteY10" fmla="*/ 1143076 h 1834212"/>
                <a:gd name="connsiteX11" fmla="*/ 905855 w 2089573"/>
                <a:gd name="connsiteY11" fmla="*/ 783421 h 1834212"/>
                <a:gd name="connsiteX12" fmla="*/ 905855 w 2089573"/>
                <a:gd name="connsiteY12" fmla="*/ 1073437 h 1834212"/>
                <a:gd name="connsiteX13" fmla="*/ 967334 w 2089573"/>
                <a:gd name="connsiteY13" fmla="*/ 1050936 h 1834212"/>
                <a:gd name="connsiteX14" fmla="*/ 1747626 w 2089573"/>
                <a:gd name="connsiteY14" fmla="*/ 99581 h 1834212"/>
                <a:gd name="connsiteX15" fmla="*/ 1761481 w 2089573"/>
                <a:gd name="connsiteY15" fmla="*/ 8798 h 1834212"/>
                <a:gd name="connsiteX16" fmla="*/ 1922976 w 2089573"/>
                <a:gd name="connsiteY16" fmla="*/ 287238 h 1834212"/>
                <a:gd name="connsiteX17" fmla="*/ 2089573 w 2089573"/>
                <a:gd name="connsiteY17" fmla="*/ 0 h 1834212"/>
                <a:gd name="connsiteX0" fmla="*/ 2089573 w 2089573"/>
                <a:gd name="connsiteY0" fmla="*/ 0 h 1834212"/>
                <a:gd name="connsiteX1" fmla="*/ 2089501 w 2089573"/>
                <a:gd name="connsiteY1" fmla="*/ 1441 h 1834212"/>
                <a:gd name="connsiteX2" fmla="*/ 942120 w 2089573"/>
                <a:gd name="connsiteY2" fmla="*/ 1404350 h 1834212"/>
                <a:gd name="connsiteX3" fmla="*/ 905854 w 2089573"/>
                <a:gd name="connsiteY3" fmla="*/ 1413675 h 1834212"/>
                <a:gd name="connsiteX4" fmla="*/ 905854 w 2089573"/>
                <a:gd name="connsiteY4" fmla="*/ 1834212 h 1834212"/>
                <a:gd name="connsiteX5" fmla="*/ 275034 w 2089573"/>
                <a:gd name="connsiteY5" fmla="*/ 1468336 h 1834212"/>
                <a:gd name="connsiteX6" fmla="*/ 0 w 2089573"/>
                <a:gd name="connsiteY6" fmla="*/ 1308816 h 1834212"/>
                <a:gd name="connsiteX7" fmla="*/ 285759 w 2089573"/>
                <a:gd name="connsiteY7" fmla="*/ 1143076 h 1834212"/>
                <a:gd name="connsiteX8" fmla="*/ 317808 w 2089573"/>
                <a:gd name="connsiteY8" fmla="*/ 1147967 h 1834212"/>
                <a:gd name="connsiteX9" fmla="*/ 285760 w 2089573"/>
                <a:gd name="connsiteY9" fmla="*/ 1143076 h 1834212"/>
                <a:gd name="connsiteX10" fmla="*/ 905855 w 2089573"/>
                <a:gd name="connsiteY10" fmla="*/ 783421 h 1834212"/>
                <a:gd name="connsiteX11" fmla="*/ 905855 w 2089573"/>
                <a:gd name="connsiteY11" fmla="*/ 1073437 h 1834212"/>
                <a:gd name="connsiteX12" fmla="*/ 967334 w 2089573"/>
                <a:gd name="connsiteY12" fmla="*/ 1050936 h 1834212"/>
                <a:gd name="connsiteX13" fmla="*/ 1747626 w 2089573"/>
                <a:gd name="connsiteY13" fmla="*/ 99581 h 1834212"/>
                <a:gd name="connsiteX14" fmla="*/ 1761481 w 2089573"/>
                <a:gd name="connsiteY14" fmla="*/ 8798 h 1834212"/>
                <a:gd name="connsiteX15" fmla="*/ 1922976 w 2089573"/>
                <a:gd name="connsiteY15" fmla="*/ 287238 h 1834212"/>
                <a:gd name="connsiteX16" fmla="*/ 2089573 w 2089573"/>
                <a:gd name="connsiteY16" fmla="*/ 0 h 1834212"/>
                <a:gd name="connsiteX0" fmla="*/ 2089573 w 2089573"/>
                <a:gd name="connsiteY0" fmla="*/ 0 h 1834212"/>
                <a:gd name="connsiteX1" fmla="*/ 2089501 w 2089573"/>
                <a:gd name="connsiteY1" fmla="*/ 1441 h 1834212"/>
                <a:gd name="connsiteX2" fmla="*/ 942120 w 2089573"/>
                <a:gd name="connsiteY2" fmla="*/ 1404350 h 1834212"/>
                <a:gd name="connsiteX3" fmla="*/ 905854 w 2089573"/>
                <a:gd name="connsiteY3" fmla="*/ 1413675 h 1834212"/>
                <a:gd name="connsiteX4" fmla="*/ 905854 w 2089573"/>
                <a:gd name="connsiteY4" fmla="*/ 1834212 h 1834212"/>
                <a:gd name="connsiteX5" fmla="*/ 275034 w 2089573"/>
                <a:gd name="connsiteY5" fmla="*/ 1468336 h 1834212"/>
                <a:gd name="connsiteX6" fmla="*/ 0 w 2089573"/>
                <a:gd name="connsiteY6" fmla="*/ 1308816 h 1834212"/>
                <a:gd name="connsiteX7" fmla="*/ 285759 w 2089573"/>
                <a:gd name="connsiteY7" fmla="*/ 1143076 h 1834212"/>
                <a:gd name="connsiteX8" fmla="*/ 285760 w 2089573"/>
                <a:gd name="connsiteY8" fmla="*/ 1143076 h 1834212"/>
                <a:gd name="connsiteX9" fmla="*/ 905855 w 2089573"/>
                <a:gd name="connsiteY9" fmla="*/ 783421 h 1834212"/>
                <a:gd name="connsiteX10" fmla="*/ 905855 w 2089573"/>
                <a:gd name="connsiteY10" fmla="*/ 1073437 h 1834212"/>
                <a:gd name="connsiteX11" fmla="*/ 967334 w 2089573"/>
                <a:gd name="connsiteY11" fmla="*/ 1050936 h 1834212"/>
                <a:gd name="connsiteX12" fmla="*/ 1747626 w 2089573"/>
                <a:gd name="connsiteY12" fmla="*/ 99581 h 1834212"/>
                <a:gd name="connsiteX13" fmla="*/ 1761481 w 2089573"/>
                <a:gd name="connsiteY13" fmla="*/ 8798 h 1834212"/>
                <a:gd name="connsiteX14" fmla="*/ 1922976 w 2089573"/>
                <a:gd name="connsiteY14" fmla="*/ 287238 h 1834212"/>
                <a:gd name="connsiteX15" fmla="*/ 2089573 w 2089573"/>
                <a:gd name="connsiteY15" fmla="*/ 0 h 183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9573" h="1834212">
                  <a:moveTo>
                    <a:pt x="2089573" y="0"/>
                  </a:moveTo>
                  <a:cubicBezTo>
                    <a:pt x="2089549" y="480"/>
                    <a:pt x="2089525" y="961"/>
                    <a:pt x="2089501" y="1441"/>
                  </a:cubicBezTo>
                  <a:cubicBezTo>
                    <a:pt x="2022105" y="665069"/>
                    <a:pt x="1560263" y="1212088"/>
                    <a:pt x="942120" y="1404350"/>
                  </a:cubicBezTo>
                  <a:lnTo>
                    <a:pt x="905854" y="1413675"/>
                  </a:lnTo>
                  <a:lnTo>
                    <a:pt x="905854" y="1834212"/>
                  </a:lnTo>
                  <a:lnTo>
                    <a:pt x="275034" y="1468336"/>
                  </a:lnTo>
                  <a:lnTo>
                    <a:pt x="0" y="1308816"/>
                  </a:lnTo>
                  <a:lnTo>
                    <a:pt x="285759" y="1143076"/>
                  </a:lnTo>
                  <a:lnTo>
                    <a:pt x="285760" y="1143076"/>
                  </a:lnTo>
                  <a:lnTo>
                    <a:pt x="905855" y="783421"/>
                  </a:lnTo>
                  <a:lnTo>
                    <a:pt x="905855" y="1073437"/>
                  </a:lnTo>
                  <a:lnTo>
                    <a:pt x="967334" y="1050936"/>
                  </a:lnTo>
                  <a:cubicBezTo>
                    <a:pt x="1362603" y="883751"/>
                    <a:pt x="1659605" y="529728"/>
                    <a:pt x="1747626" y="99581"/>
                  </a:cubicBezTo>
                  <a:lnTo>
                    <a:pt x="1761481" y="8798"/>
                  </a:lnTo>
                  <a:lnTo>
                    <a:pt x="1922976" y="287238"/>
                  </a:lnTo>
                  <a:lnTo>
                    <a:pt x="2089573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fr-FR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78" name="ZoneTexte 28">
            <a:extLst>
              <a:ext uri="{FF2B5EF4-FFF2-40B4-BE49-F238E27FC236}">
                <a16:creationId xmlns:a16="http://schemas.microsoft.com/office/drawing/2014/main" id="{7EC816C0-9AB6-5698-86F9-4C43FD5B18B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03764" y="4272851"/>
            <a:ext cx="1753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Radionuclide migration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331FB06-FE61-84EC-ACB5-52BD6D71704B}"/>
              </a:ext>
            </a:extLst>
          </p:cNvPr>
          <p:cNvGrpSpPr/>
          <p:nvPr/>
        </p:nvGrpSpPr>
        <p:grpSpPr>
          <a:xfrm>
            <a:off x="7506790" y="1071737"/>
            <a:ext cx="4685210" cy="2049481"/>
            <a:chOff x="7506790" y="1071737"/>
            <a:chExt cx="4685210" cy="2049481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1D6917B9-98A7-576D-5102-7811D7D5DCC7}"/>
                </a:ext>
              </a:extLst>
            </p:cNvPr>
            <p:cNvGrpSpPr/>
            <p:nvPr/>
          </p:nvGrpSpPr>
          <p:grpSpPr>
            <a:xfrm>
              <a:off x="9604817" y="1546280"/>
              <a:ext cx="2148601" cy="1316369"/>
              <a:chOff x="4512462" y="1135452"/>
              <a:chExt cx="2296769" cy="1407146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F402EF51-03E9-A692-E703-1312507A59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0" r="14425" b="3514"/>
              <a:stretch/>
            </p:blipFill>
            <p:spPr>
              <a:xfrm>
                <a:off x="4514850" y="1135452"/>
                <a:ext cx="2294381" cy="1407146"/>
              </a:xfrm>
              <a:prstGeom prst="rect">
                <a:avLst/>
              </a:prstGeom>
            </p:spPr>
          </p:pic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FE474B25-54D3-9BEB-CE77-2D15C8F99E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70" b="924"/>
              <a:stretch/>
            </p:blipFill>
            <p:spPr>
              <a:xfrm>
                <a:off x="4512462" y="1135452"/>
                <a:ext cx="1784606" cy="819150"/>
              </a:xfrm>
              <a:prstGeom prst="rect">
                <a:avLst/>
              </a:prstGeom>
            </p:spPr>
          </p:pic>
        </p:grpSp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EA4DE97B-9DE2-1751-7BEF-834198D6D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0" r="22897" b="841"/>
            <a:stretch/>
          </p:blipFill>
          <p:spPr>
            <a:xfrm>
              <a:off x="7987757" y="1584960"/>
              <a:ext cx="1232202" cy="927256"/>
            </a:xfrm>
            <a:prstGeom prst="rect">
              <a:avLst/>
            </a:prstGeom>
          </p:spPr>
        </p:pic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6AAF1D31-B9C6-FD15-CEE2-51E91E6E434A}"/>
                </a:ext>
              </a:extLst>
            </p:cNvPr>
            <p:cNvSpPr txBox="1"/>
            <p:nvPr/>
          </p:nvSpPr>
          <p:spPr>
            <a:xfrm>
              <a:off x="11721127" y="1575005"/>
              <a:ext cx="409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NDC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5DF7A655-7235-39F8-B531-74E2214FD96F}"/>
                </a:ext>
              </a:extLst>
            </p:cNvPr>
            <p:cNvSpPr txBox="1"/>
            <p:nvPr/>
          </p:nvSpPr>
          <p:spPr>
            <a:xfrm>
              <a:off x="7725250" y="2474455"/>
              <a:ext cx="1766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Example of monitoring system: SPALAX NG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1CE6F9A2-7151-A12F-CF9C-A80113EA8C4B}"/>
                </a:ext>
              </a:extLst>
            </p:cNvPr>
            <p:cNvSpPr txBox="1"/>
            <p:nvPr/>
          </p:nvSpPr>
          <p:spPr>
            <a:xfrm>
              <a:off x="9595052" y="2844219"/>
              <a:ext cx="2157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French National Data Center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CA2CD60-AF78-E612-7647-F9893594F445}"/>
                </a:ext>
              </a:extLst>
            </p:cNvPr>
            <p:cNvSpPr txBox="1"/>
            <p:nvPr/>
          </p:nvSpPr>
          <p:spPr>
            <a:xfrm>
              <a:off x="7506790" y="1071737"/>
              <a:ext cx="46852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Radionuclides recorded at monitoring stations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aerosols + radioxenon (</a:t>
              </a:r>
              <a:r>
                <a:rPr lang="en-US" sz="12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131m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Xe, </a:t>
              </a:r>
              <a:r>
                <a:rPr lang="en-US" sz="12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133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Xe, </a:t>
              </a:r>
              <a:r>
                <a:rPr lang="en-US" sz="12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133m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Xe, </a:t>
              </a:r>
              <a:r>
                <a:rPr lang="en-US" sz="12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135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Xe) 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-46032" y="1104362"/>
            <a:ext cx="4081991" cy="2039125"/>
            <a:chOff x="-46032" y="1104362"/>
            <a:chExt cx="4081991" cy="2039125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7E52C5A-AEDF-6360-2D6E-A9EC85A3D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04362"/>
              <a:ext cx="3883068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595959"/>
                </a:buClr>
              </a:pPr>
              <a:r>
                <a:rPr lang="en-US" altLang="fr-FR" sz="2133" b="1" u="sng" dirty="0">
                  <a:solidFill>
                    <a:schemeClr val="accent1"/>
                  </a:solidFill>
                </a:rPr>
                <a:t>Atmospheric release</a:t>
              </a:r>
            </a:p>
          </p:txBody>
        </p:sp>
        <p:pic>
          <p:nvPicPr>
            <p:cNvPr id="33" name="Picture 7" descr="Operation_Emery_Baneberry">
              <a:extLst>
                <a:ext uri="{FF2B5EF4-FFF2-40B4-BE49-F238E27FC236}">
                  <a16:creationId xmlns:a16="http://schemas.microsoft.com/office/drawing/2014/main" id="{5F3287F8-4E39-7D8D-D7B2-9604E3C3C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7417" y="1518577"/>
              <a:ext cx="806095" cy="100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866063CE-F2E5-0644-4E1A-C417F86CE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6117" y="2501021"/>
              <a:ext cx="23298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595959"/>
                </a:buClr>
              </a:pPr>
              <a:r>
                <a:rPr lang="en-US" altLang="fr-FR" sz="2000" dirty="0">
                  <a:solidFill>
                    <a:schemeClr val="accent1"/>
                  </a:solidFill>
                </a:rPr>
                <a:t>Late-time seepage</a:t>
              </a:r>
              <a:endParaRPr lang="en-US" alt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DD278FEC-4AFA-F9AE-78DB-9A6897681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032" y="2501021"/>
              <a:ext cx="16869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595959"/>
                </a:buClr>
              </a:pPr>
              <a:r>
                <a:rPr lang="en-US" altLang="fr-FR" sz="2000" dirty="0">
                  <a:solidFill>
                    <a:schemeClr val="accent1"/>
                  </a:solidFill>
                </a:rPr>
                <a:t>Early venting</a:t>
              </a:r>
              <a:endParaRPr lang="en-US" alt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7C6D7E5-C495-7AC8-F583-8C211367C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59" y="2835710"/>
              <a:ext cx="14490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595959"/>
                </a:buClr>
              </a:pPr>
              <a:r>
                <a:rPr lang="en-US" altLang="fr-FR" sz="1400" b="1" dirty="0">
                  <a:solidFill>
                    <a:schemeClr val="accent1"/>
                  </a:solidFill>
                  <a:latin typeface="+mn-lt"/>
                </a:rPr>
                <a:t>(minutes – days)</a:t>
              </a:r>
              <a:endParaRPr lang="en-US" altLang="fr-FR" sz="16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A57C702-C714-AE0C-0196-A6A055DE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912" y="2835710"/>
              <a:ext cx="16582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595959"/>
                </a:buClr>
              </a:pPr>
              <a:r>
                <a:rPr lang="en-US" altLang="fr-FR" sz="1400" b="1" dirty="0">
                  <a:solidFill>
                    <a:schemeClr val="accent1"/>
                  </a:solidFill>
                  <a:latin typeface="+mn-lt"/>
                </a:rPr>
                <a:t>(weeks – months)</a:t>
              </a:r>
              <a:endParaRPr lang="en-US" altLang="fr-FR" sz="1600" b="1" dirty="0">
                <a:solidFill>
                  <a:schemeClr val="accent1"/>
                </a:solidFill>
                <a:latin typeface="+mn-lt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01" b="5398"/>
            <a:stretch/>
          </p:blipFill>
          <p:spPr>
            <a:xfrm>
              <a:off x="2279433" y="1520871"/>
              <a:ext cx="1183211" cy="1010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0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06F2F70-D079-9B91-0C76-1BADBECE7F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82" y="1642716"/>
            <a:ext cx="1910459" cy="35952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O2.1-118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1" y="140835"/>
            <a:ext cx="899542" cy="899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40" y="144346"/>
            <a:ext cx="1133519" cy="460492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34854" y="6551199"/>
            <a:ext cx="553130" cy="184666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>
              <a:defRPr/>
            </a:lvl1pPr>
          </a:lstStyle>
          <a:p>
            <a:pPr algn="r"/>
            <a:fld id="{854A34C9-9A4B-6445-85E1-F779B5E87362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3</a:t>
            </a:fld>
            <a:r>
              <a:rPr lang="en-US" sz="1200" dirty="0">
                <a:latin typeface="Arial" charset="0"/>
                <a:ea typeface="Arial" charset="0"/>
                <a:cs typeface="Arial" charset="0"/>
              </a:rPr>
              <a:t>/8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847" y="1108086"/>
            <a:ext cx="118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Enhancing </a:t>
            </a:r>
            <a:r>
              <a:rPr lang="en-US" sz="2000" b="1" dirty="0"/>
              <a:t>NDC expertise by providing ATM with a likely, physics-based, radionuclide source term emitted to the atmosphere </a:t>
            </a:r>
            <a:r>
              <a:rPr lang="en-US" sz="2000" dirty="0"/>
              <a:t>(better than any arbitrary release of a fraction of the cavity source-term).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7677501" cy="61244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Rationales for rapid scenario determinations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underground nuclear explosions (UNEs) 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55B0890-E0CE-3F72-E1D5-8BB99BBEF9D9}"/>
              </a:ext>
            </a:extLst>
          </p:cNvPr>
          <p:cNvSpPr txBox="1"/>
          <p:nvPr/>
        </p:nvSpPr>
        <p:spPr>
          <a:xfrm>
            <a:off x="532608" y="3334389"/>
            <a:ext cx="8946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Provides higher-validity computations,</a:t>
            </a:r>
            <a:br>
              <a:rPr lang="en-US" sz="2000" dirty="0"/>
            </a:br>
            <a:r>
              <a:rPr lang="en-US" sz="2000" dirty="0"/>
              <a:t>        </a:t>
            </a:r>
            <a:r>
              <a:rPr lang="en-US" dirty="0"/>
              <a:t>but requires higher-expertise modelers.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Time-consuming simulations, even with HPC: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allow for slow construction of a knowledge base,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/>
              <a:t>can be used to validate simplified approaches.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Not handy to shape scenario &amp; associated source-term, on a trial-and-error basis.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D701EF-6435-6377-8562-18CD6D0E89FF}"/>
              </a:ext>
            </a:extLst>
          </p:cNvPr>
          <p:cNvSpPr txBox="1"/>
          <p:nvPr/>
        </p:nvSpPr>
        <p:spPr>
          <a:xfrm>
            <a:off x="75846" y="5224547"/>
            <a:ext cx="11776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/>
              <a:t>STM_toolkit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i="1" dirty="0"/>
              <a:t>Source-Term Modeling toolkit)</a:t>
            </a:r>
            <a:r>
              <a:rPr lang="en-US" sz="2000" dirty="0"/>
              <a:t>: a modular software package allowing for rapid and step-by-step constructions of scenarios and their consequences in term of emissions of radionuclides following UNEs.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User-friendly graphical interface,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No requirement for expertise in geosciences,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Estimation of </a:t>
            </a:r>
            <a:r>
              <a:rPr lang="en-US" sz="2000" b="1" dirty="0" smtClean="0"/>
              <a:t>radionuclide activity vs. time, </a:t>
            </a:r>
            <a:r>
              <a:rPr lang="en-US" sz="2000" b="1" dirty="0"/>
              <a:t>from the nuclear cavity to the monitoring </a:t>
            </a:r>
            <a:r>
              <a:rPr lang="en-US" sz="2000" b="1" dirty="0" smtClean="0"/>
              <a:t>stations with </a:t>
            </a:r>
            <a:r>
              <a:rPr lang="en-US" sz="2000" b="1" dirty="0"/>
              <a:t>4 tools.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372D4C-6110-C61D-9176-3164BF3DA928}"/>
              </a:ext>
            </a:extLst>
          </p:cNvPr>
          <p:cNvSpPr txBox="1"/>
          <p:nvPr/>
        </p:nvSpPr>
        <p:spPr>
          <a:xfrm>
            <a:off x="75847" y="1978330"/>
            <a:ext cx="118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Advanced transport codes </a:t>
            </a:r>
            <a:r>
              <a:rPr lang="en-US" sz="2000" dirty="0"/>
              <a:t>developed capacity to depict various aspects  of the complexity </a:t>
            </a:r>
            <a:br>
              <a:rPr lang="en-US" sz="2000" dirty="0"/>
            </a:br>
            <a:r>
              <a:rPr lang="en-US" sz="2000" dirty="0"/>
              <a:t>associated with UNEs (</a:t>
            </a:r>
            <a:r>
              <a:rPr lang="en-US" sz="2000" dirty="0" smtClean="0"/>
              <a:t>2 phases, </a:t>
            </a:r>
            <a:r>
              <a:rPr lang="en-US" sz="2000" dirty="0"/>
              <a:t>non-isothermal, flow + transport), with: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i="1" dirty="0"/>
              <a:t>realistic 3D fracture networks (</a:t>
            </a:r>
            <a:r>
              <a:rPr lang="en-US" sz="2000" i="1" dirty="0" err="1"/>
              <a:t>Pazdniakou</a:t>
            </a:r>
            <a:r>
              <a:rPr lang="en-US" sz="2000" i="1" dirty="0"/>
              <a:t> et al., 2022),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i="1" dirty="0"/>
              <a:t>condensation of radionuclides in the nuclear cavity (Sun et al., 2022).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638D35-4BB6-5CCE-887C-C032DF017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91" y="2337098"/>
            <a:ext cx="1351809" cy="225455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0A41011E-FF9C-B25C-A3D6-630C94B1ADE3}"/>
              </a:ext>
            </a:extLst>
          </p:cNvPr>
          <p:cNvGrpSpPr/>
          <p:nvPr/>
        </p:nvGrpSpPr>
        <p:grpSpPr>
          <a:xfrm>
            <a:off x="467336" y="3244904"/>
            <a:ext cx="364202" cy="523220"/>
            <a:chOff x="54132" y="2949231"/>
            <a:chExt cx="364202" cy="52322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70F800B-C4AA-EC92-A16A-D748596D72D9}"/>
                </a:ext>
              </a:extLst>
            </p:cNvPr>
            <p:cNvSpPr/>
            <p:nvPr/>
          </p:nvSpPr>
          <p:spPr>
            <a:xfrm>
              <a:off x="97262" y="3092197"/>
              <a:ext cx="279244" cy="279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035FFEC-9F57-E335-CA79-60A8503B59AF}"/>
                </a:ext>
              </a:extLst>
            </p:cNvPr>
            <p:cNvSpPr txBox="1"/>
            <p:nvPr/>
          </p:nvSpPr>
          <p:spPr>
            <a:xfrm>
              <a:off x="54132" y="294923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00B050"/>
                  </a:solidFill>
                </a:rPr>
                <a:t>+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B3B60F6-AD41-E522-788C-7BFADCCF91E5}"/>
              </a:ext>
            </a:extLst>
          </p:cNvPr>
          <p:cNvGrpSpPr/>
          <p:nvPr/>
        </p:nvGrpSpPr>
        <p:grpSpPr>
          <a:xfrm>
            <a:off x="475681" y="3788029"/>
            <a:ext cx="325730" cy="646331"/>
            <a:chOff x="139510" y="3894968"/>
            <a:chExt cx="325730" cy="646331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53BFC90-5EF0-48A7-4122-30D5ADD61CAB}"/>
                </a:ext>
              </a:extLst>
            </p:cNvPr>
            <p:cNvSpPr/>
            <p:nvPr/>
          </p:nvSpPr>
          <p:spPr>
            <a:xfrm>
              <a:off x="156762" y="4115568"/>
              <a:ext cx="279244" cy="279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B40E4C3-2D79-D886-9D10-DB85F4D1675D}"/>
                </a:ext>
              </a:extLst>
            </p:cNvPr>
            <p:cNvSpPr txBox="1"/>
            <p:nvPr/>
          </p:nvSpPr>
          <p:spPr>
            <a:xfrm>
              <a:off x="139510" y="3894968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505C75A-D34D-3ACF-ABAF-F231FE95FFFC}"/>
              </a:ext>
            </a:extLst>
          </p:cNvPr>
          <p:cNvGrpSpPr/>
          <p:nvPr/>
        </p:nvGrpSpPr>
        <p:grpSpPr>
          <a:xfrm>
            <a:off x="482232" y="4645975"/>
            <a:ext cx="325730" cy="646331"/>
            <a:chOff x="139510" y="3894968"/>
            <a:chExt cx="325730" cy="646331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09494A0-979C-4227-972D-A75527D112C4}"/>
                </a:ext>
              </a:extLst>
            </p:cNvPr>
            <p:cNvSpPr/>
            <p:nvPr/>
          </p:nvSpPr>
          <p:spPr>
            <a:xfrm>
              <a:off x="156762" y="4115568"/>
              <a:ext cx="279244" cy="279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1D9D009-5F79-BD9E-23A9-65279A9695EC}"/>
                </a:ext>
              </a:extLst>
            </p:cNvPr>
            <p:cNvSpPr txBox="1"/>
            <p:nvPr/>
          </p:nvSpPr>
          <p:spPr>
            <a:xfrm>
              <a:off x="139510" y="3894968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754245F9-1FAA-354E-14D3-C22CFA8E9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077" y="5869285"/>
            <a:ext cx="1918462" cy="648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AF5D7E-14DB-514C-7460-FB1D19444F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3305" y="5869285"/>
            <a:ext cx="88335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BD041FC7-5717-69DD-70D3-59F9868A1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3889" r="75266" b="4398"/>
          <a:stretch/>
        </p:blipFill>
        <p:spPr>
          <a:xfrm>
            <a:off x="444609" y="3871356"/>
            <a:ext cx="1748154" cy="2986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8046"/>
            <a:ext cx="7677501" cy="86214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STM_toolkit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#1: Cavity source term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radionuclides and determination of time-evolution in the cavity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O2.1-118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1" y="140835"/>
            <a:ext cx="899542" cy="899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40" y="144346"/>
            <a:ext cx="1133519" cy="460492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34854" y="6551199"/>
            <a:ext cx="553130" cy="184666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>
              <a:defRPr/>
            </a:lvl1pPr>
          </a:lstStyle>
          <a:p>
            <a:pPr algn="r"/>
            <a:fld id="{854A34C9-9A4B-6445-85E1-F779B5E87362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4</a:t>
            </a:fld>
            <a:r>
              <a:rPr lang="en-US" sz="1200" dirty="0">
                <a:latin typeface="Arial" charset="0"/>
                <a:ea typeface="Arial" charset="0"/>
                <a:cs typeface="Arial" charset="0"/>
              </a:rPr>
              <a:t>/8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0317AE-B4F8-A488-ED79-B7AA266D3358}"/>
              </a:ext>
            </a:extLst>
          </p:cNvPr>
          <p:cNvSpPr txBox="1"/>
          <p:nvPr/>
        </p:nvSpPr>
        <p:spPr>
          <a:xfrm>
            <a:off x="0" y="1251644"/>
            <a:ext cx="55339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Choice of </a:t>
            </a:r>
            <a:r>
              <a:rPr lang="en-US" sz="2000" b="1" dirty="0"/>
              <a:t>relevant</a:t>
            </a:r>
            <a:r>
              <a:rPr lang="en-US" sz="2000" dirty="0"/>
              <a:t> </a:t>
            </a:r>
            <a:r>
              <a:rPr lang="en-US" sz="2000" b="1" dirty="0"/>
              <a:t>fission products </a:t>
            </a:r>
            <a:r>
              <a:rPr lang="en-US" sz="2000" dirty="0"/>
              <a:t>(gases and aerosols), with updates. </a:t>
            </a:r>
            <a:r>
              <a:rPr lang="el-GR" sz="2000" dirty="0"/>
              <a:t>β</a:t>
            </a:r>
            <a:r>
              <a:rPr lang="en-US" sz="2000" dirty="0"/>
              <a:t>-decay isobars from mass 72 to 171, ~</a:t>
            </a:r>
            <a:r>
              <a:rPr lang="en-US" sz="2000" b="1" dirty="0"/>
              <a:t>800 nuclides</a:t>
            </a:r>
            <a:r>
              <a:rPr lang="en-US" sz="2000" dirty="0"/>
              <a:t>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Choice of </a:t>
            </a:r>
            <a:r>
              <a:rPr lang="en-US" sz="2000" b="1" dirty="0"/>
              <a:t>fissile materials </a:t>
            </a:r>
            <a:r>
              <a:rPr lang="en-US" sz="2000" dirty="0"/>
              <a:t>(</a:t>
            </a:r>
            <a:r>
              <a:rPr lang="en-US" sz="2000" baseline="30000" dirty="0"/>
              <a:t>235</a:t>
            </a:r>
            <a:r>
              <a:rPr lang="en-US" sz="2000" dirty="0"/>
              <a:t>U, </a:t>
            </a:r>
            <a:r>
              <a:rPr lang="en-US" sz="2000" baseline="30000" dirty="0"/>
              <a:t>238</a:t>
            </a:r>
            <a:r>
              <a:rPr lang="en-US" sz="2000" dirty="0"/>
              <a:t>U, </a:t>
            </a:r>
            <a:r>
              <a:rPr lang="en-US" sz="2000" baseline="30000" dirty="0"/>
              <a:t>239</a:t>
            </a:r>
            <a:r>
              <a:rPr lang="en-US" sz="2000" dirty="0"/>
              <a:t>Pu)  and </a:t>
            </a:r>
            <a:r>
              <a:rPr lang="en-US" sz="2000" b="1" dirty="0"/>
              <a:t>neutron energy </a:t>
            </a:r>
            <a:r>
              <a:rPr lang="en-US" sz="2000" dirty="0"/>
              <a:t>(fast, high-energy, thermal).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Choice of </a:t>
            </a:r>
            <a:r>
              <a:rPr lang="en-US" sz="2000" b="1" dirty="0"/>
              <a:t>nuclear database </a:t>
            </a:r>
            <a:r>
              <a:rPr lang="en-US" sz="2000" dirty="0"/>
              <a:t>(ENDF, JEFF), with updates (half-lives, branching factors, independent yields).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0514D85-7B6A-6909-D7EE-54B2F3EE32E1}"/>
              </a:ext>
            </a:extLst>
          </p:cNvPr>
          <p:cNvGrpSpPr/>
          <p:nvPr/>
        </p:nvGrpSpPr>
        <p:grpSpPr>
          <a:xfrm>
            <a:off x="3044609" y="4259557"/>
            <a:ext cx="8676335" cy="2503092"/>
            <a:chOff x="2331167" y="3090882"/>
            <a:chExt cx="7428801" cy="214318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1FFEE6B-6417-0984-0708-6FA6C926E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9" t="42639" r="1048" b="33091"/>
            <a:stretch/>
          </p:blipFill>
          <p:spPr>
            <a:xfrm>
              <a:off x="2331167" y="3265791"/>
              <a:ext cx="7428801" cy="1664428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417C71D-D00B-F2F1-2FEE-71D79F144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9" t="14075" r="1048" b="82860"/>
            <a:stretch/>
          </p:blipFill>
          <p:spPr>
            <a:xfrm>
              <a:off x="2331167" y="3090882"/>
              <a:ext cx="7428801" cy="210193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F967983-EC08-F008-B11E-004BE390D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9" t="92864" r="1048" b="2621"/>
            <a:stretch/>
          </p:blipFill>
          <p:spPr>
            <a:xfrm>
              <a:off x="2331167" y="4924425"/>
              <a:ext cx="7428801" cy="309639"/>
            </a:xfrm>
            <a:prstGeom prst="rect">
              <a:avLst/>
            </a:prstGeom>
          </p:spPr>
        </p:pic>
      </p:grp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9C3F689F-3F2F-050A-3CA8-802D71666BA2}"/>
              </a:ext>
            </a:extLst>
          </p:cNvPr>
          <p:cNvSpPr txBox="1">
            <a:spLocks/>
          </p:cNvSpPr>
          <p:nvPr/>
        </p:nvSpPr>
        <p:spPr>
          <a:xfrm>
            <a:off x="1544341" y="3862308"/>
            <a:ext cx="3314128" cy="442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</a:pPr>
            <a:r>
              <a:rPr lang="en-US" b="1" i="1" dirty="0"/>
              <a:t>Example of the </a:t>
            </a:r>
            <a:r>
              <a:rPr lang="en-US" b="1" i="1" baseline="30000" dirty="0"/>
              <a:t>133</a:t>
            </a:r>
            <a:r>
              <a:rPr lang="en-US" b="1" i="1" dirty="0"/>
              <a:t>Xe decay chain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1" r="30696" b="24848"/>
          <a:stretch/>
        </p:blipFill>
        <p:spPr>
          <a:xfrm>
            <a:off x="5367647" y="1235034"/>
            <a:ext cx="6650182" cy="2515036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4D99DECC-CA97-D007-9A5B-2378B65A3ABE}"/>
              </a:ext>
            </a:extLst>
          </p:cNvPr>
          <p:cNvSpPr txBox="1">
            <a:spLocks/>
          </p:cNvSpPr>
          <p:nvPr/>
        </p:nvSpPr>
        <p:spPr>
          <a:xfrm>
            <a:off x="4663023" y="3862308"/>
            <a:ext cx="7671649" cy="442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</a:pPr>
            <a:r>
              <a:rPr lang="en-US" b="1" i="1" dirty="0"/>
              <a:t>: time-evolution in a nuclear cavity (150 kt, </a:t>
            </a:r>
            <a:r>
              <a:rPr lang="en-US" b="1" i="1" baseline="30000" dirty="0"/>
              <a:t>235</a:t>
            </a:r>
            <a:r>
              <a:rPr lang="en-US" b="1" i="1" dirty="0"/>
              <a:t>U</a:t>
            </a:r>
            <a:r>
              <a:rPr lang="en-US" b="1" i="1" baseline="-25000" dirty="0"/>
              <a:t>f</a:t>
            </a:r>
            <a:r>
              <a:rPr lang="en-US" b="1" i="1" dirty="0"/>
              <a:t> , single phase, closed system).</a:t>
            </a:r>
          </a:p>
        </p:txBody>
      </p:sp>
    </p:spTree>
    <p:extLst>
      <p:ext uri="{BB962C8B-B14F-4D97-AF65-F5344CB8AC3E}">
        <p14:creationId xmlns:p14="http://schemas.microsoft.com/office/powerpoint/2010/main" val="4172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201718" y="130629"/>
            <a:ext cx="7677501" cy="87956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STM_toolkit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#2: Nuclear-test configuration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the geometrical features and pressure of carrier gas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O2.1-118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1" y="140835"/>
            <a:ext cx="899542" cy="899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40" y="144346"/>
            <a:ext cx="1133519" cy="460492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34854" y="6551199"/>
            <a:ext cx="553130" cy="184666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>
              <a:defRPr/>
            </a:lvl1pPr>
          </a:lstStyle>
          <a:p>
            <a:pPr algn="r"/>
            <a:fld id="{854A34C9-9A4B-6445-85E1-F779B5E87362}" type="slidenum">
              <a:rPr lang="fr-FR" sz="1200" smtClean="0">
                <a:latin typeface="Arial" charset="0"/>
                <a:ea typeface="Arial" charset="0"/>
                <a:cs typeface="Arial" charset="0"/>
              </a:rPr>
              <a:pPr algn="r"/>
              <a:t>5</a:t>
            </a:fld>
            <a:r>
              <a:rPr lang="fr-FR" sz="1200" dirty="0">
                <a:latin typeface="Arial" charset="0"/>
                <a:ea typeface="Arial" charset="0"/>
                <a:cs typeface="Arial" charset="0"/>
              </a:rPr>
              <a:t>/8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0317AE-B4F8-A488-ED79-B7AA266D3358}"/>
              </a:ext>
            </a:extLst>
          </p:cNvPr>
          <p:cNvSpPr txBox="1"/>
          <p:nvPr/>
        </p:nvSpPr>
        <p:spPr>
          <a:xfrm>
            <a:off x="35623" y="1143528"/>
            <a:ext cx="872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b="1" dirty="0"/>
              <a:t>Inputs </a:t>
            </a:r>
            <a:r>
              <a:rPr lang="en-US" sz="2000" b="1" dirty="0"/>
              <a:t>from data fusion (waveforms, satellite imaging…) and databases:</a:t>
            </a:r>
            <a:endParaRPr lang="en-US" sz="2400" b="1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Yield of explosion and Depth of Burial,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Nature of rocks (granite, basalt, tuff, alluvium…),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Water content (unsaturated/saturated).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600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4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b="1" dirty="0"/>
              <a:t>Computations </a:t>
            </a:r>
            <a:r>
              <a:rPr lang="en-US" sz="2000" b="1" dirty="0"/>
              <a:t>from empirical laws and parameters derived from former nuclear tests </a:t>
            </a:r>
            <a:r>
              <a:rPr lang="en-US" sz="2000" dirty="0"/>
              <a:t>(e.g. Boardman et al 1964):</a:t>
            </a:r>
            <a:endParaRPr lang="en-US" sz="2400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Containment criteria,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Development of </a:t>
            </a:r>
            <a:r>
              <a:rPr lang="en-US" sz="2400" dirty="0">
                <a:solidFill>
                  <a:srgbClr val="FF0000"/>
                </a:solidFill>
              </a:rPr>
              <a:t>cavity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9900"/>
                </a:solidFill>
              </a:rPr>
              <a:t>chimney</a:t>
            </a:r>
            <a:r>
              <a:rPr lang="en-US" sz="2400" dirty="0"/>
              <a:t>.</a:t>
            </a:r>
          </a:p>
          <a:p>
            <a:pPr lvl="1">
              <a:buClr>
                <a:schemeClr val="tx2"/>
              </a:buClr>
            </a:pPr>
            <a:endParaRPr lang="en-US" sz="6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b="1" dirty="0"/>
              <a:t>Outputs</a:t>
            </a:r>
            <a:r>
              <a:rPr lang="en-US" sz="2400" dirty="0"/>
              <a:t>: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Cavity radius</a:t>
            </a:r>
            <a:r>
              <a:rPr lang="en-US" sz="2400" dirty="0"/>
              <a:t>,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9900"/>
                </a:solidFill>
              </a:rPr>
              <a:t>Height of chimney</a:t>
            </a:r>
            <a:r>
              <a:rPr lang="en-US" sz="2400" dirty="0"/>
              <a:t>, distance to ground surface,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CC"/>
                </a:solidFill>
              </a:rPr>
              <a:t>Pressure of H</a:t>
            </a:r>
            <a:r>
              <a:rPr lang="en-US" sz="2400" baseline="-25000" dirty="0">
                <a:solidFill>
                  <a:srgbClr val="3333CC"/>
                </a:solidFill>
              </a:rPr>
              <a:t>2</a:t>
            </a:r>
            <a:r>
              <a:rPr lang="en-US" sz="2400" dirty="0">
                <a:solidFill>
                  <a:srgbClr val="3333CC"/>
                </a:solidFill>
              </a:rPr>
              <a:t>O vapor in cavity = carrier gas</a:t>
            </a:r>
            <a:r>
              <a:rPr lang="en-US" sz="2400" dirty="0"/>
              <a:t>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17182" r="23848" b="9804"/>
          <a:stretch/>
        </p:blipFill>
        <p:spPr>
          <a:xfrm>
            <a:off x="8997351" y="1128156"/>
            <a:ext cx="2972976" cy="5065144"/>
          </a:xfrm>
          <a:prstGeom prst="rect">
            <a:avLst/>
          </a:prstGeom>
        </p:spPr>
      </p:pic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9C3F689F-3F2F-050A-3CA8-802D71666BA2}"/>
              </a:ext>
            </a:extLst>
          </p:cNvPr>
          <p:cNvSpPr txBox="1">
            <a:spLocks/>
          </p:cNvSpPr>
          <p:nvPr/>
        </p:nvSpPr>
        <p:spPr>
          <a:xfrm>
            <a:off x="1611086" y="6141234"/>
            <a:ext cx="10359241" cy="5946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10000"/>
            </a:pPr>
            <a:r>
              <a:rPr lang="en-US" b="1" i="1" dirty="0"/>
              <a:t>Example of </a:t>
            </a:r>
            <a:r>
              <a:rPr lang="en-US" b="1" i="1" dirty="0">
                <a:solidFill>
                  <a:srgbClr val="FF0000"/>
                </a:solidFill>
              </a:rPr>
              <a:t>cavity (radius: ~50-m) </a:t>
            </a:r>
            <a:r>
              <a:rPr lang="en-US" b="1" i="1" dirty="0"/>
              <a:t>and </a:t>
            </a:r>
            <a:r>
              <a:rPr lang="en-US" b="1" i="1" dirty="0">
                <a:solidFill>
                  <a:srgbClr val="FF9900"/>
                </a:solidFill>
              </a:rPr>
              <a:t>chimney (height: ~150-m) </a:t>
            </a:r>
            <a:r>
              <a:rPr lang="en-US" b="1" i="1" dirty="0"/>
              <a:t>that could developed for a 150-kt nuclear explosion at 550-m depth in a saturated granitic rock. The </a:t>
            </a:r>
            <a:r>
              <a:rPr lang="en-US" b="1" i="1" dirty="0">
                <a:solidFill>
                  <a:srgbClr val="3333CC"/>
                </a:solidFill>
              </a:rPr>
              <a:t>gas pressure </a:t>
            </a:r>
            <a:r>
              <a:rPr lang="en-US" b="1" i="1" dirty="0" smtClean="0"/>
              <a:t>inside the cavity</a:t>
            </a:r>
            <a:r>
              <a:rPr lang="en-US" b="1" i="1" dirty="0" smtClean="0">
                <a:solidFill>
                  <a:srgbClr val="3333CC"/>
                </a:solidFill>
              </a:rPr>
              <a:t> </a:t>
            </a:r>
            <a:r>
              <a:rPr lang="en-US" b="1" i="1" dirty="0"/>
              <a:t>is</a:t>
            </a:r>
            <a:r>
              <a:rPr lang="en-US" b="1" i="1" dirty="0">
                <a:solidFill>
                  <a:srgbClr val="3333CC"/>
                </a:solidFill>
              </a:rPr>
              <a:t> ~50 bar</a:t>
            </a:r>
            <a:r>
              <a:rPr lang="en-US" b="1" i="1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212E0-8D70-A6EE-EE24-E9F70CA10642}"/>
              </a:ext>
            </a:extLst>
          </p:cNvPr>
          <p:cNvSpPr/>
          <p:nvPr/>
        </p:nvSpPr>
        <p:spPr>
          <a:xfrm>
            <a:off x="9879219" y="4246075"/>
            <a:ext cx="894405" cy="135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8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57778" r="55696" b="8985"/>
          <a:stretch/>
        </p:blipFill>
        <p:spPr>
          <a:xfrm>
            <a:off x="1616318" y="3907414"/>
            <a:ext cx="4563471" cy="2022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00405" y="148046"/>
            <a:ext cx="7770106" cy="87085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STM_toolkit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Tool#3: Subsurface transport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radionuclide inventory released at ground surface over time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O2.1-118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1" y="140835"/>
            <a:ext cx="899542" cy="899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40" y="144346"/>
            <a:ext cx="1133519" cy="460492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34854" y="6551199"/>
            <a:ext cx="553130" cy="184666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>
              <a:defRPr/>
            </a:lvl1pPr>
          </a:lstStyle>
          <a:p>
            <a:pPr algn="r"/>
            <a:fld id="{854A34C9-9A4B-6445-85E1-F779B5E87362}" type="slidenum">
              <a:rPr lang="fr-FR" sz="1200" smtClean="0">
                <a:latin typeface="Arial" charset="0"/>
                <a:ea typeface="Arial" charset="0"/>
                <a:cs typeface="Arial" charset="0"/>
              </a:rPr>
              <a:pPr algn="r"/>
              <a:t>6</a:t>
            </a:fld>
            <a:r>
              <a:rPr lang="fr-FR" sz="1200" dirty="0">
                <a:latin typeface="Arial" charset="0"/>
                <a:ea typeface="Arial" charset="0"/>
                <a:cs typeface="Arial" charset="0"/>
              </a:rPr>
              <a:t>/8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0317AE-B4F8-A488-ED79-B7AA266D3358}"/>
              </a:ext>
            </a:extLst>
          </p:cNvPr>
          <p:cNvSpPr txBox="1"/>
          <p:nvPr/>
        </p:nvSpPr>
        <p:spPr>
          <a:xfrm>
            <a:off x="-1" y="1098741"/>
            <a:ext cx="6485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000" u="sng" dirty="0"/>
              <a:t>Two settings considered: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borehole</a:t>
            </a:r>
            <a:r>
              <a:rPr lang="en-US" dirty="0"/>
              <a:t> of given radius (potential delay before drilling)</a:t>
            </a:r>
            <a:r>
              <a:rPr lang="en-US" sz="2000" dirty="0"/>
              <a:t>,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single fracture</a:t>
            </a:r>
            <a:r>
              <a:rPr lang="en-US" b="1" dirty="0"/>
              <a:t> </a:t>
            </a:r>
            <a:r>
              <a:rPr lang="en-US" dirty="0"/>
              <a:t>of given </a:t>
            </a:r>
            <a:r>
              <a:rPr lang="en-US" dirty="0" smtClean="0"/>
              <a:t>aperture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Clr>
                <a:schemeClr val="tx2"/>
              </a:buClr>
            </a:pPr>
            <a:r>
              <a:rPr lang="en-US" sz="2000" u="sng" dirty="0"/>
              <a:t>1D calculations of the time evolutions of: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Pressure</a:t>
            </a:r>
            <a:r>
              <a:rPr lang="en-US" sz="2000" dirty="0">
                <a:solidFill>
                  <a:srgbClr val="FF0000"/>
                </a:solidFill>
              </a:rPr>
              <a:t> in cavity</a:t>
            </a:r>
            <a:r>
              <a:rPr lang="en-US" sz="1600" dirty="0">
                <a:solidFill>
                  <a:srgbClr val="FF0000"/>
                </a:solidFill>
              </a:rPr>
              <a:t> (surface venting &amp; seepage from cavity walls)</a:t>
            </a:r>
            <a:r>
              <a:rPr lang="en-US" dirty="0">
                <a:solidFill>
                  <a:srgbClr val="FF0000"/>
                </a:solidFill>
              </a:rPr>
              <a:t>,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CC"/>
                </a:solidFill>
              </a:rPr>
              <a:t>Fraction</a:t>
            </a:r>
            <a:r>
              <a:rPr lang="en-US" sz="2000" dirty="0">
                <a:solidFill>
                  <a:srgbClr val="3333CC"/>
                </a:solidFill>
              </a:rPr>
              <a:t> of carrier gas released at ground surface.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Convolution of gas release &amp; cavity source term </a:t>
            </a:r>
            <a:r>
              <a:rPr lang="en-US" sz="2000" dirty="0"/>
              <a:t>gives the radionuclide inventory released at ground surface.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t="13114" b="4612"/>
          <a:stretch/>
        </p:blipFill>
        <p:spPr>
          <a:xfrm>
            <a:off x="6485351" y="1302708"/>
            <a:ext cx="5653512" cy="4889887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904845BF-A4D8-E20C-00BC-C51A6B10475B}"/>
              </a:ext>
            </a:extLst>
          </p:cNvPr>
          <p:cNvSpPr txBox="1">
            <a:spLocks/>
          </p:cNvSpPr>
          <p:nvPr/>
        </p:nvSpPr>
        <p:spPr>
          <a:xfrm>
            <a:off x="1765078" y="6225003"/>
            <a:ext cx="9932341" cy="6243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</a:pPr>
            <a:r>
              <a:rPr lang="en-US" b="1" i="1" dirty="0"/>
              <a:t>Example of radioxenon release computed at ground surface following a 150 kt nuclear explosion (</a:t>
            </a:r>
            <a:r>
              <a:rPr lang="en-US" b="1" i="1" baseline="30000" dirty="0"/>
              <a:t>235</a:t>
            </a:r>
            <a:r>
              <a:rPr lang="en-US" b="1" i="1" dirty="0"/>
              <a:t>U</a:t>
            </a:r>
            <a:r>
              <a:rPr lang="en-US" b="1" i="1" baseline="-25000" dirty="0"/>
              <a:t>f</a:t>
            </a:r>
            <a:r>
              <a:rPr lang="en-US" b="1" i="1" dirty="0"/>
              <a:t>) buried at 550 m. The release is from a 250-µm fracture starting at the tip of the chimney.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0624AC-E193-1772-9934-0B51F5EFAF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4" t="32747" r="30707" b="9637"/>
          <a:stretch/>
        </p:blipFill>
        <p:spPr>
          <a:xfrm>
            <a:off x="97277" y="3644034"/>
            <a:ext cx="1421763" cy="280741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53F73609-907C-49DE-4258-60748F66ACB8}"/>
              </a:ext>
            </a:extLst>
          </p:cNvPr>
          <p:cNvGrpSpPr/>
          <p:nvPr/>
        </p:nvGrpSpPr>
        <p:grpSpPr>
          <a:xfrm>
            <a:off x="180768" y="3712199"/>
            <a:ext cx="1390573" cy="3151797"/>
            <a:chOff x="180768" y="3855074"/>
            <a:chExt cx="1390573" cy="3151797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AD68B32-4852-D7D4-A51D-A80E90144B62}"/>
                </a:ext>
              </a:extLst>
            </p:cNvPr>
            <p:cNvSpPr txBox="1"/>
            <p:nvPr/>
          </p:nvSpPr>
          <p:spPr>
            <a:xfrm>
              <a:off x="180768" y="6597848"/>
              <a:ext cx="1390573" cy="409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1400" b="1" dirty="0"/>
                <a:t>250-µm fracture</a:t>
              </a:r>
              <a:r>
                <a:rPr lang="fr-FR" sz="1400" dirty="0"/>
                <a:t/>
              </a:r>
              <a:br>
                <a:rPr lang="fr-FR" sz="1400" dirty="0"/>
              </a:br>
              <a:r>
                <a:rPr lang="fr-FR" sz="1400" dirty="0"/>
                <a:t>(400 m x 100 m)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B0642AC9-2A87-3F21-8B6C-6CE8AD50C8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431" y="3855074"/>
              <a:ext cx="1" cy="14926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4169553-2C1C-3B31-6709-B16D0D17242C}"/>
              </a:ext>
            </a:extLst>
          </p:cNvPr>
          <p:cNvSpPr txBox="1"/>
          <p:nvPr/>
        </p:nvSpPr>
        <p:spPr>
          <a:xfrm>
            <a:off x="10464493" y="1497322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131 </a:t>
            </a:r>
            <a:r>
              <a:rPr lang="fr-FR" sz="1400" dirty="0" err="1"/>
              <a:t>decay</a:t>
            </a:r>
            <a:r>
              <a:rPr lang="fr-FR" sz="1400" dirty="0"/>
              <a:t> </a:t>
            </a:r>
            <a:r>
              <a:rPr lang="fr-FR" sz="1400" dirty="0" err="1"/>
              <a:t>chain</a:t>
            </a:r>
            <a:endParaRPr lang="fr-FR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E47C64-0C75-1051-4907-0D081D9AA65E}"/>
              </a:ext>
            </a:extLst>
          </p:cNvPr>
          <p:cNvSpPr txBox="1"/>
          <p:nvPr/>
        </p:nvSpPr>
        <p:spPr>
          <a:xfrm>
            <a:off x="10464493" y="2987939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133 </a:t>
            </a:r>
            <a:r>
              <a:rPr lang="fr-FR" sz="1400" dirty="0" err="1"/>
              <a:t>decay</a:t>
            </a:r>
            <a:r>
              <a:rPr lang="fr-FR" sz="1400" dirty="0"/>
              <a:t> </a:t>
            </a:r>
            <a:r>
              <a:rPr lang="fr-FR" sz="1400" dirty="0" err="1"/>
              <a:t>chain</a:t>
            </a:r>
            <a:endParaRPr lang="fr-FR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B07569E-6847-4C81-51C2-7F05B5BF9D2A}"/>
              </a:ext>
            </a:extLst>
          </p:cNvPr>
          <p:cNvSpPr txBox="1"/>
          <p:nvPr/>
        </p:nvSpPr>
        <p:spPr>
          <a:xfrm>
            <a:off x="10464493" y="4492785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135 </a:t>
            </a:r>
            <a:r>
              <a:rPr lang="fr-FR" sz="1400" dirty="0" err="1"/>
              <a:t>decay</a:t>
            </a:r>
            <a:r>
              <a:rPr lang="fr-FR" sz="1400" dirty="0"/>
              <a:t> </a:t>
            </a:r>
            <a:r>
              <a:rPr lang="fr-FR" sz="1400" dirty="0" err="1"/>
              <a:t>chain</a:t>
            </a:r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5578575-27CC-FFC3-904E-4C8AE81B1F30}"/>
              </a:ext>
            </a:extLst>
          </p:cNvPr>
          <p:cNvSpPr txBox="1"/>
          <p:nvPr/>
        </p:nvSpPr>
        <p:spPr>
          <a:xfrm rot="16200000">
            <a:off x="5554265" y="3422182"/>
            <a:ext cx="4342163" cy="49244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800" i="1" dirty="0"/>
          </a:p>
          <a:p>
            <a:pPr algn="ctr"/>
            <a:r>
              <a:rPr lang="en-US" i="1" dirty="0"/>
              <a:t>Steady-state hypothesis not valid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A2B30F-EA55-CAD5-60FB-1334F2100C76}"/>
              </a:ext>
            </a:extLst>
          </p:cNvPr>
          <p:cNvSpPr txBox="1"/>
          <p:nvPr/>
        </p:nvSpPr>
        <p:spPr>
          <a:xfrm>
            <a:off x="4029958" y="4857822"/>
            <a:ext cx="165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600" b="1" dirty="0">
                <a:solidFill>
                  <a:srgbClr val="3333CC"/>
                </a:solidFill>
              </a:rPr>
              <a:t>Gas release</a:t>
            </a:r>
            <a:r>
              <a:rPr lang="en-US" sz="1600" dirty="0">
                <a:solidFill>
                  <a:srgbClr val="3333CC"/>
                </a:solidFill>
              </a:rPr>
              <a:t> </a:t>
            </a:r>
            <a:br>
              <a:rPr lang="en-US" sz="1600" dirty="0">
                <a:solidFill>
                  <a:srgbClr val="3333CC"/>
                </a:solidFill>
              </a:rPr>
            </a:br>
            <a:r>
              <a:rPr lang="en-US" sz="1600" dirty="0">
                <a:solidFill>
                  <a:srgbClr val="3333CC"/>
                </a:solidFill>
              </a:rPr>
              <a:t>at ground surface</a:t>
            </a:r>
            <a:endParaRPr lang="fr-FR" sz="16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C1ABF04-F080-2920-D49B-2161A10C5DCC}"/>
              </a:ext>
            </a:extLst>
          </p:cNvPr>
          <p:cNvSpPr txBox="1"/>
          <p:nvPr/>
        </p:nvSpPr>
        <p:spPr>
          <a:xfrm>
            <a:off x="3373222" y="4158132"/>
            <a:ext cx="165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600" b="1" dirty="0">
                <a:solidFill>
                  <a:srgbClr val="FF0000"/>
                </a:solidFill>
              </a:rPr>
              <a:t>Pressure</a:t>
            </a:r>
            <a:r>
              <a:rPr lang="en-US" sz="1600" dirty="0">
                <a:solidFill>
                  <a:srgbClr val="FF0000"/>
                </a:solidFill>
              </a:rPr>
              <a:t> in cavity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370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22" grpId="0" animBg="1"/>
      <p:bldP spid="1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39338"/>
            <a:ext cx="7677501" cy="88827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STM_toolkit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#4: ATM preview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radionuclide activities expected at monitoring stations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O2.1-118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1" y="140835"/>
            <a:ext cx="899542" cy="899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40" y="144346"/>
            <a:ext cx="1133519" cy="460492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34854" y="6551199"/>
            <a:ext cx="553130" cy="184666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>
              <a:defRPr/>
            </a:lvl1pPr>
          </a:lstStyle>
          <a:p>
            <a:pPr algn="r"/>
            <a:fld id="{854A34C9-9A4B-6445-85E1-F779B5E87362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7</a:t>
            </a:fld>
            <a:r>
              <a:rPr lang="en-US" sz="1200" dirty="0">
                <a:latin typeface="Arial" charset="0"/>
                <a:ea typeface="Arial" charset="0"/>
                <a:cs typeface="Arial" charset="0"/>
              </a:rPr>
              <a:t>/8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CF9489D-11ED-D33F-25D5-51A451400773}"/>
              </a:ext>
            </a:extLst>
          </p:cNvPr>
          <p:cNvGrpSpPr>
            <a:grpSpLocks noChangeAspect="1"/>
          </p:cNvGrpSpPr>
          <p:nvPr/>
        </p:nvGrpSpPr>
        <p:grpSpPr>
          <a:xfrm>
            <a:off x="3416364" y="4445920"/>
            <a:ext cx="7473351" cy="2188551"/>
            <a:chOff x="1480440" y="3240167"/>
            <a:chExt cx="6029530" cy="1821676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CF4D3D7-2672-210F-5D37-5688A7791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3" t="41348" r="2729" b="34842"/>
            <a:stretch/>
          </p:blipFill>
          <p:spPr>
            <a:xfrm>
              <a:off x="1480440" y="3428999"/>
              <a:ext cx="6029530" cy="1632844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D5AD75E0-FF90-6A27-62FE-C11F9E903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3" t="13248" r="2729" b="83739"/>
            <a:stretch/>
          </p:blipFill>
          <p:spPr>
            <a:xfrm>
              <a:off x="1480440" y="3240167"/>
              <a:ext cx="6029530" cy="206596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16FD164-5180-713F-07E8-5FE7D412ECEA}"/>
              </a:ext>
            </a:extLst>
          </p:cNvPr>
          <p:cNvGrpSpPr/>
          <p:nvPr/>
        </p:nvGrpSpPr>
        <p:grpSpPr>
          <a:xfrm>
            <a:off x="4754350" y="4865368"/>
            <a:ext cx="6044131" cy="369333"/>
            <a:chOff x="4608002" y="5791503"/>
            <a:chExt cx="3858201" cy="235761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B47A83D-798F-8B6D-0496-40A0B90CC1B7}"/>
                </a:ext>
              </a:extLst>
            </p:cNvPr>
            <p:cNvCxnSpPr/>
            <p:nvPr/>
          </p:nvCxnSpPr>
          <p:spPr>
            <a:xfrm>
              <a:off x="4608002" y="6021664"/>
              <a:ext cx="3858201" cy="0"/>
            </a:xfrm>
            <a:prstGeom prst="line">
              <a:avLst/>
            </a:prstGeom>
            <a:ln w="76200">
              <a:solidFill>
                <a:srgbClr val="008000">
                  <a:alpha val="50196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B23F110-37AE-7D3C-2600-8BE0B6643FAF}"/>
                </a:ext>
              </a:extLst>
            </p:cNvPr>
            <p:cNvSpPr txBox="1"/>
            <p:nvPr/>
          </p:nvSpPr>
          <p:spPr>
            <a:xfrm>
              <a:off x="6623625" y="5791503"/>
              <a:ext cx="868951" cy="235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Mean MDC</a:t>
              </a:r>
              <a:r>
                <a:rPr lang="en-US" dirty="0" smtClean="0">
                  <a:solidFill>
                    <a:srgbClr val="008000"/>
                  </a:solidFill>
                </a:rPr>
                <a:t>*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-24868" y="1115472"/>
            <a:ext cx="12207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Provides volume activity (</a:t>
            </a:r>
            <a:r>
              <a:rPr lang="en-US" sz="2000" b="1" dirty="0" err="1"/>
              <a:t>Bq</a:t>
            </a:r>
            <a:r>
              <a:rPr lang="en-US" sz="2000" b="1" dirty="0"/>
              <a:t>/m</a:t>
            </a:r>
            <a:r>
              <a:rPr lang="en-US" sz="2000" b="1" baseline="30000" dirty="0"/>
              <a:t>3</a:t>
            </a:r>
            <a:r>
              <a:rPr lang="en-US" sz="2000" b="1" dirty="0"/>
              <a:t>) </a:t>
            </a:r>
            <a:r>
              <a:rPr lang="en-US" sz="2000" dirty="0"/>
              <a:t>expected at relevant monitoring stations </a:t>
            </a:r>
            <a:r>
              <a:rPr lang="en-US" sz="2000" b="1" dirty="0"/>
              <a:t>from conversion of radionuclide release (Bq/s) </a:t>
            </a:r>
            <a:r>
              <a:rPr lang="en-US" sz="2000" dirty="0"/>
              <a:t>at ground surface on the nuclear test site.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Empirical </a:t>
            </a:r>
            <a:r>
              <a:rPr lang="en-US" sz="2000" b="1" dirty="0" smtClean="0"/>
              <a:t>determination </a:t>
            </a:r>
            <a:r>
              <a:rPr lang="en-US" sz="2000" b="1" dirty="0"/>
              <a:t>of dilution factors (s/m</a:t>
            </a:r>
            <a:r>
              <a:rPr lang="en-US" sz="2000" b="1" baseline="30000" dirty="0"/>
              <a:t>3</a:t>
            </a:r>
            <a:r>
              <a:rPr lang="en-US" sz="2000" b="1" dirty="0"/>
              <a:t>)</a:t>
            </a:r>
            <a:r>
              <a:rPr lang="en-U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Obtained from Flexpart (Stohl et al., 1998) simulations of </a:t>
            </a:r>
            <a:r>
              <a:rPr lang="en-US" dirty="0"/>
              <a:t>series of releases from a site of interest: 1 </a:t>
            </a:r>
            <a:r>
              <a:rPr lang="en-US" dirty="0" err="1"/>
              <a:t>Bq</a:t>
            </a:r>
            <a:r>
              <a:rPr lang="en-US" dirty="0"/>
              <a:t> over 1 second,</a:t>
            </a:r>
            <a:br>
              <a:rPr lang="en-US" dirty="0"/>
            </a:br>
            <a:r>
              <a:rPr lang="en-US" dirty="0"/>
              <a:t>every hour, from Jan. 1</a:t>
            </a:r>
            <a:r>
              <a:rPr lang="en-US" baseline="30000" dirty="0"/>
              <a:t>st</a:t>
            </a:r>
            <a:r>
              <a:rPr lang="en-US" dirty="0"/>
              <a:t> 00:00 to Dec. 31</a:t>
            </a:r>
            <a:r>
              <a:rPr lang="en-US" baseline="30000" dirty="0"/>
              <a:t>th</a:t>
            </a:r>
            <a:r>
              <a:rPr lang="en-US" dirty="0"/>
              <a:t> 23:00, observed at nearby monitoring stations, with statistical distributions.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i="1" dirty="0"/>
              <a:t>Real conditions for past reconstruction of events or realistic conditions for future events.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Alternatively obtained from power-law rule (e.g. Eslinger et al., 2015).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23F110-37AE-7D3C-2600-8BE0B6643FAF}"/>
              </a:ext>
            </a:extLst>
          </p:cNvPr>
          <p:cNvSpPr txBox="1"/>
          <p:nvPr/>
        </p:nvSpPr>
        <p:spPr>
          <a:xfrm>
            <a:off x="3415658" y="6592056"/>
            <a:ext cx="8204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*MDC: </a:t>
            </a:r>
            <a:r>
              <a:rPr lang="en-US" sz="1400" dirty="0"/>
              <a:t>Minimum detection </a:t>
            </a:r>
            <a:r>
              <a:rPr lang="en-US" sz="1400" dirty="0" smtClean="0"/>
              <a:t>concentration (e.g., </a:t>
            </a:r>
            <a:r>
              <a:rPr lang="en-US" sz="1400" dirty="0" err="1" smtClean="0"/>
              <a:t>Topin</a:t>
            </a:r>
            <a:r>
              <a:rPr lang="en-US" sz="1400" dirty="0" smtClean="0"/>
              <a:t> et al. 2020, Brander et al. 2022, </a:t>
            </a:r>
            <a:r>
              <a:rPr lang="en-US" sz="1400" dirty="0" err="1" smtClean="0"/>
              <a:t>Aldener</a:t>
            </a:r>
            <a:r>
              <a:rPr lang="en-US" sz="1400" dirty="0" smtClean="0"/>
              <a:t> </a:t>
            </a:r>
            <a:r>
              <a:rPr lang="en-US" sz="1400" dirty="0"/>
              <a:t>et al. </a:t>
            </a:r>
            <a:r>
              <a:rPr lang="en-US" sz="1400" dirty="0" smtClean="0"/>
              <a:t>2023).</a:t>
            </a:r>
            <a:endParaRPr lang="en-US" sz="14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775F1F7-67F2-7066-FE10-35D6585EFA97}"/>
              </a:ext>
            </a:extLst>
          </p:cNvPr>
          <p:cNvGrpSpPr/>
          <p:nvPr/>
        </p:nvGrpSpPr>
        <p:grpSpPr>
          <a:xfrm>
            <a:off x="722679" y="4484089"/>
            <a:ext cx="2381218" cy="2292941"/>
            <a:chOff x="218559" y="4176534"/>
            <a:chExt cx="2778255" cy="2675259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F62908C-BD80-ED47-6025-BFFD4166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559" y="4176534"/>
              <a:ext cx="2778255" cy="267525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47834" y="5921795"/>
              <a:ext cx="57150" cy="5715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ADC6951-B35F-B957-F1B2-709ABAC24FDC}"/>
              </a:ext>
            </a:extLst>
          </p:cNvPr>
          <p:cNvSpPr txBox="1"/>
          <p:nvPr/>
        </p:nvSpPr>
        <p:spPr>
          <a:xfrm>
            <a:off x="9652" y="3276993"/>
            <a:ext cx="12207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Example of </a:t>
            </a:r>
            <a:r>
              <a:rPr lang="en-US" b="1" i="1" baseline="30000" dirty="0">
                <a:solidFill>
                  <a:srgbClr val="006600"/>
                </a:solidFill>
              </a:rPr>
              <a:t>133</a:t>
            </a:r>
            <a:r>
              <a:rPr lang="en-US" b="1" i="1" dirty="0">
                <a:solidFill>
                  <a:srgbClr val="006600"/>
                </a:solidFill>
              </a:rPr>
              <a:t>Xe concentration activity (</a:t>
            </a:r>
            <a:r>
              <a:rPr lang="en-US" b="1" i="1" dirty="0" err="1">
                <a:solidFill>
                  <a:srgbClr val="006600"/>
                </a:solidFill>
              </a:rPr>
              <a:t>Bq</a:t>
            </a:r>
            <a:r>
              <a:rPr lang="en-US" b="1" i="1" dirty="0">
                <a:solidFill>
                  <a:srgbClr val="006600"/>
                </a:solidFill>
              </a:rPr>
              <a:t>/m</a:t>
            </a:r>
            <a:r>
              <a:rPr lang="en-US" b="1" i="1" baseline="30000" dirty="0">
                <a:solidFill>
                  <a:srgbClr val="006600"/>
                </a:solidFill>
              </a:rPr>
              <a:t>3</a:t>
            </a:r>
            <a:r>
              <a:rPr lang="en-US" b="1" i="1" dirty="0">
                <a:solidFill>
                  <a:srgbClr val="006600"/>
                </a:solidFill>
              </a:rPr>
              <a:t>) </a:t>
            </a:r>
            <a:r>
              <a:rPr lang="en-US" b="1" i="1" dirty="0"/>
              <a:t>expected at the </a:t>
            </a:r>
            <a:r>
              <a:rPr lang="en-US" b="1" i="1" dirty="0">
                <a:solidFill>
                  <a:srgbClr val="FF9900"/>
                </a:solidFill>
              </a:rPr>
              <a:t>RN38 monitoring station (Japan) </a:t>
            </a:r>
            <a:r>
              <a:rPr lang="en-US" b="1" i="1" dirty="0"/>
              <a:t>following a 150 kt (</a:t>
            </a:r>
            <a:r>
              <a:rPr lang="en-US" b="1" i="1" baseline="30000" dirty="0"/>
              <a:t>235</a:t>
            </a:r>
            <a:r>
              <a:rPr lang="en-US" b="1" i="1" dirty="0"/>
              <a:t>U</a:t>
            </a:r>
            <a:r>
              <a:rPr lang="en-US" b="1" i="1" baseline="-25000" dirty="0"/>
              <a:t>f </a:t>
            </a:r>
            <a:r>
              <a:rPr lang="en-US" b="1" i="1" dirty="0"/>
              <a:t>) underground nuclear explosion that would have occurred at a depth of 550-m at the </a:t>
            </a:r>
            <a:r>
              <a:rPr lang="en-US" b="1" i="1" dirty="0" err="1">
                <a:solidFill>
                  <a:srgbClr val="FF0000"/>
                </a:solidFill>
              </a:rPr>
              <a:t>Punggye-ri</a:t>
            </a:r>
            <a:r>
              <a:rPr lang="en-US" b="1" i="1" dirty="0">
                <a:solidFill>
                  <a:srgbClr val="FF0000"/>
                </a:solidFill>
              </a:rPr>
              <a:t> site (DPRK) </a:t>
            </a:r>
            <a:r>
              <a:rPr lang="en-US" b="1" i="1" dirty="0"/>
              <a:t>in a granitic rock (water-saturated), with venting assumed to occur through a single fracture of aperture 250 µm, starting at the tip of the chimney, without any fractionation of the radionuclides:</a:t>
            </a:r>
            <a:endParaRPr lang="en-US" sz="2000" b="1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3424CA-FE0D-3BED-43E3-6DB7F6F13481}"/>
              </a:ext>
            </a:extLst>
          </p:cNvPr>
          <p:cNvSpPr txBox="1"/>
          <p:nvPr/>
        </p:nvSpPr>
        <p:spPr>
          <a:xfrm>
            <a:off x="7368554" y="4865356"/>
            <a:ext cx="65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8000"/>
                </a:solidFill>
              </a:rPr>
              <a:t>133</a:t>
            </a:r>
            <a:r>
              <a:rPr lang="en-US" dirty="0">
                <a:solidFill>
                  <a:srgbClr val="008000"/>
                </a:solidFill>
              </a:rPr>
              <a:t>Xe</a:t>
            </a:r>
          </a:p>
        </p:txBody>
      </p:sp>
    </p:spTree>
    <p:extLst>
      <p:ext uri="{BB962C8B-B14F-4D97-AF65-F5344CB8AC3E}">
        <p14:creationId xmlns:p14="http://schemas.microsoft.com/office/powerpoint/2010/main" val="12751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7677501" cy="62680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_toolkit: a Radionuclide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Source-term Modeling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 for Rapid Scenario Determinations at the French NDC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O2.1-118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1" y="140835"/>
            <a:ext cx="899542" cy="899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40" y="144346"/>
            <a:ext cx="1133519" cy="460492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34854" y="6551199"/>
            <a:ext cx="553130" cy="184666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>
              <a:defRPr/>
            </a:lvl1pPr>
          </a:lstStyle>
          <a:p>
            <a:pPr algn="r"/>
            <a:fld id="{854A34C9-9A4B-6445-85E1-F779B5E87362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8</a:t>
            </a:fld>
            <a:r>
              <a:rPr lang="en-US" sz="1200" dirty="0">
                <a:latin typeface="Arial" charset="0"/>
                <a:ea typeface="Arial" charset="0"/>
                <a:cs typeface="Arial" charset="0"/>
              </a:rPr>
              <a:t>/8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264CF8-4E78-BB2B-539A-3B9938C37D1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5577736"/>
            <a:ext cx="12192000" cy="147732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900" i="1" dirty="0" err="1" smtClean="0">
                <a:latin typeface="Calibri" panose="020F0502020204030204" pitchFamily="34" charset="0"/>
              </a:rPr>
              <a:t>Aldener</a:t>
            </a:r>
            <a:r>
              <a:rPr lang="en-US" sz="900" i="1" dirty="0">
                <a:latin typeface="Calibri" panose="020F0502020204030204" pitchFamily="34" charset="0"/>
              </a:rPr>
              <a:t>, M</a:t>
            </a:r>
            <a:r>
              <a:rPr lang="en-US" sz="900" i="1" dirty="0" smtClean="0">
                <a:latin typeface="Calibri" panose="020F0502020204030204" pitchFamily="34" charset="0"/>
              </a:rPr>
              <a:t>. et al., </a:t>
            </a:r>
            <a:r>
              <a:rPr lang="en-US" sz="900" i="1" dirty="0">
                <a:latin typeface="Calibri" panose="020F0502020204030204" pitchFamily="34" charset="0"/>
              </a:rPr>
              <a:t>2023. SAUNA III - The next generation noble gas system for verification of nuclear explosions. J. </a:t>
            </a:r>
            <a:r>
              <a:rPr lang="en-US" sz="900" i="1" dirty="0" err="1">
                <a:latin typeface="Calibri" panose="020F0502020204030204" pitchFamily="34" charset="0"/>
              </a:rPr>
              <a:t>Env</a:t>
            </a:r>
            <a:r>
              <a:rPr lang="en-US" sz="900" i="1" dirty="0">
                <a:latin typeface="Calibri" panose="020F0502020204030204" pitchFamily="34" charset="0"/>
              </a:rPr>
              <a:t>. </a:t>
            </a:r>
            <a:r>
              <a:rPr lang="en-US" sz="900" i="1" dirty="0" smtClean="0">
                <a:latin typeface="Calibri" panose="020F0502020204030204" pitchFamily="34" charset="0"/>
              </a:rPr>
              <a:t>Rad.</a:t>
            </a:r>
            <a:endParaRPr lang="en-US" sz="900" i="1" dirty="0">
              <a:latin typeface="Calibri" panose="020F0502020204030204" pitchFamily="34" charset="0"/>
            </a:endParaRPr>
          </a:p>
          <a:p>
            <a:pPr marR="0"/>
            <a:r>
              <a:rPr lang="en-US" sz="900" i="1" dirty="0" smtClean="0">
                <a:latin typeface="Calibri" panose="020F0502020204030204" pitchFamily="34" charset="0"/>
              </a:rPr>
              <a:t>Boardman</a:t>
            </a:r>
            <a:r>
              <a:rPr lang="en-US" sz="900" i="1" dirty="0">
                <a:latin typeface="Calibri" panose="020F0502020204030204" pitchFamily="34" charset="0"/>
              </a:rPr>
              <a:t>, C.R. et al., 1964. Responses of four rock mediums to contained nuclear explosions. J. </a:t>
            </a:r>
            <a:r>
              <a:rPr lang="en-US" sz="900" i="1" dirty="0" err="1">
                <a:latin typeface="Calibri" panose="020F0502020204030204" pitchFamily="34" charset="0"/>
              </a:rPr>
              <a:t>Geophys</a:t>
            </a:r>
            <a:r>
              <a:rPr lang="en-US" sz="900" i="1" dirty="0">
                <a:latin typeface="Calibri" panose="020F0502020204030204" pitchFamily="34" charset="0"/>
              </a:rPr>
              <a:t>. Res.</a:t>
            </a:r>
          </a:p>
          <a:p>
            <a:pPr marR="0"/>
            <a:r>
              <a:rPr lang="en-US" sz="900" i="1" dirty="0">
                <a:latin typeface="Calibri" panose="020F0502020204030204" pitchFamily="34" charset="0"/>
              </a:rPr>
              <a:t>Bourdon, B., Pili, E., 2023. Thermodynamic determination of condensation behavior for the precursory elements of radioxenon following an underground nuclear explosion. J. Env. Rad.</a:t>
            </a:r>
          </a:p>
          <a:p>
            <a:pPr marR="0"/>
            <a:r>
              <a:rPr lang="en-US" sz="900" i="1" dirty="0">
                <a:latin typeface="Calibri" panose="020F0502020204030204" pitchFamily="34" charset="0"/>
              </a:rPr>
              <a:t>Brander, S. et al., 2022. Phase II testing of Xenon International on Mount </a:t>
            </a:r>
            <a:r>
              <a:rPr lang="en-US" sz="900" i="1" dirty="0" err="1">
                <a:latin typeface="Calibri" panose="020F0502020204030204" pitchFamily="34" charset="0"/>
              </a:rPr>
              <a:t>Schauinsland</a:t>
            </a:r>
            <a:r>
              <a:rPr lang="en-US" sz="900" i="1" dirty="0">
                <a:latin typeface="Calibri" panose="020F0502020204030204" pitchFamily="34" charset="0"/>
              </a:rPr>
              <a:t>, Germany. J. </a:t>
            </a:r>
            <a:r>
              <a:rPr lang="en-US" sz="900" i="1" dirty="0" err="1">
                <a:latin typeface="Calibri" panose="020F0502020204030204" pitchFamily="34" charset="0"/>
              </a:rPr>
              <a:t>Env</a:t>
            </a:r>
            <a:r>
              <a:rPr lang="en-US" sz="900" i="1" dirty="0">
                <a:latin typeface="Calibri" panose="020F0502020204030204" pitchFamily="34" charset="0"/>
              </a:rPr>
              <a:t>. Rad.</a:t>
            </a:r>
          </a:p>
          <a:p>
            <a:pPr marR="0"/>
            <a:r>
              <a:rPr lang="en-US" sz="900" i="1" dirty="0" smtClean="0">
                <a:latin typeface="Calibri" panose="020F0502020204030204" pitchFamily="34" charset="0"/>
              </a:rPr>
              <a:t>Carrigan</a:t>
            </a:r>
            <a:r>
              <a:rPr lang="en-US" sz="900" i="1" dirty="0">
                <a:latin typeface="Calibri" panose="020F0502020204030204" pitchFamily="34" charset="0"/>
              </a:rPr>
              <a:t>, C.R., Sun, Y., Pili, E., Neuville, D.R., </a:t>
            </a:r>
            <a:r>
              <a:rPr lang="en-US" sz="900" i="1" dirty="0" err="1">
                <a:latin typeface="Calibri" panose="020F0502020204030204" pitchFamily="34" charset="0"/>
              </a:rPr>
              <a:t>Antoun</a:t>
            </a:r>
            <a:r>
              <a:rPr lang="en-US" sz="900" i="1" dirty="0">
                <a:latin typeface="Calibri" panose="020F0502020204030204" pitchFamily="34" charset="0"/>
              </a:rPr>
              <a:t>, T., 2020. Cavity-melt partitioning of refractory radionuclides and implications for detecting underground nuclear explosions . J. Env. Rad.</a:t>
            </a:r>
          </a:p>
          <a:p>
            <a:pPr marR="0"/>
            <a:r>
              <a:rPr lang="en-US" sz="900" i="1" dirty="0" err="1" smtClean="0">
                <a:latin typeface="Calibri" panose="020F0502020204030204" pitchFamily="34" charset="0"/>
              </a:rPr>
              <a:t>Eslinger</a:t>
            </a:r>
            <a:r>
              <a:rPr lang="en-US" sz="900" i="1" dirty="0">
                <a:latin typeface="Calibri" panose="020F0502020204030204" pitchFamily="34" charset="0"/>
              </a:rPr>
              <a:t>, P.W. et al., 2015. Atmospheric plume progression as a function of time and distance from the release point for radioactive isotopes. J. Env. Rad</a:t>
            </a:r>
            <a:r>
              <a:rPr lang="en-US" sz="900" i="1" dirty="0" smtClean="0">
                <a:latin typeface="Calibri" panose="020F0502020204030204" pitchFamily="34" charset="0"/>
              </a:rPr>
              <a:t>.</a:t>
            </a:r>
            <a:br>
              <a:rPr lang="en-US" sz="900" i="1" dirty="0" smtClean="0">
                <a:latin typeface="Calibri" panose="020F0502020204030204" pitchFamily="34" charset="0"/>
              </a:rPr>
            </a:br>
            <a:r>
              <a:rPr lang="en-US" sz="900" i="1" dirty="0" smtClean="0">
                <a:latin typeface="Calibri" panose="020F0502020204030204" pitchFamily="34" charset="0"/>
              </a:rPr>
              <a:t/>
            </a:r>
            <a:br>
              <a:rPr lang="en-US" sz="900" i="1" dirty="0" smtClean="0">
                <a:latin typeface="Calibri" panose="020F0502020204030204" pitchFamily="34" charset="0"/>
              </a:rPr>
            </a:br>
            <a:r>
              <a:rPr lang="en-US" sz="900" i="1" dirty="0" err="1" smtClean="0">
                <a:latin typeface="Calibri" panose="020F0502020204030204" pitchFamily="34" charset="0"/>
              </a:rPr>
              <a:t>Pazdniakou</a:t>
            </a:r>
            <a:r>
              <a:rPr lang="en-US" sz="900" i="1" dirty="0">
                <a:latin typeface="Calibri" panose="020F0502020204030204" pitchFamily="34" charset="0"/>
              </a:rPr>
              <a:t>, A., Mourzenko, V., Thovert, J.-F., Adler, P.M., Pili, E., 2022. Two-Phase flow, heat and mass transfer and tracer transport to the atmosphere from underground nuclear cavities through fractured porous media. PAGEOPH.</a:t>
            </a:r>
          </a:p>
          <a:p>
            <a:pPr marR="0"/>
            <a:r>
              <a:rPr lang="en-US" sz="900" i="1" dirty="0" err="1">
                <a:latin typeface="Calibri" panose="020F0502020204030204" pitchFamily="34" charset="0"/>
              </a:rPr>
              <a:t>Stohl</a:t>
            </a:r>
            <a:r>
              <a:rPr lang="en-US" sz="900" i="1" dirty="0">
                <a:latin typeface="Calibri" panose="020F0502020204030204" pitchFamily="34" charset="0"/>
              </a:rPr>
              <a:t>, A</a:t>
            </a:r>
            <a:r>
              <a:rPr lang="en-US" sz="900" i="1" dirty="0" smtClean="0">
                <a:latin typeface="Calibri" panose="020F0502020204030204" pitchFamily="34" charset="0"/>
              </a:rPr>
              <a:t>. et al., </a:t>
            </a:r>
            <a:r>
              <a:rPr lang="en-US" sz="900" i="1" dirty="0">
                <a:latin typeface="Calibri" panose="020F0502020204030204" pitchFamily="34" charset="0"/>
              </a:rPr>
              <a:t>1998. Validation of the </a:t>
            </a:r>
            <a:r>
              <a:rPr lang="en-US" sz="900" i="1" dirty="0" err="1">
                <a:latin typeface="Calibri" panose="020F0502020204030204" pitchFamily="34" charset="0"/>
              </a:rPr>
              <a:t>lagrangian</a:t>
            </a:r>
            <a:r>
              <a:rPr lang="en-US" sz="900" i="1" dirty="0">
                <a:latin typeface="Calibri" panose="020F0502020204030204" pitchFamily="34" charset="0"/>
              </a:rPr>
              <a:t> particle dispersion model FLEXPART against large-scale tracer experiment data. Atm. Env.</a:t>
            </a:r>
          </a:p>
          <a:p>
            <a:pPr marR="0"/>
            <a:r>
              <a:rPr lang="en-US" sz="900" i="1" dirty="0">
                <a:latin typeface="Calibri" panose="020F0502020204030204" pitchFamily="34" charset="0"/>
              </a:rPr>
              <a:t>Sun, Y., Carrigan, C.R., Pili, E., </a:t>
            </a:r>
            <a:r>
              <a:rPr lang="en-US" sz="900" i="1" dirty="0" err="1">
                <a:latin typeface="Calibri" panose="020F0502020204030204" pitchFamily="34" charset="0"/>
              </a:rPr>
              <a:t>Antoun</a:t>
            </a:r>
            <a:r>
              <a:rPr lang="en-US" sz="900" i="1" dirty="0">
                <a:latin typeface="Calibri" panose="020F0502020204030204" pitchFamily="34" charset="0"/>
              </a:rPr>
              <a:t>, T., 2022. Implications of Underground Nuclear Explosion Cavity Evolution for Radioxenon Isotopic Composition. PAGEOPH</a:t>
            </a:r>
            <a:r>
              <a:rPr lang="en-US" sz="900" i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900" i="1" dirty="0" err="1">
                <a:latin typeface="Calibri" panose="020F0502020204030204" pitchFamily="34" charset="0"/>
              </a:rPr>
              <a:t>Topin</a:t>
            </a:r>
            <a:r>
              <a:rPr lang="en-US" sz="900" i="1" dirty="0">
                <a:latin typeface="Calibri" panose="020F0502020204030204" pitchFamily="34" charset="0"/>
              </a:rPr>
              <a:t>, S. et al., 2020. 6 months of </a:t>
            </a:r>
            <a:r>
              <a:rPr lang="en-US" sz="900" i="1" dirty="0" err="1">
                <a:latin typeface="Calibri" panose="020F0502020204030204" pitchFamily="34" charset="0"/>
              </a:rPr>
              <a:t>radioxenon</a:t>
            </a:r>
            <a:r>
              <a:rPr lang="en-US" sz="900" i="1" dirty="0">
                <a:latin typeface="Calibri" panose="020F0502020204030204" pitchFamily="34" charset="0"/>
              </a:rPr>
              <a:t> detection in western Europe with the SPALAX-New generation system - Part1: Metrological capabilities. J. </a:t>
            </a:r>
            <a:r>
              <a:rPr lang="en-US" sz="900" i="1" dirty="0" err="1">
                <a:latin typeface="Calibri" panose="020F0502020204030204" pitchFamily="34" charset="0"/>
              </a:rPr>
              <a:t>Env</a:t>
            </a:r>
            <a:r>
              <a:rPr lang="en-US" sz="900" i="1" dirty="0">
                <a:latin typeface="Calibri" panose="020F0502020204030204" pitchFamily="34" charset="0"/>
              </a:rPr>
              <a:t>. Rad</a:t>
            </a:r>
            <a:r>
              <a:rPr lang="en-US" sz="900" i="1" dirty="0" smtClean="0">
                <a:latin typeface="Calibri" panose="020F0502020204030204" pitchFamily="34" charset="0"/>
              </a:rPr>
              <a:t>.</a:t>
            </a:r>
            <a:endParaRPr lang="en-US" sz="900" i="1" dirty="0">
              <a:latin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60BE8A0-7512-0F88-9AA4-DC9088BA5799}"/>
              </a:ext>
            </a:extLst>
          </p:cNvPr>
          <p:cNvSpPr txBox="1"/>
          <p:nvPr/>
        </p:nvSpPr>
        <p:spPr>
          <a:xfrm>
            <a:off x="104016" y="1107052"/>
            <a:ext cx="120879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Achievements: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STM_toolkit: a very handy and user-friendly software package for step-by-step, physics-based, source-term estimates of all relevant fission products, from the nuclear cavity to the monitoring stations.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Use of realistic conditions from empirical laws and parameters, with input from data fusion.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Rapid computations for trial-and-error determinations of scenario + source term, before export to ATM.</a:t>
            </a:r>
          </a:p>
          <a:p>
            <a:pPr lvl="1"/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Work in progress: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Adding fractionation of source-term by condensation in the nuclear cavity, following Carrigan et al. (2020) and Bourdon and Pili (2023).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Allowing late-time seepage from barometric pumping.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Further validating the code against documented situations.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1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Future developments: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Addition of radionuclides other than fission products, addition of other carrier gases.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Acceleration of subsurface transport simulations in more complex conditions by machine learning.</a:t>
            </a:r>
          </a:p>
        </p:txBody>
      </p:sp>
    </p:spTree>
    <p:extLst>
      <p:ext uri="{BB962C8B-B14F-4D97-AF65-F5344CB8AC3E}">
        <p14:creationId xmlns:p14="http://schemas.microsoft.com/office/powerpoint/2010/main" val="29197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1679</Words>
  <Application>Microsoft Office PowerPoint</Application>
  <PresentationFormat>Grand écran</PresentationFormat>
  <Paragraphs>159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PILI Eric 142737</cp:lastModifiedBy>
  <cp:revision>245</cp:revision>
  <dcterms:created xsi:type="dcterms:W3CDTF">2023-04-18T13:25:54Z</dcterms:created>
  <dcterms:modified xsi:type="dcterms:W3CDTF">2023-06-13T09:43:13Z</dcterms:modified>
</cp:coreProperties>
</file>