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13"/>
  </p:notesMasterIdLst>
  <p:sldIdLst>
    <p:sldId id="261" r:id="rId3"/>
    <p:sldId id="256" r:id="rId4"/>
    <p:sldId id="262" r:id="rId5"/>
    <p:sldId id="263" r:id="rId6"/>
    <p:sldId id="264" r:id="rId7"/>
    <p:sldId id="269" r:id="rId8"/>
    <p:sldId id="265" r:id="rId9"/>
    <p:sldId id="266" r:id="rId10"/>
    <p:sldId id="267" r:id="rId11"/>
    <p:sldId id="268" r:id="rId12"/>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9"/>
            <p14:sldId id="265"/>
            <p14:sldId id="266"/>
            <p14:sldId id="267"/>
            <p14:sldId id="2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42"/>
    <p:restoredTop sz="94789"/>
  </p:normalViewPr>
  <p:slideViewPr>
    <p:cSldViewPr snapToGrid="0">
      <p:cViewPr varScale="1">
        <p:scale>
          <a:sx n="117" d="100"/>
          <a:sy n="117" d="100"/>
        </p:scale>
        <p:origin x="37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E420CB-B90E-4D8C-A9B6-394F8DD9B9E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2C31054-2611-4C0E-9777-C4DA5AC833D6}">
      <dgm:prSet/>
      <dgm:spPr/>
      <dgm:t>
        <a:bodyPr/>
        <a:lstStyle/>
        <a:p>
          <a:endParaRPr lang="en-US" dirty="0"/>
        </a:p>
      </dgm:t>
    </dgm:pt>
    <dgm:pt modelId="{ED7ABBBC-AE00-4C43-9FD5-FAB668224312}" type="parTrans" cxnId="{C24846A4-719F-4CB4-8B84-29373E66D731}">
      <dgm:prSet/>
      <dgm:spPr/>
      <dgm:t>
        <a:bodyPr/>
        <a:lstStyle/>
        <a:p>
          <a:endParaRPr lang="en-US"/>
        </a:p>
      </dgm:t>
    </dgm:pt>
    <dgm:pt modelId="{83E1F7C1-B98E-4B97-8A34-09B8A0139938}" type="sibTrans" cxnId="{C24846A4-719F-4CB4-8B84-29373E66D731}">
      <dgm:prSet/>
      <dgm:spPr/>
      <dgm:t>
        <a:bodyPr/>
        <a:lstStyle/>
        <a:p>
          <a:endParaRPr lang="en-US"/>
        </a:p>
      </dgm:t>
    </dgm:pt>
    <dgm:pt modelId="{2F417584-8725-42A3-91AA-9236CB340BB7}">
      <dgm:prSet/>
      <dgm:spPr/>
      <dgm:t>
        <a:bodyPr/>
        <a:lstStyle/>
        <a:p>
          <a:r>
            <a:rPr lang="en-US" dirty="0"/>
            <a:t>3D global models of seismic wave speed predict seismic phase arrival times more accurately than current (radially symmetric, 1D) models in operations. Using a 3D model would:</a:t>
          </a:r>
        </a:p>
      </dgm:t>
    </dgm:pt>
    <dgm:pt modelId="{9A1C4840-6354-4D8B-BE69-7491A1D7BB54}" type="parTrans" cxnId="{906511CE-14E9-4F22-9F36-2E07AA4A1F46}">
      <dgm:prSet/>
      <dgm:spPr/>
      <dgm:t>
        <a:bodyPr/>
        <a:lstStyle/>
        <a:p>
          <a:endParaRPr lang="en-US"/>
        </a:p>
      </dgm:t>
    </dgm:pt>
    <dgm:pt modelId="{C3D8EE4E-1D23-4117-9A62-E51151213DEB}" type="sibTrans" cxnId="{906511CE-14E9-4F22-9F36-2E07AA4A1F46}">
      <dgm:prSet/>
      <dgm:spPr/>
      <dgm:t>
        <a:bodyPr/>
        <a:lstStyle/>
        <a:p>
          <a:endParaRPr lang="en-US"/>
        </a:p>
      </dgm:t>
    </dgm:pt>
    <dgm:pt modelId="{F2DEC3C6-1223-4896-92BD-543567CAD9E2}">
      <dgm:prSet/>
      <dgm:spPr/>
      <dgm:t>
        <a:bodyPr/>
        <a:lstStyle/>
        <a:p>
          <a:r>
            <a:rPr lang="en-US" dirty="0"/>
            <a:t>Aid the process of detection-event association (e.g. GA, </a:t>
          </a:r>
          <a:r>
            <a:rPr lang="en-US" dirty="0" err="1"/>
            <a:t>NetVISA</a:t>
          </a:r>
          <a:r>
            <a:rPr lang="en-US" dirty="0"/>
            <a:t> )</a:t>
          </a:r>
        </a:p>
      </dgm:t>
    </dgm:pt>
    <dgm:pt modelId="{A4385BA6-6605-48BD-8A3C-E4B810856999}" type="parTrans" cxnId="{8F6BBD37-207B-40B8-97D3-8A45ED301E9A}">
      <dgm:prSet/>
      <dgm:spPr/>
      <dgm:t>
        <a:bodyPr/>
        <a:lstStyle/>
        <a:p>
          <a:endParaRPr lang="en-US"/>
        </a:p>
      </dgm:t>
    </dgm:pt>
    <dgm:pt modelId="{2279CB11-B240-4FC8-B2C3-35AA4EE6E33A}" type="sibTrans" cxnId="{8F6BBD37-207B-40B8-97D3-8A45ED301E9A}">
      <dgm:prSet/>
      <dgm:spPr/>
      <dgm:t>
        <a:bodyPr/>
        <a:lstStyle/>
        <a:p>
          <a:endParaRPr lang="en-US"/>
        </a:p>
      </dgm:t>
    </dgm:pt>
    <dgm:pt modelId="{11861516-EDF4-44E6-8110-3F20577AED8F}">
      <dgm:prSet/>
      <dgm:spPr/>
      <dgm:t>
        <a:bodyPr/>
        <a:lstStyle/>
        <a:p>
          <a:r>
            <a:rPr lang="en-US" dirty="0"/>
            <a:t>Improve seismic event location accuracy (e.g. </a:t>
          </a:r>
          <a:r>
            <a:rPr lang="en-US" dirty="0" err="1"/>
            <a:t>iLoc</a:t>
          </a:r>
          <a:r>
            <a:rPr lang="en-US" dirty="0"/>
            <a:t>, </a:t>
          </a:r>
          <a:r>
            <a:rPr lang="en-US" dirty="0" err="1"/>
            <a:t>Bayesloc</a:t>
          </a:r>
          <a:r>
            <a:rPr lang="en-US" dirty="0"/>
            <a:t>)</a:t>
          </a:r>
        </a:p>
      </dgm:t>
    </dgm:pt>
    <dgm:pt modelId="{F5C3A1C1-91A9-42AB-8B3A-D77D17D32929}" type="parTrans" cxnId="{EB4924D6-C3DB-4146-9CB9-F62799C6C35C}">
      <dgm:prSet/>
      <dgm:spPr/>
      <dgm:t>
        <a:bodyPr/>
        <a:lstStyle/>
        <a:p>
          <a:endParaRPr lang="en-US"/>
        </a:p>
      </dgm:t>
    </dgm:pt>
    <dgm:pt modelId="{B3AEAF55-2CCD-4AAB-BB9C-C33B447F5877}" type="sibTrans" cxnId="{EB4924D6-C3DB-4146-9CB9-F62799C6C35C}">
      <dgm:prSet/>
      <dgm:spPr/>
      <dgm:t>
        <a:bodyPr/>
        <a:lstStyle/>
        <a:p>
          <a:endParaRPr lang="en-US"/>
        </a:p>
      </dgm:t>
    </dgm:pt>
    <dgm:pt modelId="{D376E6A8-2267-4F76-A0DC-C6C69C0F2B31}">
      <dgm:prSet/>
      <dgm:spPr/>
      <dgm:t>
        <a:bodyPr/>
        <a:lstStyle/>
        <a:p>
          <a:r>
            <a:rPr lang="en-US" dirty="0"/>
            <a:t>Ray tracing through global models in real time is too slow for operational use (0.1-1.5 sec)</a:t>
          </a:r>
        </a:p>
      </dgm:t>
    </dgm:pt>
    <dgm:pt modelId="{CA0C98DA-7206-4C81-81FE-57CAE40AA9E6}" type="parTrans" cxnId="{9FA1309F-4D58-4EE4-8B26-ADBC1C51FA3F}">
      <dgm:prSet/>
      <dgm:spPr/>
      <dgm:t>
        <a:bodyPr/>
        <a:lstStyle/>
        <a:p>
          <a:endParaRPr lang="en-US"/>
        </a:p>
      </dgm:t>
    </dgm:pt>
    <dgm:pt modelId="{BE64B2E6-DEF2-42F3-8BBB-5650F04CDB4F}" type="sibTrans" cxnId="{9FA1309F-4D58-4EE4-8B26-ADBC1C51FA3F}">
      <dgm:prSet/>
      <dgm:spPr/>
      <dgm:t>
        <a:bodyPr/>
        <a:lstStyle/>
        <a:p>
          <a:endParaRPr lang="en-US"/>
        </a:p>
      </dgm:t>
    </dgm:pt>
    <dgm:pt modelId="{1EC3B2E9-ED24-4A15-A2F8-1C9F469589BC}">
      <dgm:prSet/>
      <dgm:spPr/>
      <dgm:t>
        <a:bodyPr/>
        <a:lstStyle/>
        <a:p>
          <a:r>
            <a:rPr lang="en-US" u="sng" dirty="0">
              <a:highlight>
                <a:srgbClr val="FFFF00"/>
              </a:highlight>
            </a:rPr>
            <a:t>Ma</a:t>
          </a:r>
          <a:r>
            <a:rPr lang="en-US" dirty="0">
              <a:highlight>
                <a:srgbClr val="FFFF00"/>
              </a:highlight>
            </a:rPr>
            <a:t>chine </a:t>
          </a:r>
          <a:r>
            <a:rPr lang="en-US" u="sng" dirty="0">
              <a:highlight>
                <a:srgbClr val="FFFF00"/>
              </a:highlight>
            </a:rPr>
            <a:t>L</a:t>
          </a:r>
          <a:r>
            <a:rPr lang="en-US" dirty="0">
              <a:highlight>
                <a:srgbClr val="FFFF00"/>
              </a:highlight>
            </a:rPr>
            <a:t>earning for </a:t>
          </a:r>
          <a:r>
            <a:rPr lang="en-US" u="sng" dirty="0">
              <a:highlight>
                <a:srgbClr val="FFFF00"/>
              </a:highlight>
            </a:rPr>
            <a:t>T</a:t>
          </a:r>
          <a:r>
            <a:rPr lang="en-US" dirty="0">
              <a:highlight>
                <a:srgbClr val="FFFF00"/>
              </a:highlight>
            </a:rPr>
            <a:t>ravel </a:t>
          </a:r>
          <a:r>
            <a:rPr lang="en-US" u="sng" dirty="0">
              <a:highlight>
                <a:srgbClr val="FFFF00"/>
              </a:highlight>
            </a:rPr>
            <a:t>T</a:t>
          </a:r>
          <a:r>
            <a:rPr lang="en-US" dirty="0">
              <a:highlight>
                <a:srgbClr val="FFFF00"/>
              </a:highlight>
            </a:rPr>
            <a:t>ime </a:t>
          </a:r>
          <a:r>
            <a:rPr lang="en-US" u="sng" dirty="0">
              <a:highlight>
                <a:srgbClr val="FFFF00"/>
              </a:highlight>
            </a:rPr>
            <a:t>E</a:t>
          </a:r>
          <a:r>
            <a:rPr lang="en-US" dirty="0">
              <a:highlight>
                <a:srgbClr val="FFFF00"/>
              </a:highlight>
            </a:rPr>
            <a:t>mulation (</a:t>
          </a:r>
          <a:r>
            <a:rPr lang="en-US" dirty="0" err="1">
              <a:highlight>
                <a:srgbClr val="FFFF00"/>
              </a:highlight>
            </a:rPr>
            <a:t>MaLTTE</a:t>
          </a:r>
          <a:r>
            <a:rPr lang="en-US" dirty="0">
              <a:highlight>
                <a:srgbClr val="FFFF00"/>
              </a:highlight>
            </a:rPr>
            <a:t>) makes using 3D models practical</a:t>
          </a:r>
        </a:p>
      </dgm:t>
    </dgm:pt>
    <dgm:pt modelId="{F01891DE-2421-4A29-BCC2-2BCC4D512A4E}" type="parTrans" cxnId="{847DE532-654C-42D2-90C3-177B1F3CFBB7}">
      <dgm:prSet/>
      <dgm:spPr/>
      <dgm:t>
        <a:bodyPr/>
        <a:lstStyle/>
        <a:p>
          <a:endParaRPr lang="en-US"/>
        </a:p>
      </dgm:t>
    </dgm:pt>
    <dgm:pt modelId="{7B71ECD7-7B6F-4310-A70F-84FB61C04912}" type="sibTrans" cxnId="{847DE532-654C-42D2-90C3-177B1F3CFBB7}">
      <dgm:prSet/>
      <dgm:spPr/>
      <dgm:t>
        <a:bodyPr/>
        <a:lstStyle/>
        <a:p>
          <a:endParaRPr lang="en-US"/>
        </a:p>
      </dgm:t>
    </dgm:pt>
    <dgm:pt modelId="{ADE5B0DA-F1DA-44F6-B100-E18FFFFA694A}">
      <dgm:prSet/>
      <dgm:spPr/>
      <dgm:t>
        <a:bodyPr/>
        <a:lstStyle/>
        <a:p>
          <a:r>
            <a:rPr lang="en-US" dirty="0"/>
            <a:t>Differences between </a:t>
          </a:r>
          <a:r>
            <a:rPr lang="en-US" dirty="0" err="1"/>
            <a:t>MaLTTE</a:t>
          </a:r>
          <a:r>
            <a:rPr lang="en-US" dirty="0"/>
            <a:t> and 3D model travel-time predictions are small compared to the inherent model and measurement errors.</a:t>
          </a:r>
        </a:p>
      </dgm:t>
    </dgm:pt>
    <dgm:pt modelId="{D373DBC8-AEC9-4DA2-AAA1-96C0FDACDAD9}" type="parTrans" cxnId="{4B1A29C3-28FB-45D3-A223-98DF495350C1}">
      <dgm:prSet/>
      <dgm:spPr/>
      <dgm:t>
        <a:bodyPr/>
        <a:lstStyle/>
        <a:p>
          <a:endParaRPr lang="en-US"/>
        </a:p>
      </dgm:t>
    </dgm:pt>
    <dgm:pt modelId="{5C67CDDB-04C6-4305-829B-2732092C6D44}" type="sibTrans" cxnId="{4B1A29C3-28FB-45D3-A223-98DF495350C1}">
      <dgm:prSet/>
      <dgm:spPr/>
      <dgm:t>
        <a:bodyPr/>
        <a:lstStyle/>
        <a:p>
          <a:endParaRPr lang="en-US"/>
        </a:p>
      </dgm:t>
    </dgm:pt>
    <dgm:pt modelId="{99439131-2982-43A9-B319-633F79ABC16C}">
      <dgm:prSet/>
      <dgm:spPr/>
      <dgm:t>
        <a:bodyPr/>
        <a:lstStyle/>
        <a:p>
          <a:r>
            <a:rPr lang="en-US" dirty="0" err="1"/>
            <a:t>MaLLTE</a:t>
          </a:r>
          <a:r>
            <a:rPr lang="en-US" dirty="0"/>
            <a:t> computation time is fast (~0.00003 sec), well below operational requirements.</a:t>
          </a:r>
        </a:p>
      </dgm:t>
    </dgm:pt>
    <dgm:pt modelId="{66AC1D63-749E-497A-A02F-CECFCD68EC71}" type="parTrans" cxnId="{D6D858A9-447F-4EC6-BF5A-31540A9EA2C2}">
      <dgm:prSet/>
      <dgm:spPr/>
      <dgm:t>
        <a:bodyPr/>
        <a:lstStyle/>
        <a:p>
          <a:endParaRPr lang="en-US"/>
        </a:p>
      </dgm:t>
    </dgm:pt>
    <dgm:pt modelId="{AB06A13B-F6B3-47A1-9997-50BF85AA1561}" type="sibTrans" cxnId="{D6D858A9-447F-4EC6-BF5A-31540A9EA2C2}">
      <dgm:prSet/>
      <dgm:spPr/>
      <dgm:t>
        <a:bodyPr/>
        <a:lstStyle/>
        <a:p>
          <a:endParaRPr lang="en-US"/>
        </a:p>
      </dgm:t>
    </dgm:pt>
    <dgm:pt modelId="{AEAD98A4-237D-4445-BFAD-9B0DCD1C5E12}">
      <dgm:prSet/>
      <dgm:spPr/>
      <dgm:t>
        <a:bodyPr/>
        <a:lstStyle/>
        <a:p>
          <a:r>
            <a:rPr lang="en-US" dirty="0"/>
            <a:t>Revised </a:t>
          </a:r>
          <a:r>
            <a:rPr lang="en-US" dirty="0" err="1"/>
            <a:t>MaLLTE</a:t>
          </a:r>
          <a:r>
            <a:rPr lang="en-US" dirty="0"/>
            <a:t> manuscript submitted May 2023 (GJI)</a:t>
          </a:r>
        </a:p>
      </dgm:t>
    </dgm:pt>
    <dgm:pt modelId="{B65F027F-7B32-7946-8239-9862DFF82B16}" type="parTrans" cxnId="{414AC1EA-6890-B840-8BE4-8277E417D58E}">
      <dgm:prSet/>
      <dgm:spPr/>
    </dgm:pt>
    <dgm:pt modelId="{0B5F3EBC-3F3F-7A44-A6CC-7265E7C62CF0}" type="sibTrans" cxnId="{414AC1EA-6890-B840-8BE4-8277E417D58E}">
      <dgm:prSet/>
      <dgm:spPr/>
    </dgm:pt>
    <dgm:pt modelId="{D47B6BEA-7E80-2246-AAC1-B81737C25190}" type="pres">
      <dgm:prSet presAssocID="{D0E420CB-B90E-4D8C-A9B6-394F8DD9B9E9}" presName="linear" presStyleCnt="0">
        <dgm:presLayoutVars>
          <dgm:animLvl val="lvl"/>
          <dgm:resizeHandles val="exact"/>
        </dgm:presLayoutVars>
      </dgm:prSet>
      <dgm:spPr/>
    </dgm:pt>
    <dgm:pt modelId="{EDB042B6-8813-DB47-A395-C9C405A22EDE}" type="pres">
      <dgm:prSet presAssocID="{82C31054-2611-4C0E-9777-C4DA5AC833D6}" presName="parentText" presStyleLbl="node1" presStyleIdx="0" presStyleCnt="1">
        <dgm:presLayoutVars>
          <dgm:chMax val="0"/>
          <dgm:bulletEnabled val="1"/>
        </dgm:presLayoutVars>
      </dgm:prSet>
      <dgm:spPr/>
    </dgm:pt>
    <dgm:pt modelId="{61BA3EF9-958A-AC45-977F-20011A1C7597}" type="pres">
      <dgm:prSet presAssocID="{82C31054-2611-4C0E-9777-C4DA5AC833D6}" presName="childText" presStyleLbl="revTx" presStyleIdx="0" presStyleCnt="1">
        <dgm:presLayoutVars>
          <dgm:bulletEnabled val="1"/>
        </dgm:presLayoutVars>
      </dgm:prSet>
      <dgm:spPr/>
    </dgm:pt>
  </dgm:ptLst>
  <dgm:cxnLst>
    <dgm:cxn modelId="{BB789B24-2D39-A84A-AFD1-23D00BA15E9D}" type="presOf" srcId="{99439131-2982-43A9-B319-633F79ABC16C}" destId="{61BA3EF9-958A-AC45-977F-20011A1C7597}" srcOrd="0" destOrd="6" presId="urn:microsoft.com/office/officeart/2005/8/layout/vList2"/>
    <dgm:cxn modelId="{FD8DB824-D590-F143-83A4-43BB21E1E5F9}" type="presOf" srcId="{2F417584-8725-42A3-91AA-9236CB340BB7}" destId="{61BA3EF9-958A-AC45-977F-20011A1C7597}" srcOrd="0" destOrd="0" presId="urn:microsoft.com/office/officeart/2005/8/layout/vList2"/>
    <dgm:cxn modelId="{1FB04A2E-E416-044E-BCDF-324968F73D5E}" type="presOf" srcId="{82C31054-2611-4C0E-9777-C4DA5AC833D6}" destId="{EDB042B6-8813-DB47-A395-C9C405A22EDE}" srcOrd="0" destOrd="0" presId="urn:microsoft.com/office/officeart/2005/8/layout/vList2"/>
    <dgm:cxn modelId="{847DE532-654C-42D2-90C3-177B1F3CFBB7}" srcId="{82C31054-2611-4C0E-9777-C4DA5AC833D6}" destId="{1EC3B2E9-ED24-4A15-A2F8-1C9F469589BC}" srcOrd="2" destOrd="0" parTransId="{F01891DE-2421-4A29-BCC2-2BCC4D512A4E}" sibTransId="{7B71ECD7-7B6F-4310-A70F-84FB61C04912}"/>
    <dgm:cxn modelId="{8F6BBD37-207B-40B8-97D3-8A45ED301E9A}" srcId="{2F417584-8725-42A3-91AA-9236CB340BB7}" destId="{F2DEC3C6-1223-4896-92BD-543567CAD9E2}" srcOrd="0" destOrd="0" parTransId="{A4385BA6-6605-48BD-8A3C-E4B810856999}" sibTransId="{2279CB11-B240-4FC8-B2C3-35AA4EE6E33A}"/>
    <dgm:cxn modelId="{31C24F56-9468-CC4E-A69B-1DB7330CBD4D}" type="presOf" srcId="{F2DEC3C6-1223-4896-92BD-543567CAD9E2}" destId="{61BA3EF9-958A-AC45-977F-20011A1C7597}" srcOrd="0" destOrd="1" presId="urn:microsoft.com/office/officeart/2005/8/layout/vList2"/>
    <dgm:cxn modelId="{C7918072-4D8E-644D-9BC3-82B6AAB38401}" type="presOf" srcId="{11861516-EDF4-44E6-8110-3F20577AED8F}" destId="{61BA3EF9-958A-AC45-977F-20011A1C7597}" srcOrd="0" destOrd="2" presId="urn:microsoft.com/office/officeart/2005/8/layout/vList2"/>
    <dgm:cxn modelId="{3184D777-C61D-C247-AB17-7742F0824F50}" type="presOf" srcId="{ADE5B0DA-F1DA-44F6-B100-E18FFFFA694A}" destId="{61BA3EF9-958A-AC45-977F-20011A1C7597}" srcOrd="0" destOrd="5" presId="urn:microsoft.com/office/officeart/2005/8/layout/vList2"/>
    <dgm:cxn modelId="{B86F6B78-FD11-8947-BE55-3E1344CFB5C0}" type="presOf" srcId="{D376E6A8-2267-4F76-A0DC-C6C69C0F2B31}" destId="{61BA3EF9-958A-AC45-977F-20011A1C7597}" srcOrd="0" destOrd="3" presId="urn:microsoft.com/office/officeart/2005/8/layout/vList2"/>
    <dgm:cxn modelId="{A4626C7C-04E5-DD44-AE4C-6D175F66A186}" type="presOf" srcId="{AEAD98A4-237D-4445-BFAD-9B0DCD1C5E12}" destId="{61BA3EF9-958A-AC45-977F-20011A1C7597}" srcOrd="0" destOrd="7" presId="urn:microsoft.com/office/officeart/2005/8/layout/vList2"/>
    <dgm:cxn modelId="{9FA1309F-4D58-4EE4-8B26-ADBC1C51FA3F}" srcId="{82C31054-2611-4C0E-9777-C4DA5AC833D6}" destId="{D376E6A8-2267-4F76-A0DC-C6C69C0F2B31}" srcOrd="1" destOrd="0" parTransId="{CA0C98DA-7206-4C81-81FE-57CAE40AA9E6}" sibTransId="{BE64B2E6-DEF2-42F3-8BBB-5650F04CDB4F}"/>
    <dgm:cxn modelId="{C24846A4-719F-4CB4-8B84-29373E66D731}" srcId="{D0E420CB-B90E-4D8C-A9B6-394F8DD9B9E9}" destId="{82C31054-2611-4C0E-9777-C4DA5AC833D6}" srcOrd="0" destOrd="0" parTransId="{ED7ABBBC-AE00-4C43-9FD5-FAB668224312}" sibTransId="{83E1F7C1-B98E-4B97-8A34-09B8A0139938}"/>
    <dgm:cxn modelId="{D6D858A9-447F-4EC6-BF5A-31540A9EA2C2}" srcId="{1EC3B2E9-ED24-4A15-A2F8-1C9F469589BC}" destId="{99439131-2982-43A9-B319-633F79ABC16C}" srcOrd="1" destOrd="0" parTransId="{66AC1D63-749E-497A-A02F-CECFCD68EC71}" sibTransId="{AB06A13B-F6B3-47A1-9997-50BF85AA1561}"/>
    <dgm:cxn modelId="{B7E7D4B1-F1C6-0449-8959-C58C5E657961}" type="presOf" srcId="{D0E420CB-B90E-4D8C-A9B6-394F8DD9B9E9}" destId="{D47B6BEA-7E80-2246-AAC1-B81737C25190}" srcOrd="0" destOrd="0" presId="urn:microsoft.com/office/officeart/2005/8/layout/vList2"/>
    <dgm:cxn modelId="{4B1A29C3-28FB-45D3-A223-98DF495350C1}" srcId="{1EC3B2E9-ED24-4A15-A2F8-1C9F469589BC}" destId="{ADE5B0DA-F1DA-44F6-B100-E18FFFFA694A}" srcOrd="0" destOrd="0" parTransId="{D373DBC8-AEC9-4DA2-AAA1-96C0FDACDAD9}" sibTransId="{5C67CDDB-04C6-4305-829B-2732092C6D44}"/>
    <dgm:cxn modelId="{906511CE-14E9-4F22-9F36-2E07AA4A1F46}" srcId="{82C31054-2611-4C0E-9777-C4DA5AC833D6}" destId="{2F417584-8725-42A3-91AA-9236CB340BB7}" srcOrd="0" destOrd="0" parTransId="{9A1C4840-6354-4D8B-BE69-7491A1D7BB54}" sibTransId="{C3D8EE4E-1D23-4117-9A62-E51151213DEB}"/>
    <dgm:cxn modelId="{EB4924D6-C3DB-4146-9CB9-F62799C6C35C}" srcId="{2F417584-8725-42A3-91AA-9236CB340BB7}" destId="{11861516-EDF4-44E6-8110-3F20577AED8F}" srcOrd="1" destOrd="0" parTransId="{F5C3A1C1-91A9-42AB-8B3A-D77D17D32929}" sibTransId="{B3AEAF55-2CCD-4AAB-BB9C-C33B447F5877}"/>
    <dgm:cxn modelId="{6F61E3D8-A4C8-D847-89D3-B619452D87BC}" type="presOf" srcId="{1EC3B2E9-ED24-4A15-A2F8-1C9F469589BC}" destId="{61BA3EF9-958A-AC45-977F-20011A1C7597}" srcOrd="0" destOrd="4" presId="urn:microsoft.com/office/officeart/2005/8/layout/vList2"/>
    <dgm:cxn modelId="{414AC1EA-6890-B840-8BE4-8277E417D58E}" srcId="{1EC3B2E9-ED24-4A15-A2F8-1C9F469589BC}" destId="{AEAD98A4-237D-4445-BFAD-9B0DCD1C5E12}" srcOrd="2" destOrd="0" parTransId="{B65F027F-7B32-7946-8239-9862DFF82B16}" sibTransId="{0B5F3EBC-3F3F-7A44-A6CC-7265E7C62CF0}"/>
    <dgm:cxn modelId="{8953FC7B-8953-0D48-BE59-0A0EBDEAE295}" type="presParOf" srcId="{D47B6BEA-7E80-2246-AAC1-B81737C25190}" destId="{EDB042B6-8813-DB47-A395-C9C405A22EDE}" srcOrd="0" destOrd="0" presId="urn:microsoft.com/office/officeart/2005/8/layout/vList2"/>
    <dgm:cxn modelId="{38597FEC-4A90-8441-829D-F65EF02CD4EF}" type="presParOf" srcId="{D47B6BEA-7E80-2246-AAC1-B81737C25190}" destId="{61BA3EF9-958A-AC45-977F-20011A1C7597}"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042B6-8813-DB47-A395-C9C405A22EDE}">
      <dsp:nvSpPr>
        <dsp:cNvPr id="0" name=""/>
        <dsp:cNvSpPr/>
      </dsp:nvSpPr>
      <dsp:spPr>
        <a:xfrm>
          <a:off x="0" y="92181"/>
          <a:ext cx="11124050" cy="505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endParaRPr lang="en-US" sz="2700" kern="1200" dirty="0"/>
        </a:p>
      </dsp:txBody>
      <dsp:txXfrm>
        <a:off x="24674" y="116855"/>
        <a:ext cx="11074702" cy="456092"/>
      </dsp:txXfrm>
    </dsp:sp>
    <dsp:sp modelId="{61BA3EF9-958A-AC45-977F-20011A1C7597}">
      <dsp:nvSpPr>
        <dsp:cNvPr id="0" name=""/>
        <dsp:cNvSpPr/>
      </dsp:nvSpPr>
      <dsp:spPr>
        <a:xfrm>
          <a:off x="0" y="597621"/>
          <a:ext cx="11124050" cy="3465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3189"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3D global models of seismic wave speed predict seismic phase arrival times more accurately than current (radially symmetric, 1D) models in operations. Using a 3D model would:</a:t>
          </a:r>
        </a:p>
        <a:p>
          <a:pPr marL="457200" lvl="2" indent="-228600" algn="l" defTabSz="933450">
            <a:lnSpc>
              <a:spcPct val="90000"/>
            </a:lnSpc>
            <a:spcBef>
              <a:spcPct val="0"/>
            </a:spcBef>
            <a:spcAft>
              <a:spcPct val="20000"/>
            </a:spcAft>
            <a:buChar char="•"/>
          </a:pPr>
          <a:r>
            <a:rPr lang="en-US" sz="2100" kern="1200" dirty="0"/>
            <a:t>Aid the process of detection-event association (e.g. GA, </a:t>
          </a:r>
          <a:r>
            <a:rPr lang="en-US" sz="2100" kern="1200" dirty="0" err="1"/>
            <a:t>NetVISA</a:t>
          </a:r>
          <a:r>
            <a:rPr lang="en-US" sz="2100" kern="1200" dirty="0"/>
            <a:t> )</a:t>
          </a:r>
        </a:p>
        <a:p>
          <a:pPr marL="457200" lvl="2" indent="-228600" algn="l" defTabSz="933450">
            <a:lnSpc>
              <a:spcPct val="90000"/>
            </a:lnSpc>
            <a:spcBef>
              <a:spcPct val="0"/>
            </a:spcBef>
            <a:spcAft>
              <a:spcPct val="20000"/>
            </a:spcAft>
            <a:buChar char="•"/>
          </a:pPr>
          <a:r>
            <a:rPr lang="en-US" sz="2100" kern="1200" dirty="0"/>
            <a:t>Improve seismic event location accuracy (e.g. </a:t>
          </a:r>
          <a:r>
            <a:rPr lang="en-US" sz="2100" kern="1200" dirty="0" err="1"/>
            <a:t>iLoc</a:t>
          </a:r>
          <a:r>
            <a:rPr lang="en-US" sz="2100" kern="1200" dirty="0"/>
            <a:t>, </a:t>
          </a:r>
          <a:r>
            <a:rPr lang="en-US" sz="2100" kern="1200" dirty="0" err="1"/>
            <a:t>Bayesloc</a:t>
          </a:r>
          <a:r>
            <a:rPr lang="en-US" sz="2100" kern="1200" dirty="0"/>
            <a:t>)</a:t>
          </a:r>
        </a:p>
        <a:p>
          <a:pPr marL="228600" lvl="1" indent="-228600" algn="l" defTabSz="933450">
            <a:lnSpc>
              <a:spcPct val="90000"/>
            </a:lnSpc>
            <a:spcBef>
              <a:spcPct val="0"/>
            </a:spcBef>
            <a:spcAft>
              <a:spcPct val="20000"/>
            </a:spcAft>
            <a:buChar char="•"/>
          </a:pPr>
          <a:r>
            <a:rPr lang="en-US" sz="2100" kern="1200" dirty="0"/>
            <a:t>Ray tracing through global models in real time is too slow for operational use (0.1-1.5 sec)</a:t>
          </a:r>
        </a:p>
        <a:p>
          <a:pPr marL="228600" lvl="1" indent="-228600" algn="l" defTabSz="933450">
            <a:lnSpc>
              <a:spcPct val="90000"/>
            </a:lnSpc>
            <a:spcBef>
              <a:spcPct val="0"/>
            </a:spcBef>
            <a:spcAft>
              <a:spcPct val="20000"/>
            </a:spcAft>
            <a:buChar char="•"/>
          </a:pPr>
          <a:r>
            <a:rPr lang="en-US" sz="2100" u="sng" kern="1200" dirty="0">
              <a:highlight>
                <a:srgbClr val="FFFF00"/>
              </a:highlight>
            </a:rPr>
            <a:t>Ma</a:t>
          </a:r>
          <a:r>
            <a:rPr lang="en-US" sz="2100" kern="1200" dirty="0">
              <a:highlight>
                <a:srgbClr val="FFFF00"/>
              </a:highlight>
            </a:rPr>
            <a:t>chine </a:t>
          </a:r>
          <a:r>
            <a:rPr lang="en-US" sz="2100" u="sng" kern="1200" dirty="0">
              <a:highlight>
                <a:srgbClr val="FFFF00"/>
              </a:highlight>
            </a:rPr>
            <a:t>L</a:t>
          </a:r>
          <a:r>
            <a:rPr lang="en-US" sz="2100" kern="1200" dirty="0">
              <a:highlight>
                <a:srgbClr val="FFFF00"/>
              </a:highlight>
            </a:rPr>
            <a:t>earning for </a:t>
          </a:r>
          <a:r>
            <a:rPr lang="en-US" sz="2100" u="sng" kern="1200" dirty="0">
              <a:highlight>
                <a:srgbClr val="FFFF00"/>
              </a:highlight>
            </a:rPr>
            <a:t>T</a:t>
          </a:r>
          <a:r>
            <a:rPr lang="en-US" sz="2100" kern="1200" dirty="0">
              <a:highlight>
                <a:srgbClr val="FFFF00"/>
              </a:highlight>
            </a:rPr>
            <a:t>ravel </a:t>
          </a:r>
          <a:r>
            <a:rPr lang="en-US" sz="2100" u="sng" kern="1200" dirty="0">
              <a:highlight>
                <a:srgbClr val="FFFF00"/>
              </a:highlight>
            </a:rPr>
            <a:t>T</a:t>
          </a:r>
          <a:r>
            <a:rPr lang="en-US" sz="2100" kern="1200" dirty="0">
              <a:highlight>
                <a:srgbClr val="FFFF00"/>
              </a:highlight>
            </a:rPr>
            <a:t>ime </a:t>
          </a:r>
          <a:r>
            <a:rPr lang="en-US" sz="2100" u="sng" kern="1200" dirty="0">
              <a:highlight>
                <a:srgbClr val="FFFF00"/>
              </a:highlight>
            </a:rPr>
            <a:t>E</a:t>
          </a:r>
          <a:r>
            <a:rPr lang="en-US" sz="2100" kern="1200" dirty="0">
              <a:highlight>
                <a:srgbClr val="FFFF00"/>
              </a:highlight>
            </a:rPr>
            <a:t>mulation (</a:t>
          </a:r>
          <a:r>
            <a:rPr lang="en-US" sz="2100" kern="1200" dirty="0" err="1">
              <a:highlight>
                <a:srgbClr val="FFFF00"/>
              </a:highlight>
            </a:rPr>
            <a:t>MaLTTE</a:t>
          </a:r>
          <a:r>
            <a:rPr lang="en-US" sz="2100" kern="1200" dirty="0">
              <a:highlight>
                <a:srgbClr val="FFFF00"/>
              </a:highlight>
            </a:rPr>
            <a:t>) makes using 3D models practical</a:t>
          </a:r>
        </a:p>
        <a:p>
          <a:pPr marL="457200" lvl="2" indent="-228600" algn="l" defTabSz="933450">
            <a:lnSpc>
              <a:spcPct val="90000"/>
            </a:lnSpc>
            <a:spcBef>
              <a:spcPct val="0"/>
            </a:spcBef>
            <a:spcAft>
              <a:spcPct val="20000"/>
            </a:spcAft>
            <a:buChar char="•"/>
          </a:pPr>
          <a:r>
            <a:rPr lang="en-US" sz="2100" kern="1200" dirty="0"/>
            <a:t>Differences between </a:t>
          </a:r>
          <a:r>
            <a:rPr lang="en-US" sz="2100" kern="1200" dirty="0" err="1"/>
            <a:t>MaLTTE</a:t>
          </a:r>
          <a:r>
            <a:rPr lang="en-US" sz="2100" kern="1200" dirty="0"/>
            <a:t> and 3D model travel-time predictions are small compared to the inherent model and measurement errors.</a:t>
          </a:r>
        </a:p>
        <a:p>
          <a:pPr marL="457200" lvl="2" indent="-228600" algn="l" defTabSz="933450">
            <a:lnSpc>
              <a:spcPct val="90000"/>
            </a:lnSpc>
            <a:spcBef>
              <a:spcPct val="0"/>
            </a:spcBef>
            <a:spcAft>
              <a:spcPct val="20000"/>
            </a:spcAft>
            <a:buChar char="•"/>
          </a:pPr>
          <a:r>
            <a:rPr lang="en-US" sz="2100" kern="1200" dirty="0" err="1"/>
            <a:t>MaLLTE</a:t>
          </a:r>
          <a:r>
            <a:rPr lang="en-US" sz="2100" kern="1200" dirty="0"/>
            <a:t> computation time is fast (~0.00003 sec), well below operational requirements.</a:t>
          </a:r>
        </a:p>
        <a:p>
          <a:pPr marL="457200" lvl="2" indent="-228600" algn="l" defTabSz="933450">
            <a:lnSpc>
              <a:spcPct val="90000"/>
            </a:lnSpc>
            <a:spcBef>
              <a:spcPct val="0"/>
            </a:spcBef>
            <a:spcAft>
              <a:spcPct val="20000"/>
            </a:spcAft>
            <a:buChar char="•"/>
          </a:pPr>
          <a:r>
            <a:rPr lang="en-US" sz="2100" kern="1200" dirty="0"/>
            <a:t>Revised </a:t>
          </a:r>
          <a:r>
            <a:rPr lang="en-US" sz="2100" kern="1200" dirty="0" err="1"/>
            <a:t>MaLLTE</a:t>
          </a:r>
          <a:r>
            <a:rPr lang="en-US" sz="2100" kern="1200" dirty="0"/>
            <a:t> manuscript submitted May 2023 (GJI)</a:t>
          </a:r>
        </a:p>
      </dsp:txBody>
      <dsp:txXfrm>
        <a:off x="0" y="597621"/>
        <a:ext cx="11124050" cy="34651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EB77DE-6079-5340-AF5F-79C0AFB98853}" type="datetimeFigureOut">
              <a:rPr lang="en-US" smtClean="0"/>
              <a:t>5/25/23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1A2366-AD38-2C41-9551-5BA4A965A365}" type="slidenum">
              <a:rPr lang="en-US" smtClean="0"/>
              <a:t>‹#›</a:t>
            </a:fld>
            <a:endParaRPr lang="en-US"/>
          </a:p>
        </p:txBody>
      </p:sp>
    </p:spTree>
    <p:extLst>
      <p:ext uri="{BB962C8B-B14F-4D97-AF65-F5344CB8AC3E}">
        <p14:creationId xmlns:p14="http://schemas.microsoft.com/office/powerpoint/2010/main" val="2072211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1A2366-AD38-2C41-9551-5BA4A965A365}" type="slidenum">
              <a:rPr lang="en-US" smtClean="0"/>
              <a:t>2</a:t>
            </a:fld>
            <a:endParaRPr lang="en-US"/>
          </a:p>
        </p:txBody>
      </p:sp>
    </p:spTree>
    <p:extLst>
      <p:ext uri="{BB962C8B-B14F-4D97-AF65-F5344CB8AC3E}">
        <p14:creationId xmlns:p14="http://schemas.microsoft.com/office/powerpoint/2010/main" val="4132023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1A2366-AD38-2C41-9551-5BA4A965A365}" type="slidenum">
              <a:rPr lang="en-US" smtClean="0"/>
              <a:t>3</a:t>
            </a:fld>
            <a:endParaRPr lang="en-US"/>
          </a:p>
        </p:txBody>
      </p:sp>
    </p:spTree>
    <p:extLst>
      <p:ext uri="{BB962C8B-B14F-4D97-AF65-F5344CB8AC3E}">
        <p14:creationId xmlns:p14="http://schemas.microsoft.com/office/powerpoint/2010/main" val="3115291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1A2366-AD38-2C41-9551-5BA4A965A365}" type="slidenum">
              <a:rPr lang="en-US" smtClean="0"/>
              <a:t>4</a:t>
            </a:fld>
            <a:endParaRPr lang="en-US"/>
          </a:p>
        </p:txBody>
      </p:sp>
    </p:spTree>
    <p:extLst>
      <p:ext uri="{BB962C8B-B14F-4D97-AF65-F5344CB8AC3E}">
        <p14:creationId xmlns:p14="http://schemas.microsoft.com/office/powerpoint/2010/main" val="2935893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1A2366-AD38-2C41-9551-5BA4A965A365}" type="slidenum">
              <a:rPr lang="en-US" smtClean="0"/>
              <a:t>5</a:t>
            </a:fld>
            <a:endParaRPr lang="en-US"/>
          </a:p>
        </p:txBody>
      </p:sp>
    </p:spTree>
    <p:extLst>
      <p:ext uri="{BB962C8B-B14F-4D97-AF65-F5344CB8AC3E}">
        <p14:creationId xmlns:p14="http://schemas.microsoft.com/office/powerpoint/2010/main" val="4049936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1A2366-AD38-2C41-9551-5BA4A965A365}" type="slidenum">
              <a:rPr lang="en-US" smtClean="0"/>
              <a:t>6</a:t>
            </a:fld>
            <a:endParaRPr lang="en-US"/>
          </a:p>
        </p:txBody>
      </p:sp>
    </p:spTree>
    <p:extLst>
      <p:ext uri="{BB962C8B-B14F-4D97-AF65-F5344CB8AC3E}">
        <p14:creationId xmlns:p14="http://schemas.microsoft.com/office/powerpoint/2010/main" val="1237480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1A2366-AD38-2C41-9551-5BA4A965A365}" type="slidenum">
              <a:rPr lang="en-US" smtClean="0"/>
              <a:t>7</a:t>
            </a:fld>
            <a:endParaRPr lang="en-US"/>
          </a:p>
        </p:txBody>
      </p:sp>
    </p:spTree>
    <p:extLst>
      <p:ext uri="{BB962C8B-B14F-4D97-AF65-F5344CB8AC3E}">
        <p14:creationId xmlns:p14="http://schemas.microsoft.com/office/powerpoint/2010/main" val="4048526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1A2366-AD38-2C41-9551-5BA4A965A365}" type="slidenum">
              <a:rPr lang="en-US" smtClean="0"/>
              <a:t>8</a:t>
            </a:fld>
            <a:endParaRPr lang="en-US"/>
          </a:p>
        </p:txBody>
      </p:sp>
    </p:spTree>
    <p:extLst>
      <p:ext uri="{BB962C8B-B14F-4D97-AF65-F5344CB8AC3E}">
        <p14:creationId xmlns:p14="http://schemas.microsoft.com/office/powerpoint/2010/main" val="1992464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1A2366-AD38-2C41-9551-5BA4A965A365}" type="slidenum">
              <a:rPr lang="en-US" smtClean="0"/>
              <a:t>9</a:t>
            </a:fld>
            <a:endParaRPr lang="en-US"/>
          </a:p>
        </p:txBody>
      </p:sp>
    </p:spTree>
    <p:extLst>
      <p:ext uri="{BB962C8B-B14F-4D97-AF65-F5344CB8AC3E}">
        <p14:creationId xmlns:p14="http://schemas.microsoft.com/office/powerpoint/2010/main" val="1166449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1A2366-AD38-2C41-9551-5BA4A965A365}" type="slidenum">
              <a:rPr lang="en-US" smtClean="0"/>
              <a:t>10</a:t>
            </a:fld>
            <a:endParaRPr lang="en-US"/>
          </a:p>
        </p:txBody>
      </p:sp>
    </p:spTree>
    <p:extLst>
      <p:ext uri="{BB962C8B-B14F-4D97-AF65-F5344CB8AC3E}">
        <p14:creationId xmlns:p14="http://schemas.microsoft.com/office/powerpoint/2010/main" val="2658509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5/25/23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5/25/23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5/25/23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5/25/23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5/25/23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5/25/23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5/25/23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5/25/23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5/25/23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5/25/23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5/25/23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857C271B-821A-70E5-F447-2DDFCC938E66}"/>
              </a:ext>
            </a:extLst>
          </p:cNvPr>
          <p:cNvGrpSpPr>
            <a:grpSpLocks noChangeAspect="1"/>
          </p:cNvGrpSpPr>
          <p:nvPr userDrawn="1"/>
        </p:nvGrpSpPr>
        <p:grpSpPr bwMode="auto">
          <a:xfrm>
            <a:off x="2626659" y="4540638"/>
            <a:ext cx="1138238" cy="271463"/>
            <a:chOff x="6862" y="486"/>
            <a:chExt cx="717" cy="171"/>
          </a:xfrm>
        </p:grpSpPr>
        <p:sp>
          <p:nvSpPr>
            <p:cNvPr id="3" name="AutoShape 3">
              <a:extLst>
                <a:ext uri="{FF2B5EF4-FFF2-40B4-BE49-F238E27FC236}">
                  <a16:creationId xmlns:a16="http://schemas.microsoft.com/office/drawing/2014/main" id="{3FC6AE10-314C-DB05-A9A2-71F9F991366D}"/>
                </a:ext>
              </a:extLst>
            </p:cNvPr>
            <p:cNvSpPr>
              <a:spLocks noChangeAspect="1" noChangeArrowheads="1" noTextEdit="1"/>
            </p:cNvSpPr>
            <p:nvPr userDrawn="1"/>
          </p:nvSpPr>
          <p:spPr bwMode="auto">
            <a:xfrm>
              <a:off x="6862" y="488"/>
              <a:ext cx="71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6">
              <a:extLst>
                <a:ext uri="{FF2B5EF4-FFF2-40B4-BE49-F238E27FC236}">
                  <a16:creationId xmlns:a16="http://schemas.microsoft.com/office/drawing/2014/main" id="{989F8FBB-6D10-AA98-C598-C1E4B431BB1C}"/>
                </a:ext>
              </a:extLst>
            </p:cNvPr>
            <p:cNvSpPr>
              <a:spLocks noEditPoints="1"/>
            </p:cNvSpPr>
            <p:nvPr userDrawn="1"/>
          </p:nvSpPr>
          <p:spPr bwMode="auto">
            <a:xfrm>
              <a:off x="6862" y="486"/>
              <a:ext cx="717" cy="171"/>
            </a:xfrm>
            <a:custGeom>
              <a:avLst/>
              <a:gdLst>
                <a:gd name="T0" fmla="*/ 1786 w 1889"/>
                <a:gd name="T1" fmla="*/ 0 h 435"/>
                <a:gd name="T2" fmla="*/ 1786 w 1889"/>
                <a:gd name="T3" fmla="*/ 0 h 435"/>
                <a:gd name="T4" fmla="*/ 103 w 1889"/>
                <a:gd name="T5" fmla="*/ 0 h 435"/>
                <a:gd name="T6" fmla="*/ 0 w 1889"/>
                <a:gd name="T7" fmla="*/ 102 h 435"/>
                <a:gd name="T8" fmla="*/ 0 w 1889"/>
                <a:gd name="T9" fmla="*/ 332 h 435"/>
                <a:gd name="T10" fmla="*/ 103 w 1889"/>
                <a:gd name="T11" fmla="*/ 435 h 435"/>
                <a:gd name="T12" fmla="*/ 1786 w 1889"/>
                <a:gd name="T13" fmla="*/ 435 h 435"/>
                <a:gd name="T14" fmla="*/ 1889 w 1889"/>
                <a:gd name="T15" fmla="*/ 332 h 435"/>
                <a:gd name="T16" fmla="*/ 1889 w 1889"/>
                <a:gd name="T17" fmla="*/ 102 h 435"/>
                <a:gd name="T18" fmla="*/ 1786 w 1889"/>
                <a:gd name="T19" fmla="*/ 0 h 435"/>
                <a:gd name="T20" fmla="*/ 1786 w 1889"/>
                <a:gd name="T21" fmla="*/ 39 h 435"/>
                <a:gd name="T22" fmla="*/ 1786 w 1889"/>
                <a:gd name="T23" fmla="*/ 39 h 435"/>
                <a:gd name="T24" fmla="*/ 1849 w 1889"/>
                <a:gd name="T25" fmla="*/ 102 h 435"/>
                <a:gd name="T26" fmla="*/ 1849 w 1889"/>
                <a:gd name="T27" fmla="*/ 332 h 435"/>
                <a:gd name="T28" fmla="*/ 1786 w 1889"/>
                <a:gd name="T29" fmla="*/ 395 h 435"/>
                <a:gd name="T30" fmla="*/ 103 w 1889"/>
                <a:gd name="T31" fmla="*/ 395 h 435"/>
                <a:gd name="T32" fmla="*/ 39 w 1889"/>
                <a:gd name="T33" fmla="*/ 332 h 435"/>
                <a:gd name="T34" fmla="*/ 39 w 1889"/>
                <a:gd name="T35" fmla="*/ 102 h 435"/>
                <a:gd name="T36" fmla="*/ 103 w 1889"/>
                <a:gd name="T37" fmla="*/ 39 h 435"/>
                <a:gd name="T38" fmla="*/ 1786 w 1889"/>
                <a:gd name="T39" fmla="*/ 3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5">
                  <a:moveTo>
                    <a:pt x="1786" y="0"/>
                  </a:moveTo>
                  <a:lnTo>
                    <a:pt x="1786" y="0"/>
                  </a:lnTo>
                  <a:lnTo>
                    <a:pt x="103" y="0"/>
                  </a:lnTo>
                  <a:cubicBezTo>
                    <a:pt x="46" y="0"/>
                    <a:pt x="0" y="45"/>
                    <a:pt x="0" y="102"/>
                  </a:cubicBezTo>
                  <a:lnTo>
                    <a:pt x="0" y="332"/>
                  </a:lnTo>
                  <a:cubicBezTo>
                    <a:pt x="0" y="389"/>
                    <a:pt x="46" y="435"/>
                    <a:pt x="103" y="435"/>
                  </a:cubicBezTo>
                  <a:lnTo>
                    <a:pt x="1786" y="435"/>
                  </a:lnTo>
                  <a:cubicBezTo>
                    <a:pt x="1843" y="435"/>
                    <a:pt x="1889" y="389"/>
                    <a:pt x="1889" y="332"/>
                  </a:cubicBezTo>
                  <a:lnTo>
                    <a:pt x="1889" y="102"/>
                  </a:lnTo>
                  <a:cubicBezTo>
                    <a:pt x="1889" y="45"/>
                    <a:pt x="1843" y="0"/>
                    <a:pt x="1786" y="0"/>
                  </a:cubicBezTo>
                  <a:close/>
                  <a:moveTo>
                    <a:pt x="1786" y="39"/>
                  </a:moveTo>
                  <a:lnTo>
                    <a:pt x="1786" y="39"/>
                  </a:lnTo>
                  <a:cubicBezTo>
                    <a:pt x="1821" y="39"/>
                    <a:pt x="1849" y="67"/>
                    <a:pt x="1849" y="102"/>
                  </a:cubicBezTo>
                  <a:lnTo>
                    <a:pt x="1849" y="332"/>
                  </a:lnTo>
                  <a:cubicBezTo>
                    <a:pt x="1849" y="367"/>
                    <a:pt x="1821" y="395"/>
                    <a:pt x="1786" y="395"/>
                  </a:cubicBezTo>
                  <a:lnTo>
                    <a:pt x="103" y="395"/>
                  </a:lnTo>
                  <a:cubicBezTo>
                    <a:pt x="68" y="395"/>
                    <a:pt x="39" y="367"/>
                    <a:pt x="39" y="332"/>
                  </a:cubicBezTo>
                  <a:lnTo>
                    <a:pt x="39" y="102"/>
                  </a:lnTo>
                  <a:cubicBezTo>
                    <a:pt x="39" y="67"/>
                    <a:pt x="68" y="39"/>
                    <a:pt x="103" y="39"/>
                  </a:cubicBezTo>
                  <a:lnTo>
                    <a:pt x="1786"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01F17AF8-FDC9-0D0F-FD83-16084C93CAA9}"/>
              </a:ext>
            </a:extLst>
          </p:cNvPr>
          <p:cNvGrpSpPr>
            <a:grpSpLocks noChangeAspect="1"/>
          </p:cNvGrpSpPr>
          <p:nvPr userDrawn="1"/>
        </p:nvGrpSpPr>
        <p:grpSpPr bwMode="auto">
          <a:xfrm>
            <a:off x="10893430" y="771526"/>
            <a:ext cx="1138238" cy="271463"/>
            <a:chOff x="6862" y="486"/>
            <a:chExt cx="717" cy="171"/>
          </a:xfrm>
        </p:grpSpPr>
        <p:sp>
          <p:nvSpPr>
            <p:cNvPr id="3" name="AutoShape 3">
              <a:extLst>
                <a:ext uri="{FF2B5EF4-FFF2-40B4-BE49-F238E27FC236}">
                  <a16:creationId xmlns:a16="http://schemas.microsoft.com/office/drawing/2014/main" id="{BA9B38A6-252C-62B9-CD8D-4942E385E4B5}"/>
                </a:ext>
              </a:extLst>
            </p:cNvPr>
            <p:cNvSpPr>
              <a:spLocks noChangeAspect="1" noChangeArrowheads="1" noTextEdit="1"/>
            </p:cNvSpPr>
            <p:nvPr userDrawn="1"/>
          </p:nvSpPr>
          <p:spPr bwMode="auto">
            <a:xfrm>
              <a:off x="6862" y="488"/>
              <a:ext cx="71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6">
              <a:extLst>
                <a:ext uri="{FF2B5EF4-FFF2-40B4-BE49-F238E27FC236}">
                  <a16:creationId xmlns:a16="http://schemas.microsoft.com/office/drawing/2014/main" id="{038B5F26-BCB1-26A9-3609-F8BEBC8A2EFF}"/>
                </a:ext>
              </a:extLst>
            </p:cNvPr>
            <p:cNvSpPr>
              <a:spLocks noEditPoints="1"/>
            </p:cNvSpPr>
            <p:nvPr userDrawn="1"/>
          </p:nvSpPr>
          <p:spPr bwMode="auto">
            <a:xfrm>
              <a:off x="6862" y="486"/>
              <a:ext cx="717" cy="171"/>
            </a:xfrm>
            <a:custGeom>
              <a:avLst/>
              <a:gdLst>
                <a:gd name="T0" fmla="*/ 1786 w 1889"/>
                <a:gd name="T1" fmla="*/ 0 h 435"/>
                <a:gd name="T2" fmla="*/ 1786 w 1889"/>
                <a:gd name="T3" fmla="*/ 0 h 435"/>
                <a:gd name="T4" fmla="*/ 103 w 1889"/>
                <a:gd name="T5" fmla="*/ 0 h 435"/>
                <a:gd name="T6" fmla="*/ 0 w 1889"/>
                <a:gd name="T7" fmla="*/ 102 h 435"/>
                <a:gd name="T8" fmla="*/ 0 w 1889"/>
                <a:gd name="T9" fmla="*/ 332 h 435"/>
                <a:gd name="T10" fmla="*/ 103 w 1889"/>
                <a:gd name="T11" fmla="*/ 435 h 435"/>
                <a:gd name="T12" fmla="*/ 1786 w 1889"/>
                <a:gd name="T13" fmla="*/ 435 h 435"/>
                <a:gd name="T14" fmla="*/ 1889 w 1889"/>
                <a:gd name="T15" fmla="*/ 332 h 435"/>
                <a:gd name="T16" fmla="*/ 1889 w 1889"/>
                <a:gd name="T17" fmla="*/ 102 h 435"/>
                <a:gd name="T18" fmla="*/ 1786 w 1889"/>
                <a:gd name="T19" fmla="*/ 0 h 435"/>
                <a:gd name="T20" fmla="*/ 1786 w 1889"/>
                <a:gd name="T21" fmla="*/ 39 h 435"/>
                <a:gd name="T22" fmla="*/ 1786 w 1889"/>
                <a:gd name="T23" fmla="*/ 39 h 435"/>
                <a:gd name="T24" fmla="*/ 1849 w 1889"/>
                <a:gd name="T25" fmla="*/ 102 h 435"/>
                <a:gd name="T26" fmla="*/ 1849 w 1889"/>
                <a:gd name="T27" fmla="*/ 332 h 435"/>
                <a:gd name="T28" fmla="*/ 1786 w 1889"/>
                <a:gd name="T29" fmla="*/ 395 h 435"/>
                <a:gd name="T30" fmla="*/ 103 w 1889"/>
                <a:gd name="T31" fmla="*/ 395 h 435"/>
                <a:gd name="T32" fmla="*/ 39 w 1889"/>
                <a:gd name="T33" fmla="*/ 332 h 435"/>
                <a:gd name="T34" fmla="*/ 39 w 1889"/>
                <a:gd name="T35" fmla="*/ 102 h 435"/>
                <a:gd name="T36" fmla="*/ 103 w 1889"/>
                <a:gd name="T37" fmla="*/ 39 h 435"/>
                <a:gd name="T38" fmla="*/ 1786 w 1889"/>
                <a:gd name="T39" fmla="*/ 3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5">
                  <a:moveTo>
                    <a:pt x="1786" y="0"/>
                  </a:moveTo>
                  <a:lnTo>
                    <a:pt x="1786" y="0"/>
                  </a:lnTo>
                  <a:lnTo>
                    <a:pt x="103" y="0"/>
                  </a:lnTo>
                  <a:cubicBezTo>
                    <a:pt x="46" y="0"/>
                    <a:pt x="0" y="45"/>
                    <a:pt x="0" y="102"/>
                  </a:cubicBezTo>
                  <a:lnTo>
                    <a:pt x="0" y="332"/>
                  </a:lnTo>
                  <a:cubicBezTo>
                    <a:pt x="0" y="389"/>
                    <a:pt x="46" y="435"/>
                    <a:pt x="103" y="435"/>
                  </a:cubicBezTo>
                  <a:lnTo>
                    <a:pt x="1786" y="435"/>
                  </a:lnTo>
                  <a:cubicBezTo>
                    <a:pt x="1843" y="435"/>
                    <a:pt x="1889" y="389"/>
                    <a:pt x="1889" y="332"/>
                  </a:cubicBezTo>
                  <a:lnTo>
                    <a:pt x="1889" y="102"/>
                  </a:lnTo>
                  <a:cubicBezTo>
                    <a:pt x="1889" y="45"/>
                    <a:pt x="1843" y="0"/>
                    <a:pt x="1786" y="0"/>
                  </a:cubicBezTo>
                  <a:close/>
                  <a:moveTo>
                    <a:pt x="1786" y="39"/>
                  </a:moveTo>
                  <a:lnTo>
                    <a:pt x="1786" y="39"/>
                  </a:lnTo>
                  <a:cubicBezTo>
                    <a:pt x="1821" y="39"/>
                    <a:pt x="1849" y="67"/>
                    <a:pt x="1849" y="102"/>
                  </a:cubicBezTo>
                  <a:lnTo>
                    <a:pt x="1849" y="332"/>
                  </a:lnTo>
                  <a:cubicBezTo>
                    <a:pt x="1849" y="367"/>
                    <a:pt x="1821" y="395"/>
                    <a:pt x="1786" y="395"/>
                  </a:cubicBezTo>
                  <a:lnTo>
                    <a:pt x="103" y="395"/>
                  </a:lnTo>
                  <a:cubicBezTo>
                    <a:pt x="68" y="395"/>
                    <a:pt x="39" y="367"/>
                    <a:pt x="39" y="332"/>
                  </a:cubicBezTo>
                  <a:lnTo>
                    <a:pt x="39" y="102"/>
                  </a:lnTo>
                  <a:cubicBezTo>
                    <a:pt x="39" y="67"/>
                    <a:pt x="68" y="39"/>
                    <a:pt x="103" y="39"/>
                  </a:cubicBezTo>
                  <a:lnTo>
                    <a:pt x="1786"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jpg"/><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7.jpeg"/><Relationship Id="rId4" Type="http://schemas.openxmlformats.org/officeDocument/2006/relationships/hyperlink" Target="https://www.google.com/url?sa=i&amp;url=https%3A%2F%2Fwww.dreamstime.com%2Fisolated-beer-glass-beer-glass-foam-isolated-white-background-vector-illustration-image103871942&amp;psig=AOvVaw02Q293bVP0db4kTj1rikbj&amp;ust=1685121505473000&amp;source=images&amp;cd=vfe&amp;ved=0CBAQjRxqFwoTCLDVx_r8kP8CFQAAAAAdAAAAABA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617033" y="2411871"/>
            <a:ext cx="5270811" cy="141577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Machine Learning for Travel Time Emulation</a:t>
            </a:r>
            <a:endParaRPr lang="en-AT" b="1" dirty="0">
              <a:solidFill>
                <a:schemeClr val="bg1"/>
              </a:solidFill>
              <a:latin typeface="Arial" panose="020B0604020202020204" pitchFamily="34" charset="0"/>
              <a:cs typeface="Arial" panose="020B0604020202020204" pitchFamily="34" charset="0"/>
            </a:endParaRPr>
          </a:p>
          <a:p>
            <a:pPr algn="ctr"/>
            <a:endParaRPr lang="en-AT" b="1" dirty="0">
              <a:solidFill>
                <a:schemeClr val="bg1"/>
              </a:solidFill>
              <a:latin typeface="Arial" panose="020B0604020202020204" pitchFamily="34" charset="0"/>
              <a:cs typeface="Arial" panose="020B0604020202020204" pitchFamily="34" charset="0"/>
            </a:endParaRPr>
          </a:p>
          <a:p>
            <a:pPr algn="ctr"/>
            <a:r>
              <a:rPr lang="en-US" dirty="0">
                <a:solidFill>
                  <a:schemeClr val="bg1"/>
                </a:solidFill>
                <a:latin typeface="Arial" panose="020B0604020202020204" pitchFamily="34" charset="0"/>
                <a:cs typeface="Arial" panose="020B0604020202020204" pitchFamily="34" charset="0"/>
              </a:rPr>
              <a:t>Stephen C. Myers, Gemma Anderson, Nathan Simmons</a:t>
            </a:r>
            <a:endParaRPr lang="en-AT">
              <a:solidFill>
                <a:schemeClr val="bg1"/>
              </a:solidFill>
              <a:latin typeface="Arial" panose="020B0604020202020204" pitchFamily="34" charset="0"/>
              <a:cs typeface="Arial" panose="020B0604020202020204" pitchFamily="34" charset="0"/>
            </a:endParaRPr>
          </a:p>
          <a:p>
            <a:pPr algn="ctr"/>
            <a:r>
              <a:rPr lang="en-US" sz="1400" dirty="0">
                <a:solidFill>
                  <a:schemeClr val="bg1"/>
                </a:solidFill>
                <a:latin typeface="Arial" panose="020B0604020202020204" pitchFamily="34" charset="0"/>
                <a:cs typeface="Arial" panose="020B0604020202020204" pitchFamily="34" charset="0"/>
              </a:rPr>
              <a:t>Lawrence Livermore National Laboratory</a:t>
            </a:r>
            <a:endParaRPr lang="en-AT" sz="1400"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E7DC5A0-E307-0CEB-749E-C2800F7D23AA}"/>
              </a:ext>
            </a:extLst>
          </p:cNvPr>
          <p:cNvSpPr txBox="1"/>
          <p:nvPr/>
        </p:nvSpPr>
        <p:spPr>
          <a:xfrm>
            <a:off x="617033" y="5090490"/>
            <a:ext cx="5270811" cy="369332"/>
          </a:xfrm>
          <a:prstGeom prst="rect">
            <a:avLst/>
          </a:prstGeom>
          <a:noFill/>
        </p:spPr>
        <p:txBody>
          <a:bodyPr wrap="square" rtlCol="0">
            <a:spAutoFit/>
          </a:bodyPr>
          <a:lstStyle/>
          <a:p>
            <a:pPr algn="ctr"/>
            <a:r>
              <a:rPr lang="en-AT" dirty="0">
                <a:solidFill>
                  <a:schemeClr val="bg1"/>
                </a:solidFill>
                <a:latin typeface="Arial" panose="020B0604020202020204" pitchFamily="34" charset="0"/>
                <a:cs typeface="Arial" panose="020B0604020202020204" pitchFamily="34" charset="0"/>
              </a:rPr>
              <a:t>Presentation Date</a:t>
            </a:r>
            <a:r>
              <a:rPr lang="en-AT">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22</a:t>
            </a:r>
            <a:r>
              <a:rPr lang="en-AT">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June</a:t>
            </a:r>
            <a:r>
              <a:rPr lang="en-AT">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2023</a:t>
            </a:r>
            <a:endParaRPr lang="en-AT"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51F641A9-A10D-B6C9-3317-21EA09B41327}"/>
              </a:ext>
            </a:extLst>
          </p:cNvPr>
          <p:cNvSpPr txBox="1">
            <a:spLocks/>
          </p:cNvSpPr>
          <p:nvPr/>
        </p:nvSpPr>
        <p:spPr>
          <a:xfrm>
            <a:off x="2440226" y="4564251"/>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O1.2-179</a:t>
            </a:r>
            <a:endParaRPr lang="en-AT" sz="480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420CDB5-3081-B924-D867-B79067AFC3F0}"/>
              </a:ext>
            </a:extLst>
          </p:cNvPr>
          <p:cNvSpPr txBox="1"/>
          <p:nvPr/>
        </p:nvSpPr>
        <p:spPr>
          <a:xfrm>
            <a:off x="87086" y="6614947"/>
            <a:ext cx="8579593" cy="215444"/>
          </a:xfrm>
          <a:prstGeom prst="rect">
            <a:avLst/>
          </a:prstGeom>
          <a:noFill/>
        </p:spPr>
        <p:txBody>
          <a:bodyPr wrap="none" rtlCol="0">
            <a:spAutoFit/>
          </a:bodyPr>
          <a:lstStyle/>
          <a:p>
            <a:r>
              <a:rPr lang="en-US" sz="800" kern="0" dirty="0">
                <a:solidFill>
                  <a:schemeClr val="bg1"/>
                </a:solidFill>
                <a:effectLst/>
                <a:latin typeface="Times New Roman" panose="02020603050405020304" pitchFamily="18" charset="0"/>
                <a:ea typeface="Calibri" panose="020F0502020204030204" pitchFamily="34" charset="0"/>
              </a:rPr>
              <a:t>This research was performed in part under the auspices of the U.S. Department of Energy by the LLNL under Contract Number DEAC52-07NA27344.  This work was released under LLNL_</a:t>
            </a:r>
            <a:r>
              <a:rPr lang="en-US" sz="800" kern="0" dirty="0">
                <a:solidFill>
                  <a:schemeClr val="bg1"/>
                </a:solidFill>
                <a:latin typeface="Times New Roman" panose="02020603050405020304" pitchFamily="18" charset="0"/>
                <a:ea typeface="Calibri" panose="020F0502020204030204" pitchFamily="34" charset="0"/>
              </a:rPr>
              <a:t>PRES-849559</a:t>
            </a:r>
            <a:endParaRPr lang="en-US" sz="800" dirty="0">
              <a:solidFill>
                <a:schemeClr val="bg1"/>
              </a:solidFill>
            </a:endParaRPr>
          </a:p>
        </p:txBody>
      </p:sp>
    </p:spTree>
    <p:extLst>
      <p:ext uri="{BB962C8B-B14F-4D97-AF65-F5344CB8AC3E}">
        <p14:creationId xmlns:p14="http://schemas.microsoft.com/office/powerpoint/2010/main" val="2536716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055762" y="229353"/>
            <a:ext cx="7666726"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solidFill>
                  <a:schemeClr val="bg1"/>
                </a:solidFill>
              </a:rPr>
              <a:t>Conclusions</a:t>
            </a:r>
          </a:p>
        </p:txBody>
      </p:sp>
      <p:sp>
        <p:nvSpPr>
          <p:cNvPr id="5" name="Title 1">
            <a:extLst>
              <a:ext uri="{FF2B5EF4-FFF2-40B4-BE49-F238E27FC236}">
                <a16:creationId xmlns:a16="http://schemas.microsoft.com/office/drawing/2014/main" id="{036F00F6-D75E-39FF-EE35-E694461AD441}"/>
              </a:ext>
            </a:extLst>
          </p:cNvPr>
          <p:cNvSpPr txBox="1">
            <a:spLocks/>
          </p:cNvSpPr>
          <p:nvPr/>
        </p:nvSpPr>
        <p:spPr>
          <a:xfrm>
            <a:off x="10685433" y="751669"/>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O1.1-179</a:t>
            </a:r>
            <a:endParaRPr lang="en-AT" sz="3600" b="1"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9B1BFA6-3C5E-17AB-373A-96B80A8A0E0D}"/>
              </a:ext>
            </a:extLst>
          </p:cNvPr>
          <p:cNvPicPr>
            <a:picLocks noChangeAspect="1"/>
          </p:cNvPicPr>
          <p:nvPr/>
        </p:nvPicPr>
        <p:blipFill>
          <a:blip r:embed="rId3"/>
          <a:stretch>
            <a:fillRect/>
          </a:stretch>
        </p:blipFill>
        <p:spPr>
          <a:xfrm>
            <a:off x="9859735" y="102600"/>
            <a:ext cx="2247900" cy="406400"/>
          </a:xfrm>
          <a:prstGeom prst="rect">
            <a:avLst/>
          </a:prstGeom>
        </p:spPr>
      </p:pic>
      <p:sp>
        <p:nvSpPr>
          <p:cNvPr id="3" name="Content Placeholder 1">
            <a:extLst>
              <a:ext uri="{FF2B5EF4-FFF2-40B4-BE49-F238E27FC236}">
                <a16:creationId xmlns:a16="http://schemas.microsoft.com/office/drawing/2014/main" id="{63D2BE9D-5636-0147-DB6A-F30F97D9341D}"/>
              </a:ext>
            </a:extLst>
          </p:cNvPr>
          <p:cNvSpPr txBox="1">
            <a:spLocks/>
          </p:cNvSpPr>
          <p:nvPr/>
        </p:nvSpPr>
        <p:spPr>
          <a:xfrm>
            <a:off x="503499" y="1619917"/>
            <a:ext cx="11267954" cy="5135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Autofit/>
          </a:bodyPr>
          <a:lst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US" sz="2800" dirty="0">
                <a:solidFill>
                  <a:schemeClr val="bg1"/>
                </a:solidFill>
              </a:rPr>
              <a:t>3D global models of seismic wave speed can significantly improve the accuracy of seismic travel time predictions.</a:t>
            </a:r>
          </a:p>
          <a:p>
            <a:pPr lvl="1"/>
            <a:r>
              <a:rPr lang="en-US" sz="2359" dirty="0">
                <a:solidFill>
                  <a:schemeClr val="bg1"/>
                </a:solidFill>
              </a:rPr>
              <a:t>Aids detection-event association</a:t>
            </a:r>
          </a:p>
          <a:p>
            <a:pPr lvl="1"/>
            <a:r>
              <a:rPr lang="en-US" sz="2359" dirty="0">
                <a:solidFill>
                  <a:schemeClr val="bg1"/>
                </a:solidFill>
              </a:rPr>
              <a:t>More accurate seismic-event locations			</a:t>
            </a:r>
          </a:p>
          <a:p>
            <a:r>
              <a:rPr lang="en-US" sz="2800" dirty="0">
                <a:solidFill>
                  <a:schemeClr val="bg1"/>
                </a:solidFill>
              </a:rPr>
              <a:t>Seismic wave travel time computation time using a 3D model is too slow for operational systems.</a:t>
            </a:r>
          </a:p>
          <a:p>
            <a:r>
              <a:rPr lang="en-US" sz="2800" dirty="0" err="1">
                <a:solidFill>
                  <a:schemeClr val="bg1"/>
                </a:solidFill>
              </a:rPr>
              <a:t>MaLLTE</a:t>
            </a:r>
            <a:r>
              <a:rPr lang="en-US" sz="2800" dirty="0">
                <a:solidFill>
                  <a:schemeClr val="bg1"/>
                </a:solidFill>
              </a:rPr>
              <a:t> is accurate to a few tenths of a second, which is much lower than 3D model and arrival-time measurement error. </a:t>
            </a:r>
          </a:p>
          <a:p>
            <a:r>
              <a:rPr lang="en-US" sz="2800" dirty="0">
                <a:solidFill>
                  <a:schemeClr val="bg1"/>
                </a:solidFill>
              </a:rPr>
              <a:t>Computation time using ML emulation is about 30 micro-seconds, well within operational needs.	</a:t>
            </a:r>
          </a:p>
          <a:p>
            <a:r>
              <a:rPr lang="en-US" sz="2800" i="1" dirty="0">
                <a:solidFill>
                  <a:schemeClr val="bg1"/>
                </a:solidFill>
              </a:rPr>
              <a:t>Next steps: release the code and extend to other phases.</a:t>
            </a:r>
          </a:p>
          <a:p>
            <a:endParaRPr lang="en-US" sz="2800" dirty="0">
              <a:solidFill>
                <a:schemeClr val="bg1"/>
              </a:solidFill>
            </a:endParaRPr>
          </a:p>
          <a:p>
            <a:endParaRPr lang="en-US" sz="2800" dirty="0"/>
          </a:p>
        </p:txBody>
      </p:sp>
    </p:spTree>
    <p:extLst>
      <p:ext uri="{BB962C8B-B14F-4D97-AF65-F5344CB8AC3E}">
        <p14:creationId xmlns:p14="http://schemas.microsoft.com/office/powerpoint/2010/main" val="3961742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534464"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chemeClr val="bg1"/>
                </a:solidFill>
                <a:latin typeface="Arial" panose="020B0604020202020204" pitchFamily="34" charset="0"/>
                <a:cs typeface="Arial" panose="020B0604020202020204" pitchFamily="34" charset="0"/>
              </a:rPr>
              <a:t>Take Away</a:t>
            </a:r>
            <a:endParaRPr lang="en-AT" sz="28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36F00F6-D75E-39FF-EE35-E694461AD441}"/>
              </a:ext>
            </a:extLst>
          </p:cNvPr>
          <p:cNvSpPr txBox="1">
            <a:spLocks/>
          </p:cNvSpPr>
          <p:nvPr/>
        </p:nvSpPr>
        <p:spPr>
          <a:xfrm>
            <a:off x="10685433" y="751669"/>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O1.1-179</a:t>
            </a:r>
            <a:endParaRPr lang="en-AT" sz="3600" b="1"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9B1BFA6-3C5E-17AB-373A-96B80A8A0E0D}"/>
              </a:ext>
            </a:extLst>
          </p:cNvPr>
          <p:cNvPicPr>
            <a:picLocks noChangeAspect="1"/>
          </p:cNvPicPr>
          <p:nvPr/>
        </p:nvPicPr>
        <p:blipFill>
          <a:blip r:embed="rId3"/>
          <a:stretch>
            <a:fillRect/>
          </a:stretch>
        </p:blipFill>
        <p:spPr>
          <a:xfrm>
            <a:off x="9859735" y="102600"/>
            <a:ext cx="2247900" cy="406400"/>
          </a:xfrm>
          <a:prstGeom prst="rect">
            <a:avLst/>
          </a:prstGeom>
        </p:spPr>
      </p:pic>
      <p:graphicFrame>
        <p:nvGraphicFramePr>
          <p:cNvPr id="9" name="TextBox 6">
            <a:extLst>
              <a:ext uri="{FF2B5EF4-FFF2-40B4-BE49-F238E27FC236}">
                <a16:creationId xmlns:a16="http://schemas.microsoft.com/office/drawing/2014/main" id="{2830BFB1-81DD-AC02-9A8D-32B4EFBFE2AF}"/>
              </a:ext>
            </a:extLst>
          </p:cNvPr>
          <p:cNvGraphicFramePr/>
          <p:nvPr>
            <p:extLst>
              <p:ext uri="{D42A27DB-BD31-4B8C-83A1-F6EECF244321}">
                <p14:modId xmlns:p14="http://schemas.microsoft.com/office/powerpoint/2010/main" val="4069122823"/>
              </p:ext>
            </p:extLst>
          </p:nvPr>
        </p:nvGraphicFramePr>
        <p:xfrm>
          <a:off x="327100" y="1477409"/>
          <a:ext cx="11124050" cy="41549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055762" y="384595"/>
            <a:ext cx="7666726"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chemeClr val="bg1"/>
                </a:solidFill>
              </a:rPr>
              <a:t>The LLNL G3D model is an example of a 3D earth model that may be used to improve seismic-event location accuracy</a:t>
            </a:r>
          </a:p>
        </p:txBody>
      </p:sp>
      <p:sp>
        <p:nvSpPr>
          <p:cNvPr id="5" name="Title 1">
            <a:extLst>
              <a:ext uri="{FF2B5EF4-FFF2-40B4-BE49-F238E27FC236}">
                <a16:creationId xmlns:a16="http://schemas.microsoft.com/office/drawing/2014/main" id="{036F00F6-D75E-39FF-EE35-E694461AD441}"/>
              </a:ext>
            </a:extLst>
          </p:cNvPr>
          <p:cNvSpPr txBox="1">
            <a:spLocks/>
          </p:cNvSpPr>
          <p:nvPr/>
        </p:nvSpPr>
        <p:spPr>
          <a:xfrm>
            <a:off x="10685433" y="751669"/>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O1.1-179</a:t>
            </a:r>
            <a:endParaRPr lang="en-AT" sz="3600" b="1"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9B1BFA6-3C5E-17AB-373A-96B80A8A0E0D}"/>
              </a:ext>
            </a:extLst>
          </p:cNvPr>
          <p:cNvPicPr>
            <a:picLocks noChangeAspect="1"/>
          </p:cNvPicPr>
          <p:nvPr/>
        </p:nvPicPr>
        <p:blipFill>
          <a:blip r:embed="rId3"/>
          <a:stretch>
            <a:fillRect/>
          </a:stretch>
        </p:blipFill>
        <p:spPr>
          <a:xfrm>
            <a:off x="9859735" y="102600"/>
            <a:ext cx="2247900" cy="406400"/>
          </a:xfrm>
          <a:prstGeom prst="rect">
            <a:avLst/>
          </a:prstGeom>
        </p:spPr>
      </p:pic>
      <p:pic>
        <p:nvPicPr>
          <p:cNvPr id="3" name="Picture 2" descr="A picture containing colorful, sweet, egg, blue&#10;&#10;Description automatically generated">
            <a:extLst>
              <a:ext uri="{FF2B5EF4-FFF2-40B4-BE49-F238E27FC236}">
                <a16:creationId xmlns:a16="http://schemas.microsoft.com/office/drawing/2014/main" id="{8B1B1AA0-607B-4E6C-9402-5AEC098187E2}"/>
              </a:ext>
            </a:extLst>
          </p:cNvPr>
          <p:cNvPicPr>
            <a:picLocks noChangeAspect="1"/>
          </p:cNvPicPr>
          <p:nvPr/>
        </p:nvPicPr>
        <p:blipFill rotWithShape="1">
          <a:blip r:embed="rId4"/>
          <a:srcRect l="15820" t="5469" r="13506" b="10685"/>
          <a:stretch/>
        </p:blipFill>
        <p:spPr>
          <a:xfrm>
            <a:off x="56135" y="1500429"/>
            <a:ext cx="6826276" cy="4686696"/>
          </a:xfrm>
          <a:prstGeom prst="rect">
            <a:avLst/>
          </a:prstGeom>
          <a:ln>
            <a:solidFill>
              <a:schemeClr val="tx1"/>
            </a:solidFill>
          </a:ln>
        </p:spPr>
      </p:pic>
      <p:sp>
        <p:nvSpPr>
          <p:cNvPr id="4" name="TextBox 3">
            <a:extLst>
              <a:ext uri="{FF2B5EF4-FFF2-40B4-BE49-F238E27FC236}">
                <a16:creationId xmlns:a16="http://schemas.microsoft.com/office/drawing/2014/main" id="{72B09211-AA10-F0A5-1FD3-49B1AC7A2F5D}"/>
              </a:ext>
            </a:extLst>
          </p:cNvPr>
          <p:cNvSpPr txBox="1"/>
          <p:nvPr/>
        </p:nvSpPr>
        <p:spPr>
          <a:xfrm>
            <a:off x="6189" y="1142844"/>
            <a:ext cx="7359196" cy="400110"/>
          </a:xfrm>
          <a:prstGeom prst="rect">
            <a:avLst/>
          </a:prstGeom>
          <a:noFill/>
        </p:spPr>
        <p:txBody>
          <a:bodyPr wrap="square" rtlCol="0">
            <a:spAutoFit/>
          </a:bodyPr>
          <a:lstStyle/>
          <a:p>
            <a:r>
              <a:rPr lang="en-US" sz="2000" dirty="0"/>
              <a:t>Tomographic image of Earth’s interior and seismic ray paths</a:t>
            </a:r>
          </a:p>
        </p:txBody>
      </p:sp>
      <p:sp>
        <p:nvSpPr>
          <p:cNvPr id="7" name="TextBox 6">
            <a:extLst>
              <a:ext uri="{FF2B5EF4-FFF2-40B4-BE49-F238E27FC236}">
                <a16:creationId xmlns:a16="http://schemas.microsoft.com/office/drawing/2014/main" id="{3023D321-64DB-D0C4-49A4-041448B80F11}"/>
              </a:ext>
            </a:extLst>
          </p:cNvPr>
          <p:cNvSpPr txBox="1"/>
          <p:nvPr/>
        </p:nvSpPr>
        <p:spPr>
          <a:xfrm>
            <a:off x="7047939" y="1500429"/>
            <a:ext cx="4540299"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LLNL 3D models can compute seismic-phase travel times and uncertainties for virtually all phases used in monitoring</a:t>
            </a:r>
          </a:p>
        </p:txBody>
      </p:sp>
      <p:sp>
        <p:nvSpPr>
          <p:cNvPr id="8" name="TextBox 7">
            <a:extLst>
              <a:ext uri="{FF2B5EF4-FFF2-40B4-BE49-F238E27FC236}">
                <a16:creationId xmlns:a16="http://schemas.microsoft.com/office/drawing/2014/main" id="{99F949E0-C61E-561E-6B0E-85BD0C996BE2}"/>
              </a:ext>
            </a:extLst>
          </p:cNvPr>
          <p:cNvSpPr txBox="1"/>
          <p:nvPr/>
        </p:nvSpPr>
        <p:spPr>
          <a:xfrm>
            <a:off x="6967678" y="2115404"/>
            <a:ext cx="5249190" cy="4862870"/>
          </a:xfrm>
          <a:prstGeom prst="rect">
            <a:avLst/>
          </a:prstGeom>
          <a:noFill/>
        </p:spPr>
        <p:txBody>
          <a:bodyPr wrap="square" rtlCol="0">
            <a:spAutoFit/>
          </a:bodyPr>
          <a:lstStyle/>
          <a:p>
            <a:r>
              <a:rPr lang="en-US" sz="1200" dirty="0">
                <a:highlight>
                  <a:srgbClr val="FFFF00"/>
                </a:highlight>
              </a:rPr>
              <a:t>P -- First-arriving direct (non-reflected) P-wave (0 to about 99 degrees)</a:t>
            </a:r>
          </a:p>
          <a:p>
            <a:r>
              <a:rPr lang="en-US" sz="900" dirty="0" err="1"/>
              <a:t>Pg</a:t>
            </a:r>
            <a:r>
              <a:rPr lang="en-US" sz="900" dirty="0"/>
              <a:t> -- P-wave restricted to bottom in the upper crust or shallower (0 to 5 degrees, unstable beyond 5 degrees)</a:t>
            </a:r>
          </a:p>
          <a:p>
            <a:r>
              <a:rPr lang="en-US" sz="900" dirty="0"/>
              <a:t>Pb -- P-wave restricted to bottom in the lower crust (0 to 7 degrees, may be unstable in complex regions)</a:t>
            </a:r>
          </a:p>
          <a:p>
            <a:r>
              <a:rPr lang="en-US" sz="900" dirty="0" err="1"/>
              <a:t>Pn</a:t>
            </a:r>
            <a:r>
              <a:rPr lang="en-US" sz="900" dirty="0"/>
              <a:t> -- P-wave restricted to bottom in the upper mantle above the transition zone (0 to about 25 degrees)</a:t>
            </a:r>
          </a:p>
          <a:p>
            <a:r>
              <a:rPr lang="en-US" sz="900" dirty="0" err="1"/>
              <a:t>pP</a:t>
            </a:r>
            <a:r>
              <a:rPr lang="en-US" sz="900" dirty="0"/>
              <a:t> -- P-wave depth phase reflected off the surface of the solid part of the model (1 to about 100 degrees)</a:t>
            </a:r>
          </a:p>
          <a:p>
            <a:r>
              <a:rPr lang="en-US" sz="900" dirty="0" err="1"/>
              <a:t>pwP</a:t>
            </a:r>
            <a:r>
              <a:rPr lang="en-US" sz="900" dirty="0"/>
              <a:t> -- P-wave depth phase reflected off the top of the water layer if one exists, same as </a:t>
            </a:r>
            <a:r>
              <a:rPr lang="en-US" sz="900" dirty="0" err="1"/>
              <a:t>pP</a:t>
            </a:r>
            <a:r>
              <a:rPr lang="en-US" sz="900" dirty="0"/>
              <a:t> otherwise (1 to about 100 degrees)</a:t>
            </a:r>
          </a:p>
          <a:p>
            <a:r>
              <a:rPr lang="en-US" sz="900" dirty="0"/>
              <a:t>PP -- Double P-wave turning in the lower mantle and reflecting from the solid surface(about 53 to 180 degrees)</a:t>
            </a:r>
          </a:p>
          <a:p>
            <a:r>
              <a:rPr lang="en-US" sz="900" dirty="0" err="1"/>
              <a:t>PwP</a:t>
            </a:r>
            <a:r>
              <a:rPr lang="en-US" sz="900" dirty="0"/>
              <a:t> -- Double P-wave turning in the lower mantle and reflecting from the top of the water layer if it exists (53 to 180 degrees)</a:t>
            </a:r>
          </a:p>
          <a:p>
            <a:r>
              <a:rPr lang="en-US" sz="900" dirty="0" err="1"/>
              <a:t>PcP</a:t>
            </a:r>
            <a:r>
              <a:rPr lang="en-US" sz="900" dirty="0"/>
              <a:t> -- P-wave reflected off the outer core (0 to about 99 degrees)</a:t>
            </a:r>
          </a:p>
          <a:p>
            <a:r>
              <a:rPr lang="en-US" sz="900" dirty="0" err="1"/>
              <a:t>PKPdf</a:t>
            </a:r>
            <a:r>
              <a:rPr lang="en-US" sz="900" dirty="0"/>
              <a:t> (alias PKP or PKIKP) -- P-wave bottoming in the inner core (115 to 179 degrees)</a:t>
            </a:r>
          </a:p>
          <a:p>
            <a:r>
              <a:rPr lang="en-US" sz="900" dirty="0" err="1"/>
              <a:t>PKPab</a:t>
            </a:r>
            <a:r>
              <a:rPr lang="en-US" sz="900" dirty="0"/>
              <a:t> -- P-wave bottoming in the middle of the outer core (about 145 to 177 degrees)</a:t>
            </a:r>
          </a:p>
          <a:p>
            <a:r>
              <a:rPr lang="en-US" sz="900" dirty="0" err="1"/>
              <a:t>PKPbc</a:t>
            </a:r>
            <a:r>
              <a:rPr lang="en-US" sz="900" dirty="0"/>
              <a:t> -- P-wave bottoming in the deep outer core (about 145 to 155 degrees)</a:t>
            </a:r>
          </a:p>
          <a:p>
            <a:r>
              <a:rPr lang="en-US" sz="900" dirty="0" err="1"/>
              <a:t>PKPcd</a:t>
            </a:r>
            <a:r>
              <a:rPr lang="en-US" sz="900" dirty="0"/>
              <a:t> (alias </a:t>
            </a:r>
            <a:r>
              <a:rPr lang="en-US" sz="900" dirty="0" err="1"/>
              <a:t>PKiKP</a:t>
            </a:r>
            <a:r>
              <a:rPr lang="en-US" sz="900" dirty="0"/>
              <a:t>) -- P-wave reflecting from the inner core (</a:t>
            </a:r>
            <a:r>
              <a:rPr lang="en-US" sz="900" dirty="0" err="1"/>
              <a:t>upto</a:t>
            </a:r>
            <a:r>
              <a:rPr lang="en-US" sz="900" dirty="0"/>
              <a:t> about 155 degrees)</a:t>
            </a:r>
          </a:p>
          <a:p>
            <a:r>
              <a:rPr lang="en-US" sz="900" dirty="0" err="1"/>
              <a:t>Ptz</a:t>
            </a:r>
            <a:r>
              <a:rPr lang="en-US" sz="900" dirty="0"/>
              <a:t> -- P-wave restricted to bottom in the transition zone (12 to about 30 degrees)</a:t>
            </a:r>
          </a:p>
          <a:p>
            <a:r>
              <a:rPr lang="en-US" sz="900" dirty="0" err="1"/>
              <a:t>Plm</a:t>
            </a:r>
            <a:r>
              <a:rPr lang="en-US" sz="900" dirty="0"/>
              <a:t> -- P-wave restricted to bottom in the lower mantle (16 to about 99 degrees)</a:t>
            </a:r>
          </a:p>
          <a:p>
            <a:r>
              <a:rPr lang="en-US" sz="900" dirty="0" err="1"/>
              <a:t>PmP</a:t>
            </a:r>
            <a:r>
              <a:rPr lang="en-US" sz="900" dirty="0"/>
              <a:t> -- P-wave reflected from the Moho (0 to about 5 degrees)</a:t>
            </a:r>
          </a:p>
          <a:p>
            <a:r>
              <a:rPr lang="en-US" sz="900" dirty="0"/>
              <a:t>S -- First-arriving direct (non-reflected) S-wave (0 to about 99 degrees)</a:t>
            </a:r>
          </a:p>
          <a:p>
            <a:r>
              <a:rPr lang="en-US" sz="900" dirty="0"/>
              <a:t>Sg -- S-wave restricted to bottom in the upper crust or shallower (0 to 5 degrees, unstable beyond 5 degrees)</a:t>
            </a:r>
          </a:p>
          <a:p>
            <a:r>
              <a:rPr lang="en-US" sz="900" dirty="0"/>
              <a:t>Sb -- S-wave restricted to bottom in the lower crust (0 to 7 degrees, may be unstable in complex regions)</a:t>
            </a:r>
          </a:p>
          <a:p>
            <a:r>
              <a:rPr lang="en-US" sz="900" dirty="0"/>
              <a:t>Sn -- S-wave restricted to bottom in the upper mantle above the transition zone (0 to about 25 degrees)</a:t>
            </a:r>
          </a:p>
          <a:p>
            <a:r>
              <a:rPr lang="en-US" sz="900" dirty="0" err="1"/>
              <a:t>Stz</a:t>
            </a:r>
            <a:r>
              <a:rPr lang="en-US" sz="900" dirty="0"/>
              <a:t> -- S-wave restricted to bottom in the transition zone (12 to about 30 degrees)</a:t>
            </a:r>
          </a:p>
          <a:p>
            <a:r>
              <a:rPr lang="en-US" sz="900" dirty="0" err="1"/>
              <a:t>Slm</a:t>
            </a:r>
            <a:r>
              <a:rPr lang="en-US" sz="900" dirty="0"/>
              <a:t> -- S-wave restricted to bottom in the lower mantle (16 to about 99 degrees)</a:t>
            </a:r>
          </a:p>
          <a:p>
            <a:r>
              <a:rPr lang="en-US" sz="900" dirty="0" err="1"/>
              <a:t>SmS</a:t>
            </a:r>
            <a:r>
              <a:rPr lang="en-US" sz="900" dirty="0"/>
              <a:t> -- S-wave reflected from the Moho (0 to about 5 degrees)</a:t>
            </a:r>
          </a:p>
          <a:p>
            <a:r>
              <a:rPr lang="en-US" sz="900" dirty="0" err="1"/>
              <a:t>sS</a:t>
            </a:r>
            <a:r>
              <a:rPr lang="en-US" sz="900" dirty="0"/>
              <a:t> -- S-wave depth phase reflected off the surface of the solid part of the model (1 to about 100 degrees)</a:t>
            </a:r>
          </a:p>
          <a:p>
            <a:r>
              <a:rPr lang="en-US" sz="900" dirty="0"/>
              <a:t>SS -- Double S-wave turning in the lower mantle and reflecting from the solid surface(about 53 to 180 degrees)</a:t>
            </a:r>
          </a:p>
          <a:p>
            <a:r>
              <a:rPr lang="en-US" sz="900" dirty="0" err="1"/>
              <a:t>ScS</a:t>
            </a:r>
            <a:r>
              <a:rPr lang="en-US" sz="900" dirty="0"/>
              <a:t> -- S-wave reflected off the outer core (0 to about 99 degrees)</a:t>
            </a:r>
          </a:p>
          <a:p>
            <a:r>
              <a:rPr lang="en-US" sz="900" dirty="0"/>
              <a:t>SKS -- S-wave in mantle, P-wave turning in outer core (about 63 to 144 degrees)</a:t>
            </a:r>
          </a:p>
          <a:p>
            <a:r>
              <a:rPr lang="en-US" sz="900" dirty="0"/>
              <a:t>SKKS -- S-wave in mantle, P-wave turning in outer core and reflecting off outer core from below (about 63 to 179 degrees)</a:t>
            </a:r>
          </a:p>
          <a:p>
            <a:endParaRPr lang="en-US" sz="1000" dirty="0"/>
          </a:p>
        </p:txBody>
      </p:sp>
      <p:sp>
        <p:nvSpPr>
          <p:cNvPr id="10" name="TextBox 9">
            <a:extLst>
              <a:ext uri="{FF2B5EF4-FFF2-40B4-BE49-F238E27FC236}">
                <a16:creationId xmlns:a16="http://schemas.microsoft.com/office/drawing/2014/main" id="{BB77BDE2-E449-BB29-9BB9-AF368A5F7B3D}"/>
              </a:ext>
            </a:extLst>
          </p:cNvPr>
          <p:cNvSpPr txBox="1"/>
          <p:nvPr/>
        </p:nvSpPr>
        <p:spPr>
          <a:xfrm>
            <a:off x="56135" y="6221544"/>
            <a:ext cx="6826276" cy="646331"/>
          </a:xfrm>
          <a:prstGeom prst="rect">
            <a:avLst/>
          </a:prstGeom>
          <a:solidFill>
            <a:schemeClr val="bg1">
              <a:lumMod val="65000"/>
              <a:alpha val="64000"/>
            </a:schemeClr>
          </a:solidFill>
          <a:ln>
            <a:noFill/>
          </a:ln>
          <a:effectLst/>
        </p:spPr>
        <p:txBody>
          <a:bodyPr wrap="square" rtlCol="0">
            <a:spAutoFit/>
          </a:bodyPr>
          <a:lstStyle/>
          <a:p>
            <a:r>
              <a:rPr lang="en-US" sz="1200" dirty="0"/>
              <a:t>LLNL G3D: Simmons et al., 2011, 2012,2015,2019</a:t>
            </a:r>
          </a:p>
          <a:p>
            <a:r>
              <a:rPr lang="en-US" sz="1200" dirty="0"/>
              <a:t>Model and software are openly available https://www-</a:t>
            </a:r>
            <a:r>
              <a:rPr lang="en-US" sz="1200" dirty="0" err="1"/>
              <a:t>gs.llnl.gov</a:t>
            </a:r>
            <a:r>
              <a:rPr lang="en-US" sz="1200" dirty="0"/>
              <a:t>/nuclear-threat-reduction/nuclear-explosion-monitoring/global-3d-seismic-tomography</a:t>
            </a:r>
          </a:p>
        </p:txBody>
      </p:sp>
      <p:sp>
        <p:nvSpPr>
          <p:cNvPr id="11" name="TextBox 10">
            <a:extLst>
              <a:ext uri="{FF2B5EF4-FFF2-40B4-BE49-F238E27FC236}">
                <a16:creationId xmlns:a16="http://schemas.microsoft.com/office/drawing/2014/main" id="{DDB65979-026B-362C-50D4-A986AC39023C}"/>
              </a:ext>
            </a:extLst>
          </p:cNvPr>
          <p:cNvSpPr txBox="1"/>
          <p:nvPr/>
        </p:nvSpPr>
        <p:spPr>
          <a:xfrm>
            <a:off x="56135" y="5910126"/>
            <a:ext cx="1298753" cy="276999"/>
          </a:xfrm>
          <a:prstGeom prst="rect">
            <a:avLst/>
          </a:prstGeom>
          <a:noFill/>
        </p:spPr>
        <p:txBody>
          <a:bodyPr wrap="none" rtlCol="0">
            <a:spAutoFit/>
          </a:bodyPr>
          <a:lstStyle/>
          <a:p>
            <a:r>
              <a:rPr lang="en-US" sz="1200" dirty="0">
                <a:solidFill>
                  <a:schemeClr val="bg1"/>
                </a:solidFill>
              </a:rPr>
              <a:t>N. Simmons, LLNL</a:t>
            </a:r>
          </a:p>
        </p:txBody>
      </p:sp>
    </p:spTree>
    <p:extLst>
      <p:ext uri="{BB962C8B-B14F-4D97-AF65-F5344CB8AC3E}">
        <p14:creationId xmlns:p14="http://schemas.microsoft.com/office/powerpoint/2010/main" val="3802309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055762" y="384595"/>
            <a:ext cx="7666726"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chemeClr val="bg1"/>
                </a:solidFill>
              </a:rPr>
              <a:t>Travel times computed using LLNL G3D are accurate, and using them improves event location accuracy</a:t>
            </a:r>
          </a:p>
        </p:txBody>
      </p:sp>
      <p:sp>
        <p:nvSpPr>
          <p:cNvPr id="5" name="Title 1">
            <a:extLst>
              <a:ext uri="{FF2B5EF4-FFF2-40B4-BE49-F238E27FC236}">
                <a16:creationId xmlns:a16="http://schemas.microsoft.com/office/drawing/2014/main" id="{036F00F6-D75E-39FF-EE35-E694461AD441}"/>
              </a:ext>
            </a:extLst>
          </p:cNvPr>
          <p:cNvSpPr txBox="1">
            <a:spLocks/>
          </p:cNvSpPr>
          <p:nvPr/>
        </p:nvSpPr>
        <p:spPr>
          <a:xfrm>
            <a:off x="10685433" y="751669"/>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O1.1-179</a:t>
            </a:r>
            <a:endParaRPr lang="en-AT" sz="3600" b="1"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9B1BFA6-3C5E-17AB-373A-96B80A8A0E0D}"/>
              </a:ext>
            </a:extLst>
          </p:cNvPr>
          <p:cNvPicPr>
            <a:picLocks noChangeAspect="1"/>
          </p:cNvPicPr>
          <p:nvPr/>
        </p:nvPicPr>
        <p:blipFill>
          <a:blip r:embed="rId3"/>
          <a:stretch>
            <a:fillRect/>
          </a:stretch>
        </p:blipFill>
        <p:spPr>
          <a:xfrm>
            <a:off x="9859735" y="102600"/>
            <a:ext cx="2247900" cy="406400"/>
          </a:xfrm>
          <a:prstGeom prst="rect">
            <a:avLst/>
          </a:prstGeom>
        </p:spPr>
      </p:pic>
      <p:grpSp>
        <p:nvGrpSpPr>
          <p:cNvPr id="15" name="Group 14">
            <a:extLst>
              <a:ext uri="{FF2B5EF4-FFF2-40B4-BE49-F238E27FC236}">
                <a16:creationId xmlns:a16="http://schemas.microsoft.com/office/drawing/2014/main" id="{EA3A2927-0F17-1D28-B531-CBBB45FF40D0}"/>
              </a:ext>
            </a:extLst>
          </p:cNvPr>
          <p:cNvGrpSpPr/>
          <p:nvPr/>
        </p:nvGrpSpPr>
        <p:grpSpPr>
          <a:xfrm>
            <a:off x="0" y="1441028"/>
            <a:ext cx="12107635" cy="4788103"/>
            <a:chOff x="0" y="1083694"/>
            <a:chExt cx="9144000" cy="3630506"/>
          </a:xfrm>
        </p:grpSpPr>
        <p:pic>
          <p:nvPicPr>
            <p:cNvPr id="9" name="Picture 8">
              <a:extLst>
                <a:ext uri="{FF2B5EF4-FFF2-40B4-BE49-F238E27FC236}">
                  <a16:creationId xmlns:a16="http://schemas.microsoft.com/office/drawing/2014/main" id="{37509909-F10C-2EE7-CE62-A8BCDBBC1586}"/>
                </a:ext>
              </a:extLst>
            </p:cNvPr>
            <p:cNvPicPr>
              <a:picLocks noChangeAspect="1"/>
            </p:cNvPicPr>
            <p:nvPr/>
          </p:nvPicPr>
          <p:blipFill rotWithShape="1">
            <a:blip r:embed="rId4"/>
            <a:srcRect l="47897" t="53458"/>
            <a:stretch/>
          </p:blipFill>
          <p:spPr>
            <a:xfrm>
              <a:off x="0" y="1750204"/>
              <a:ext cx="3423490" cy="2963996"/>
            </a:xfrm>
            <a:prstGeom prst="rect">
              <a:avLst/>
            </a:prstGeom>
          </p:spPr>
        </p:pic>
        <p:pic>
          <p:nvPicPr>
            <p:cNvPr id="11" name="Picture 10" descr="Macintosh HD:Users:Myers30:Documents:3D:Data:Global2010:Validation:2012Paper:RelocResults:EpiErrByPhaseCount2:locErr_P_gap_180.png">
              <a:extLst>
                <a:ext uri="{FF2B5EF4-FFF2-40B4-BE49-F238E27FC236}">
                  <a16:creationId xmlns:a16="http://schemas.microsoft.com/office/drawing/2014/main" id="{31E73E6F-A500-D673-02EB-FB18B1D00A9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58180" y="2213706"/>
              <a:ext cx="2856766" cy="2488201"/>
            </a:xfrm>
            <a:prstGeom prst="rect">
              <a:avLst/>
            </a:prstGeom>
            <a:noFill/>
            <a:ln>
              <a:noFill/>
            </a:ln>
          </p:spPr>
        </p:pic>
        <p:pic>
          <p:nvPicPr>
            <p:cNvPr id="12" name="Picture 11" descr="Macintosh HD:Users:Myers30:Documents:3D:Data:Global2010:Validation:2012Paper:RelocResults:EpiErrByPhaseCount2:locErr_Pn_gap_180.png">
              <a:extLst>
                <a:ext uri="{FF2B5EF4-FFF2-40B4-BE49-F238E27FC236}">
                  <a16:creationId xmlns:a16="http://schemas.microsoft.com/office/drawing/2014/main" id="{09128EBD-494C-48A2-2BCE-AFF4CFAEC62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58798" y="2201412"/>
              <a:ext cx="2885202" cy="2512788"/>
            </a:xfrm>
            <a:prstGeom prst="rect">
              <a:avLst/>
            </a:prstGeom>
            <a:noFill/>
            <a:ln>
              <a:noFill/>
            </a:ln>
          </p:spPr>
        </p:pic>
        <p:sp>
          <p:nvSpPr>
            <p:cNvPr id="13" name="TextBox 12">
              <a:extLst>
                <a:ext uri="{FF2B5EF4-FFF2-40B4-BE49-F238E27FC236}">
                  <a16:creationId xmlns:a16="http://schemas.microsoft.com/office/drawing/2014/main" id="{A6007390-D763-DA73-9BC4-E4B30E46DC55}"/>
                </a:ext>
              </a:extLst>
            </p:cNvPr>
            <p:cNvSpPr txBox="1">
              <a:spLocks noChangeAspect="1"/>
            </p:cNvSpPr>
            <p:nvPr/>
          </p:nvSpPr>
          <p:spPr>
            <a:xfrm>
              <a:off x="4179599" y="1083694"/>
              <a:ext cx="4158398" cy="536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dirty="0"/>
                <a:t>Summary of seismic event epicenter accuracy using </a:t>
              </a:r>
              <a:r>
                <a:rPr lang="en-US" sz="2000" dirty="0">
                  <a:solidFill>
                    <a:srgbClr val="FF0000"/>
                  </a:solidFill>
                </a:rPr>
                <a:t>LLNL-G3D </a:t>
              </a:r>
              <a:r>
                <a:rPr lang="en-US" sz="2000" dirty="0"/>
                <a:t>and </a:t>
              </a:r>
              <a:r>
                <a:rPr lang="en-US" sz="2000" dirty="0">
                  <a:solidFill>
                    <a:schemeClr val="tx1"/>
                  </a:solidFill>
                </a:rPr>
                <a:t>standard model</a:t>
              </a:r>
              <a:endParaRPr lang="en-US" sz="2000" dirty="0"/>
            </a:p>
          </p:txBody>
        </p:sp>
        <p:sp>
          <p:nvSpPr>
            <p:cNvPr id="14" name="TextBox 13">
              <a:extLst>
                <a:ext uri="{FF2B5EF4-FFF2-40B4-BE49-F238E27FC236}">
                  <a16:creationId xmlns:a16="http://schemas.microsoft.com/office/drawing/2014/main" id="{C4545CD5-F3B5-6CD3-4126-FA6F012A543D}"/>
                </a:ext>
              </a:extLst>
            </p:cNvPr>
            <p:cNvSpPr txBox="1">
              <a:spLocks noChangeAspect="1"/>
            </p:cNvSpPr>
            <p:nvPr/>
          </p:nvSpPr>
          <p:spPr>
            <a:xfrm>
              <a:off x="477026" y="1083694"/>
              <a:ext cx="2721861" cy="536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dirty="0"/>
                <a:t>Travel time accuracy with </a:t>
              </a:r>
              <a:r>
                <a:rPr lang="en-US" sz="2000" dirty="0">
                  <a:solidFill>
                    <a:srgbClr val="FF0000"/>
                  </a:solidFill>
                </a:rPr>
                <a:t>LLNL-G3D </a:t>
              </a:r>
              <a:r>
                <a:rPr lang="en-US" sz="2000" dirty="0"/>
                <a:t>and </a:t>
              </a:r>
              <a:r>
                <a:rPr lang="en-US" sz="2000" dirty="0">
                  <a:solidFill>
                    <a:schemeClr val="tx1"/>
                  </a:solidFill>
                </a:rPr>
                <a:t>standard model (ak135)</a:t>
              </a:r>
            </a:p>
          </p:txBody>
        </p:sp>
      </p:grpSp>
      <p:sp>
        <p:nvSpPr>
          <p:cNvPr id="21" name="TextBox 20">
            <a:extLst>
              <a:ext uri="{FF2B5EF4-FFF2-40B4-BE49-F238E27FC236}">
                <a16:creationId xmlns:a16="http://schemas.microsoft.com/office/drawing/2014/main" id="{CE657077-B13F-2443-01DE-BDF4AFC23573}"/>
              </a:ext>
            </a:extLst>
          </p:cNvPr>
          <p:cNvSpPr txBox="1"/>
          <p:nvPr/>
        </p:nvSpPr>
        <p:spPr>
          <a:xfrm>
            <a:off x="409339" y="6320436"/>
            <a:ext cx="3283656" cy="338554"/>
          </a:xfrm>
          <a:prstGeom prst="rect">
            <a:avLst/>
          </a:prstGeom>
          <a:noFill/>
        </p:spPr>
        <p:txBody>
          <a:bodyPr wrap="none" rtlCol="0">
            <a:spAutoFit/>
          </a:bodyPr>
          <a:lstStyle/>
          <a:p>
            <a:r>
              <a:rPr lang="en-US" sz="1600" dirty="0"/>
              <a:t>Results from Myers et al., BSSA, 2015</a:t>
            </a:r>
          </a:p>
        </p:txBody>
      </p:sp>
    </p:spTree>
    <p:extLst>
      <p:ext uri="{BB962C8B-B14F-4D97-AF65-F5344CB8AC3E}">
        <p14:creationId xmlns:p14="http://schemas.microsoft.com/office/powerpoint/2010/main" val="1854594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055762" y="384595"/>
            <a:ext cx="7666726"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err="1">
                <a:solidFill>
                  <a:schemeClr val="bg1"/>
                </a:solidFill>
              </a:rPr>
              <a:t>MaLLTE</a:t>
            </a:r>
            <a:r>
              <a:rPr lang="en-US" sz="2400" dirty="0">
                <a:solidFill>
                  <a:schemeClr val="bg1"/>
                </a:solidFill>
              </a:rPr>
              <a:t> starts with a training set of ~20 million </a:t>
            </a:r>
          </a:p>
          <a:p>
            <a:r>
              <a:rPr lang="en-US" sz="2400" dirty="0">
                <a:solidFill>
                  <a:schemeClr val="bg1"/>
                </a:solidFill>
              </a:rPr>
              <a:t>LLNL G3D P-wave travel times</a:t>
            </a:r>
          </a:p>
        </p:txBody>
      </p:sp>
      <p:sp>
        <p:nvSpPr>
          <p:cNvPr id="5" name="Title 1">
            <a:extLst>
              <a:ext uri="{FF2B5EF4-FFF2-40B4-BE49-F238E27FC236}">
                <a16:creationId xmlns:a16="http://schemas.microsoft.com/office/drawing/2014/main" id="{036F00F6-D75E-39FF-EE35-E694461AD441}"/>
              </a:ext>
            </a:extLst>
          </p:cNvPr>
          <p:cNvSpPr txBox="1">
            <a:spLocks/>
          </p:cNvSpPr>
          <p:nvPr/>
        </p:nvSpPr>
        <p:spPr>
          <a:xfrm>
            <a:off x="10685433" y="751669"/>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O1.1-179</a:t>
            </a:r>
            <a:endParaRPr lang="en-AT" sz="3600" b="1"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9B1BFA6-3C5E-17AB-373A-96B80A8A0E0D}"/>
              </a:ext>
            </a:extLst>
          </p:cNvPr>
          <p:cNvPicPr>
            <a:picLocks noChangeAspect="1"/>
          </p:cNvPicPr>
          <p:nvPr/>
        </p:nvPicPr>
        <p:blipFill>
          <a:blip r:embed="rId3"/>
          <a:stretch>
            <a:fillRect/>
          </a:stretch>
        </p:blipFill>
        <p:spPr>
          <a:xfrm>
            <a:off x="9859735" y="102600"/>
            <a:ext cx="2247900" cy="406400"/>
          </a:xfrm>
          <a:prstGeom prst="rect">
            <a:avLst/>
          </a:prstGeom>
        </p:spPr>
      </p:pic>
      <p:grpSp>
        <p:nvGrpSpPr>
          <p:cNvPr id="23" name="Group 22">
            <a:extLst>
              <a:ext uri="{FF2B5EF4-FFF2-40B4-BE49-F238E27FC236}">
                <a16:creationId xmlns:a16="http://schemas.microsoft.com/office/drawing/2014/main" id="{AF1AEF4B-2785-9A76-916E-04BAE8750A50}"/>
              </a:ext>
            </a:extLst>
          </p:cNvPr>
          <p:cNvGrpSpPr/>
          <p:nvPr/>
        </p:nvGrpSpPr>
        <p:grpSpPr>
          <a:xfrm>
            <a:off x="103658" y="1275441"/>
            <a:ext cx="12003977" cy="5550946"/>
            <a:chOff x="97277" y="939870"/>
            <a:chExt cx="9046723" cy="3941085"/>
          </a:xfrm>
        </p:grpSpPr>
        <p:sp>
          <p:nvSpPr>
            <p:cNvPr id="3" name="Text Placeholder 23">
              <a:extLst>
                <a:ext uri="{FF2B5EF4-FFF2-40B4-BE49-F238E27FC236}">
                  <a16:creationId xmlns:a16="http://schemas.microsoft.com/office/drawing/2014/main" id="{8719A806-3BFB-9673-A290-A424765012DF}"/>
                </a:ext>
              </a:extLst>
            </p:cNvPr>
            <p:cNvSpPr txBox="1">
              <a:spLocks/>
            </p:cNvSpPr>
            <p:nvPr/>
          </p:nvSpPr>
          <p:spPr>
            <a:xfrm>
              <a:off x="215699" y="939870"/>
              <a:ext cx="8928301" cy="531679"/>
            </a:xfr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Development of the training data set starts with 25,508 seismic stations listed in the International Seismological Centre (ISC) database (includes the IMS network)</a:t>
              </a:r>
              <a:endParaRPr lang="en-US" dirty="0"/>
            </a:p>
          </p:txBody>
        </p:sp>
        <p:sp>
          <p:nvSpPr>
            <p:cNvPr id="4" name="TextBox 3">
              <a:extLst>
                <a:ext uri="{FF2B5EF4-FFF2-40B4-BE49-F238E27FC236}">
                  <a16:creationId xmlns:a16="http://schemas.microsoft.com/office/drawing/2014/main" id="{0BF47A18-F0CA-77E7-65C6-2680A563B6AE}"/>
                </a:ext>
              </a:extLst>
            </p:cNvPr>
            <p:cNvSpPr txBox="1"/>
            <p:nvPr/>
          </p:nvSpPr>
          <p:spPr>
            <a:xfrm>
              <a:off x="694652" y="1522598"/>
              <a:ext cx="2701063" cy="655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The ISC database is reduced by removing stations that are within 0.25° (~25km) of another station</a:t>
              </a:r>
            </a:p>
          </p:txBody>
        </p:sp>
        <p:pic>
          <p:nvPicPr>
            <p:cNvPr id="7" name="Picture 6" descr="Map&#10;&#10;Description automatically generated">
              <a:extLst>
                <a:ext uri="{FF2B5EF4-FFF2-40B4-BE49-F238E27FC236}">
                  <a16:creationId xmlns:a16="http://schemas.microsoft.com/office/drawing/2014/main" id="{55F32A0A-4907-357A-C1F0-E2F20F834456}"/>
                </a:ext>
              </a:extLst>
            </p:cNvPr>
            <p:cNvPicPr>
              <a:picLocks noChangeAspect="1"/>
            </p:cNvPicPr>
            <p:nvPr/>
          </p:nvPicPr>
          <p:blipFill>
            <a:blip r:embed="rId4"/>
            <a:stretch>
              <a:fillRect/>
            </a:stretch>
          </p:blipFill>
          <p:spPr>
            <a:xfrm>
              <a:off x="97277" y="2743199"/>
              <a:ext cx="3788361" cy="1909445"/>
            </a:xfrm>
            <a:prstGeom prst="rect">
              <a:avLst/>
            </a:prstGeom>
          </p:spPr>
        </p:pic>
        <p:sp>
          <p:nvSpPr>
            <p:cNvPr id="8" name="TextBox 7">
              <a:extLst>
                <a:ext uri="{FF2B5EF4-FFF2-40B4-BE49-F238E27FC236}">
                  <a16:creationId xmlns:a16="http://schemas.microsoft.com/office/drawing/2014/main" id="{ECD27550-4024-8B11-FAB1-8FA57DBA57D0}"/>
                </a:ext>
              </a:extLst>
            </p:cNvPr>
            <p:cNvSpPr txBox="1"/>
            <p:nvPr/>
          </p:nvSpPr>
          <p:spPr>
            <a:xfrm>
              <a:off x="563868" y="2442345"/>
              <a:ext cx="2962631" cy="284072"/>
            </a:xfrm>
            <a:prstGeom prst="rect">
              <a:avLst/>
            </a:prstGeom>
            <a:noFill/>
          </p:spPr>
          <p:txBody>
            <a:bodyPr wrap="none" rtlCol="0">
              <a:spAutoFit/>
            </a:bodyPr>
            <a:lstStyle/>
            <a:p>
              <a:r>
                <a:rPr lang="en-US" sz="2000" dirty="0"/>
                <a:t>10,394 stations used for ML training</a:t>
              </a:r>
            </a:p>
          </p:txBody>
        </p:sp>
        <p:sp>
          <p:nvSpPr>
            <p:cNvPr id="10" name="TextBox 9">
              <a:extLst>
                <a:ext uri="{FF2B5EF4-FFF2-40B4-BE49-F238E27FC236}">
                  <a16:creationId xmlns:a16="http://schemas.microsoft.com/office/drawing/2014/main" id="{C470BA4D-B423-20DA-5729-AB51704A6A62}"/>
                </a:ext>
              </a:extLst>
            </p:cNvPr>
            <p:cNvSpPr txBox="1"/>
            <p:nvPr/>
          </p:nvSpPr>
          <p:spPr>
            <a:xfrm>
              <a:off x="3885639" y="1522598"/>
              <a:ext cx="2701064" cy="1048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Training is divided into distance ranges where differences between 1D and 3D model predictions are approximately stationary (similar statistical properties).</a:t>
              </a:r>
            </a:p>
          </p:txBody>
        </p:sp>
        <p:sp>
          <p:nvSpPr>
            <p:cNvPr id="16" name="TextBox 15">
              <a:extLst>
                <a:ext uri="{FF2B5EF4-FFF2-40B4-BE49-F238E27FC236}">
                  <a16:creationId xmlns:a16="http://schemas.microsoft.com/office/drawing/2014/main" id="{D72EB96D-6E20-EBBD-DDF6-0B3BBCE883DD}"/>
                </a:ext>
              </a:extLst>
            </p:cNvPr>
            <p:cNvSpPr txBox="1"/>
            <p:nvPr/>
          </p:nvSpPr>
          <p:spPr>
            <a:xfrm>
              <a:off x="6678603" y="1522598"/>
              <a:ext cx="2381092" cy="1048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Event sampling is dense for distance ranges where differences between 1D and 3D travel-times change over short distances</a:t>
              </a:r>
            </a:p>
          </p:txBody>
        </p:sp>
        <p:pic>
          <p:nvPicPr>
            <p:cNvPr id="17" name="Picture 16">
              <a:extLst>
                <a:ext uri="{FF2B5EF4-FFF2-40B4-BE49-F238E27FC236}">
                  <a16:creationId xmlns:a16="http://schemas.microsoft.com/office/drawing/2014/main" id="{D39215E1-99B4-6936-80C1-F0E254216DB5}"/>
                </a:ext>
              </a:extLst>
            </p:cNvPr>
            <p:cNvPicPr>
              <a:picLocks noChangeAspect="1"/>
            </p:cNvPicPr>
            <p:nvPr/>
          </p:nvPicPr>
          <p:blipFill>
            <a:blip r:embed="rId5"/>
            <a:stretch>
              <a:fillRect/>
            </a:stretch>
          </p:blipFill>
          <p:spPr>
            <a:xfrm>
              <a:off x="4306219" y="2954627"/>
              <a:ext cx="1952470" cy="1926328"/>
            </a:xfrm>
            <a:prstGeom prst="rect">
              <a:avLst/>
            </a:prstGeom>
          </p:spPr>
        </p:pic>
        <p:pic>
          <p:nvPicPr>
            <p:cNvPr id="18" name="Picture 17">
              <a:extLst>
                <a:ext uri="{FF2B5EF4-FFF2-40B4-BE49-F238E27FC236}">
                  <a16:creationId xmlns:a16="http://schemas.microsoft.com/office/drawing/2014/main" id="{4F172249-D5C7-EAAF-AF1D-6D59D33F4FAC}"/>
                </a:ext>
              </a:extLst>
            </p:cNvPr>
            <p:cNvPicPr>
              <a:picLocks noChangeAspect="1"/>
            </p:cNvPicPr>
            <p:nvPr/>
          </p:nvPicPr>
          <p:blipFill>
            <a:blip r:embed="rId6"/>
            <a:stretch>
              <a:fillRect/>
            </a:stretch>
          </p:blipFill>
          <p:spPr>
            <a:xfrm>
              <a:off x="6708148" y="2704996"/>
              <a:ext cx="2262588" cy="2175959"/>
            </a:xfrm>
            <a:prstGeom prst="rect">
              <a:avLst/>
            </a:prstGeom>
          </p:spPr>
        </p:pic>
        <p:sp>
          <p:nvSpPr>
            <p:cNvPr id="19" name="TextBox 18">
              <a:extLst>
                <a:ext uri="{FF2B5EF4-FFF2-40B4-BE49-F238E27FC236}">
                  <a16:creationId xmlns:a16="http://schemas.microsoft.com/office/drawing/2014/main" id="{3F00EF8F-C903-FBB4-63B6-110A53484E2E}"/>
                </a:ext>
              </a:extLst>
            </p:cNvPr>
            <p:cNvSpPr txBox="1"/>
            <p:nvPr/>
          </p:nvSpPr>
          <p:spPr>
            <a:xfrm>
              <a:off x="4163527" y="2580136"/>
              <a:ext cx="2185482" cy="523220"/>
            </a:xfrm>
            <a:prstGeom prst="rect">
              <a:avLst/>
            </a:prstGeom>
            <a:noFill/>
          </p:spPr>
          <p:txBody>
            <a:bodyPr wrap="square" rtlCol="0">
              <a:spAutoFit/>
            </a:bodyPr>
            <a:lstStyle/>
            <a:p>
              <a:pPr algn="ctr"/>
              <a:r>
                <a:rPr lang="en-US" sz="1400" dirty="0"/>
                <a:t>Example event sampling for one station</a:t>
              </a:r>
            </a:p>
          </p:txBody>
        </p:sp>
        <p:sp>
          <p:nvSpPr>
            <p:cNvPr id="20" name="TextBox 19">
              <a:extLst>
                <a:ext uri="{FF2B5EF4-FFF2-40B4-BE49-F238E27FC236}">
                  <a16:creationId xmlns:a16="http://schemas.microsoft.com/office/drawing/2014/main" id="{6EA10C59-598D-68EA-3F39-7A4826E50DEE}"/>
                </a:ext>
              </a:extLst>
            </p:cNvPr>
            <p:cNvSpPr txBox="1"/>
            <p:nvPr/>
          </p:nvSpPr>
          <p:spPr>
            <a:xfrm>
              <a:off x="5662139" y="3074531"/>
              <a:ext cx="625428" cy="276999"/>
            </a:xfrm>
            <a:prstGeom prst="rect">
              <a:avLst/>
            </a:prstGeom>
            <a:solidFill>
              <a:schemeClr val="bg1">
                <a:alpha val="58000"/>
              </a:schemeClr>
            </a:solidFill>
          </p:spPr>
          <p:txBody>
            <a:bodyPr wrap="none" rtlCol="0">
              <a:spAutoFit/>
            </a:bodyPr>
            <a:lstStyle/>
            <a:p>
              <a:r>
                <a:rPr lang="en-US" sz="1200" dirty="0"/>
                <a:t>Station</a:t>
              </a:r>
            </a:p>
          </p:txBody>
        </p:sp>
        <p:cxnSp>
          <p:nvCxnSpPr>
            <p:cNvPr id="22" name="Straight Arrow Connector 21">
              <a:extLst>
                <a:ext uri="{FF2B5EF4-FFF2-40B4-BE49-F238E27FC236}">
                  <a16:creationId xmlns:a16="http://schemas.microsoft.com/office/drawing/2014/main" id="{B343003E-307B-6370-AE1A-B5A1354935EE}"/>
                </a:ext>
              </a:extLst>
            </p:cNvPr>
            <p:cNvCxnSpPr/>
            <p:nvPr/>
          </p:nvCxnSpPr>
          <p:spPr>
            <a:xfrm flipH="1">
              <a:off x="5037365" y="3157339"/>
              <a:ext cx="604678" cy="54058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10309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055762" y="384595"/>
            <a:ext cx="7666726"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err="1">
                <a:solidFill>
                  <a:schemeClr val="bg1"/>
                </a:solidFill>
              </a:rPr>
              <a:t>XGBoost</a:t>
            </a:r>
            <a:r>
              <a:rPr lang="en-US" sz="2400" dirty="0">
                <a:solidFill>
                  <a:schemeClr val="bg1"/>
                </a:solidFill>
              </a:rPr>
              <a:t> is a simple ML approach and provides accuracy on par with much more complicated deep-learning</a:t>
            </a:r>
          </a:p>
        </p:txBody>
      </p:sp>
      <p:sp>
        <p:nvSpPr>
          <p:cNvPr id="5" name="Title 1">
            <a:extLst>
              <a:ext uri="{FF2B5EF4-FFF2-40B4-BE49-F238E27FC236}">
                <a16:creationId xmlns:a16="http://schemas.microsoft.com/office/drawing/2014/main" id="{036F00F6-D75E-39FF-EE35-E694461AD441}"/>
              </a:ext>
            </a:extLst>
          </p:cNvPr>
          <p:cNvSpPr txBox="1">
            <a:spLocks/>
          </p:cNvSpPr>
          <p:nvPr/>
        </p:nvSpPr>
        <p:spPr>
          <a:xfrm>
            <a:off x="10685433" y="751669"/>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O1.1-179</a:t>
            </a:r>
            <a:endParaRPr lang="en-AT" sz="3600" b="1"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9B1BFA6-3C5E-17AB-373A-96B80A8A0E0D}"/>
              </a:ext>
            </a:extLst>
          </p:cNvPr>
          <p:cNvPicPr>
            <a:picLocks noChangeAspect="1"/>
          </p:cNvPicPr>
          <p:nvPr/>
        </p:nvPicPr>
        <p:blipFill>
          <a:blip r:embed="rId3"/>
          <a:stretch>
            <a:fillRect/>
          </a:stretch>
        </p:blipFill>
        <p:spPr>
          <a:xfrm>
            <a:off x="9859735" y="102600"/>
            <a:ext cx="2247900" cy="406400"/>
          </a:xfrm>
          <a:prstGeom prst="rect">
            <a:avLst/>
          </a:prstGeom>
        </p:spPr>
      </p:pic>
      <p:pic>
        <p:nvPicPr>
          <p:cNvPr id="4" name="Picture 3">
            <a:extLst>
              <a:ext uri="{FF2B5EF4-FFF2-40B4-BE49-F238E27FC236}">
                <a16:creationId xmlns:a16="http://schemas.microsoft.com/office/drawing/2014/main" id="{79149C20-7DE5-50D4-7493-BE0D4E6FF8A5}"/>
              </a:ext>
            </a:extLst>
          </p:cNvPr>
          <p:cNvPicPr>
            <a:picLocks noChangeAspect="1"/>
          </p:cNvPicPr>
          <p:nvPr/>
        </p:nvPicPr>
        <p:blipFill rotWithShape="1">
          <a:blip r:embed="rId4"/>
          <a:srcRect b="15634"/>
          <a:stretch/>
        </p:blipFill>
        <p:spPr>
          <a:xfrm>
            <a:off x="7326067" y="2946997"/>
            <a:ext cx="4518151" cy="2679380"/>
          </a:xfrm>
          <a:prstGeom prst="rect">
            <a:avLst/>
          </a:prstGeom>
        </p:spPr>
      </p:pic>
      <p:sp>
        <p:nvSpPr>
          <p:cNvPr id="7" name="TextBox 6">
            <a:extLst>
              <a:ext uri="{FF2B5EF4-FFF2-40B4-BE49-F238E27FC236}">
                <a16:creationId xmlns:a16="http://schemas.microsoft.com/office/drawing/2014/main" id="{4427CD09-4391-E9F0-8B81-750D9FDF06C4}"/>
              </a:ext>
            </a:extLst>
          </p:cNvPr>
          <p:cNvSpPr txBox="1"/>
          <p:nvPr/>
        </p:nvSpPr>
        <p:spPr>
          <a:xfrm>
            <a:off x="7159550" y="5626377"/>
            <a:ext cx="4769691" cy="479954"/>
          </a:xfrm>
          <a:prstGeom prst="rect">
            <a:avLst/>
          </a:prstGeom>
          <a:noFill/>
        </p:spPr>
        <p:txBody>
          <a:bodyPr wrap="square" rtlCol="0">
            <a:spAutoFit/>
          </a:bodyPr>
          <a:lstStyle/>
          <a:p>
            <a:r>
              <a:rPr lang="en-US" sz="800" dirty="0"/>
              <a:t>Figure taken from: https://</a:t>
            </a:r>
            <a:r>
              <a:rPr lang="en-US" sz="800" dirty="0" err="1"/>
              <a:t>medium.com</a:t>
            </a:r>
            <a:r>
              <a:rPr lang="en-US" sz="800" dirty="0"/>
              <a:t>/analytics-</a:t>
            </a:r>
            <a:r>
              <a:rPr lang="en-US" sz="800" dirty="0" err="1"/>
              <a:t>vidhya</a:t>
            </a:r>
            <a:r>
              <a:rPr lang="en-US" sz="800" dirty="0"/>
              <a:t>/ensemble-models-bagging-boosting-c33706db0b0b</a:t>
            </a:r>
          </a:p>
        </p:txBody>
      </p:sp>
      <p:sp>
        <p:nvSpPr>
          <p:cNvPr id="8" name="Rectangle 7">
            <a:extLst>
              <a:ext uri="{FF2B5EF4-FFF2-40B4-BE49-F238E27FC236}">
                <a16:creationId xmlns:a16="http://schemas.microsoft.com/office/drawing/2014/main" id="{013AE040-1AE9-634C-74AF-2E0B76C67EE9}"/>
              </a:ext>
            </a:extLst>
          </p:cNvPr>
          <p:cNvSpPr/>
          <p:nvPr/>
        </p:nvSpPr>
        <p:spPr>
          <a:xfrm>
            <a:off x="190285" y="1387287"/>
            <a:ext cx="6736357" cy="3416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err="1"/>
              <a:t>XGBoost</a:t>
            </a:r>
            <a:r>
              <a:rPr lang="en-US" dirty="0"/>
              <a:t> is an open-source software library that provides a regularizing gradient boosting framework for many languages including Java, Python, R, and C++.</a:t>
            </a:r>
          </a:p>
          <a:p>
            <a:endParaRPr lang="en-US" dirty="0"/>
          </a:p>
          <a:p>
            <a:r>
              <a:rPr lang="en-US" dirty="0" err="1"/>
              <a:t>XGBoost</a:t>
            </a:r>
            <a:r>
              <a:rPr lang="en-US" dirty="0"/>
              <a:t> is fast compared to other gradient boosting methods and it typically has superior model performance. Training that required days on hundreds of computer cores is accomplished in hours on a few cores.</a:t>
            </a:r>
          </a:p>
          <a:p>
            <a:endParaRPr lang="en-US" dirty="0"/>
          </a:p>
          <a:p>
            <a:r>
              <a:rPr lang="en-US" dirty="0"/>
              <a:t>It is the go-to algorithm for Kaggle competition winners, dominating regression problems on tabular datasets.</a:t>
            </a:r>
          </a:p>
          <a:p>
            <a:endParaRPr lang="en-US" dirty="0"/>
          </a:p>
        </p:txBody>
      </p:sp>
      <p:sp>
        <p:nvSpPr>
          <p:cNvPr id="9" name="TextBox 8">
            <a:extLst>
              <a:ext uri="{FF2B5EF4-FFF2-40B4-BE49-F238E27FC236}">
                <a16:creationId xmlns:a16="http://schemas.microsoft.com/office/drawing/2014/main" id="{48413A4C-A7DC-5184-8B63-BDB853D48903}"/>
              </a:ext>
            </a:extLst>
          </p:cNvPr>
          <p:cNvSpPr txBox="1"/>
          <p:nvPr/>
        </p:nvSpPr>
        <p:spPr>
          <a:xfrm>
            <a:off x="7074529" y="1387287"/>
            <a:ext cx="4769689"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Gradient tree boosting is a machine learning technique that produces a prediction model in the form of an ensemble of decision trees. Successive decision trees are trained on the residuals of the previous tree, and optimization can be guided by an arbitrary differentiable loss function. </a:t>
            </a:r>
          </a:p>
        </p:txBody>
      </p:sp>
      <p:sp>
        <p:nvSpPr>
          <p:cNvPr id="15" name="TextBox 14">
            <a:extLst>
              <a:ext uri="{FF2B5EF4-FFF2-40B4-BE49-F238E27FC236}">
                <a16:creationId xmlns:a16="http://schemas.microsoft.com/office/drawing/2014/main" id="{32ECA0C3-8B51-27D9-29A5-200F8D2A0A1E}"/>
              </a:ext>
            </a:extLst>
          </p:cNvPr>
          <p:cNvSpPr txBox="1"/>
          <p:nvPr/>
        </p:nvSpPr>
        <p:spPr>
          <a:xfrm>
            <a:off x="190284" y="4980046"/>
            <a:ext cx="6736357" cy="64633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en-US" sz="1800" dirty="0" err="1">
                <a:effectLst/>
                <a:latin typeface="Times New Roman" panose="02020603050405020304" pitchFamily="18" charset="0"/>
                <a:ea typeface="Calibri" panose="020F0502020204030204" pitchFamily="34" charset="0"/>
              </a:rPr>
              <a:t>MaLLTE</a:t>
            </a:r>
            <a:r>
              <a:rPr lang="en-US" sz="1800" dirty="0">
                <a:effectLst/>
                <a:latin typeface="Times New Roman" panose="02020603050405020304" pitchFamily="18" charset="0"/>
                <a:ea typeface="Calibri" panose="020F0502020204030204" pitchFamily="34" charset="0"/>
              </a:rPr>
              <a:t> training is under 3 hours on an AMD Rome CPU.</a:t>
            </a:r>
            <a:r>
              <a:rPr lang="en-US" dirty="0">
                <a:effectLst/>
              </a:rPr>
              <a:t> </a:t>
            </a:r>
          </a:p>
          <a:p>
            <a:r>
              <a:rPr lang="en-US" dirty="0">
                <a:effectLst/>
              </a:rPr>
              <a:t>(We use commonly available computer hardware)</a:t>
            </a:r>
            <a:endParaRPr lang="en-US" dirty="0"/>
          </a:p>
        </p:txBody>
      </p:sp>
    </p:spTree>
    <p:extLst>
      <p:ext uri="{BB962C8B-B14F-4D97-AF65-F5344CB8AC3E}">
        <p14:creationId xmlns:p14="http://schemas.microsoft.com/office/powerpoint/2010/main" val="3630357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a:extLst>
              <a:ext uri="{FF2B5EF4-FFF2-40B4-BE49-F238E27FC236}">
                <a16:creationId xmlns:a16="http://schemas.microsoft.com/office/drawing/2014/main" id="{37EF154D-4EFA-5828-7456-01EC54E5B779}"/>
              </a:ext>
            </a:extLst>
          </p:cNvPr>
          <p:cNvGraphicFramePr>
            <a:graphicFrameLocks noChangeAspect="1"/>
          </p:cNvGraphicFramePr>
          <p:nvPr>
            <p:extLst>
              <p:ext uri="{D42A27DB-BD31-4B8C-83A1-F6EECF244321}">
                <p14:modId xmlns:p14="http://schemas.microsoft.com/office/powerpoint/2010/main" val="321711589"/>
              </p:ext>
            </p:extLst>
          </p:nvPr>
        </p:nvGraphicFramePr>
        <p:xfrm>
          <a:off x="2011921" y="4606507"/>
          <a:ext cx="8626655" cy="2451592"/>
        </p:xfrm>
        <a:graphic>
          <a:graphicData uri="http://schemas.openxmlformats.org/presentationml/2006/ole">
            <mc:AlternateContent xmlns:mc="http://schemas.openxmlformats.org/markup-compatibility/2006">
              <mc:Choice xmlns:v="urn:schemas-microsoft-com:vml" Requires="v">
                <p:oleObj name="Document" r:id="rId3" imgW="5943600" imgH="1689100" progId="Word.Document.12">
                  <p:embed/>
                </p:oleObj>
              </mc:Choice>
              <mc:Fallback>
                <p:oleObj name="Document" r:id="rId3" imgW="5943600" imgH="1689100" progId="Word.Document.12">
                  <p:embed/>
                  <p:pic>
                    <p:nvPicPr>
                      <p:cNvPr id="0" name=""/>
                      <p:cNvPicPr/>
                      <p:nvPr/>
                    </p:nvPicPr>
                    <p:blipFill>
                      <a:blip r:embed="rId4"/>
                      <a:stretch>
                        <a:fillRect/>
                      </a:stretch>
                    </p:blipFill>
                    <p:spPr>
                      <a:xfrm>
                        <a:off x="2011921" y="4606507"/>
                        <a:ext cx="8626655" cy="2451592"/>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6089E85-C1D4-F8EB-8947-E04EDEBE8A24}"/>
              </a:ext>
            </a:extLst>
          </p:cNvPr>
          <p:cNvSpPr txBox="1">
            <a:spLocks/>
          </p:cNvSpPr>
          <p:nvPr/>
        </p:nvSpPr>
        <p:spPr>
          <a:xfrm>
            <a:off x="2055762" y="384595"/>
            <a:ext cx="7666726"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err="1">
                <a:solidFill>
                  <a:schemeClr val="bg1"/>
                </a:solidFill>
              </a:rPr>
              <a:t>MaLLTE</a:t>
            </a:r>
            <a:r>
              <a:rPr lang="en-US" sz="2400" dirty="0">
                <a:solidFill>
                  <a:schemeClr val="bg1"/>
                </a:solidFill>
              </a:rPr>
              <a:t> error is tested for stations included in the training set and stations not included in the training set</a:t>
            </a:r>
          </a:p>
        </p:txBody>
      </p:sp>
      <p:sp>
        <p:nvSpPr>
          <p:cNvPr id="5" name="Title 1">
            <a:extLst>
              <a:ext uri="{FF2B5EF4-FFF2-40B4-BE49-F238E27FC236}">
                <a16:creationId xmlns:a16="http://schemas.microsoft.com/office/drawing/2014/main" id="{036F00F6-D75E-39FF-EE35-E694461AD441}"/>
              </a:ext>
            </a:extLst>
          </p:cNvPr>
          <p:cNvSpPr txBox="1">
            <a:spLocks/>
          </p:cNvSpPr>
          <p:nvPr/>
        </p:nvSpPr>
        <p:spPr>
          <a:xfrm>
            <a:off x="10685433" y="751669"/>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O1.1-179</a:t>
            </a:r>
            <a:endParaRPr lang="en-AT" sz="3600" b="1"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9B1BFA6-3C5E-17AB-373A-96B80A8A0E0D}"/>
              </a:ext>
            </a:extLst>
          </p:cNvPr>
          <p:cNvPicPr>
            <a:picLocks noChangeAspect="1"/>
          </p:cNvPicPr>
          <p:nvPr/>
        </p:nvPicPr>
        <p:blipFill>
          <a:blip r:embed="rId5"/>
          <a:stretch>
            <a:fillRect/>
          </a:stretch>
        </p:blipFill>
        <p:spPr>
          <a:xfrm>
            <a:off x="9859735" y="102600"/>
            <a:ext cx="2247900" cy="406400"/>
          </a:xfrm>
          <a:prstGeom prst="rect">
            <a:avLst/>
          </a:prstGeom>
        </p:spPr>
      </p:pic>
      <p:sp>
        <p:nvSpPr>
          <p:cNvPr id="9" name="TextBox 8">
            <a:extLst>
              <a:ext uri="{FF2B5EF4-FFF2-40B4-BE49-F238E27FC236}">
                <a16:creationId xmlns:a16="http://schemas.microsoft.com/office/drawing/2014/main" id="{6978B715-8329-75F8-B0C2-F57E438378D0}"/>
              </a:ext>
            </a:extLst>
          </p:cNvPr>
          <p:cNvSpPr txBox="1"/>
          <p:nvPr/>
        </p:nvSpPr>
        <p:spPr>
          <a:xfrm>
            <a:off x="2325050" y="5081890"/>
            <a:ext cx="2827056" cy="369332"/>
          </a:xfrm>
          <a:prstGeom prst="rect">
            <a:avLst/>
          </a:prstGeom>
          <a:noFill/>
        </p:spPr>
        <p:txBody>
          <a:bodyPr wrap="none" rtlCol="0">
            <a:spAutoFit/>
          </a:bodyPr>
          <a:lstStyle/>
          <a:p>
            <a:r>
              <a:rPr lang="en-US" i="1" dirty="0"/>
              <a:t>MAE is Mean Absolute Error</a:t>
            </a:r>
          </a:p>
        </p:txBody>
      </p:sp>
      <p:sp>
        <p:nvSpPr>
          <p:cNvPr id="11" name="TextBox 10">
            <a:extLst>
              <a:ext uri="{FF2B5EF4-FFF2-40B4-BE49-F238E27FC236}">
                <a16:creationId xmlns:a16="http://schemas.microsoft.com/office/drawing/2014/main" id="{52A98E77-5DFE-D7D8-E880-C8553C52FF3F}"/>
              </a:ext>
            </a:extLst>
          </p:cNvPr>
          <p:cNvSpPr txBox="1"/>
          <p:nvPr/>
        </p:nvSpPr>
        <p:spPr>
          <a:xfrm>
            <a:off x="3456705" y="6561009"/>
            <a:ext cx="1695401" cy="276999"/>
          </a:xfrm>
          <a:prstGeom prst="rect">
            <a:avLst/>
          </a:prstGeom>
          <a:noFill/>
        </p:spPr>
        <p:txBody>
          <a:bodyPr wrap="none" rtlCol="0">
            <a:spAutoFit/>
          </a:bodyPr>
          <a:lstStyle/>
          <a:p>
            <a:r>
              <a:rPr lang="en-US" sz="1200" i="1" dirty="0"/>
              <a:t>From Myers et al., 2015</a:t>
            </a:r>
          </a:p>
        </p:txBody>
      </p:sp>
      <p:pic>
        <p:nvPicPr>
          <p:cNvPr id="12" name="Picture 11">
            <a:extLst>
              <a:ext uri="{FF2B5EF4-FFF2-40B4-BE49-F238E27FC236}">
                <a16:creationId xmlns:a16="http://schemas.microsoft.com/office/drawing/2014/main" id="{A1A595BD-49C1-16C6-B5B2-E8C799D88A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5447" y="1134527"/>
            <a:ext cx="10192188" cy="3373362"/>
          </a:xfrm>
          <a:prstGeom prst="rect">
            <a:avLst/>
          </a:prstGeom>
        </p:spPr>
      </p:pic>
      <p:sp>
        <p:nvSpPr>
          <p:cNvPr id="10" name="TextBox 9">
            <a:extLst>
              <a:ext uri="{FF2B5EF4-FFF2-40B4-BE49-F238E27FC236}">
                <a16:creationId xmlns:a16="http://schemas.microsoft.com/office/drawing/2014/main" id="{18C6EC50-D966-0FC1-7A00-29975F336F70}"/>
              </a:ext>
            </a:extLst>
          </p:cNvPr>
          <p:cNvSpPr txBox="1"/>
          <p:nvPr/>
        </p:nvSpPr>
        <p:spPr>
          <a:xfrm>
            <a:off x="381182" y="4625298"/>
            <a:ext cx="4689041" cy="369332"/>
          </a:xfrm>
          <a:prstGeom prst="rect">
            <a:avLst/>
          </a:prstGeom>
          <a:noFill/>
        </p:spPr>
        <p:txBody>
          <a:bodyPr wrap="none" rtlCol="0">
            <a:spAutoFit/>
          </a:bodyPr>
          <a:lstStyle/>
          <a:p>
            <a:r>
              <a:rPr lang="en-US" dirty="0"/>
              <a:t>From Anderson, Myers and Simmons, 2023 (GJI)</a:t>
            </a:r>
          </a:p>
        </p:txBody>
      </p:sp>
      <p:sp>
        <p:nvSpPr>
          <p:cNvPr id="13" name="TextBox 12">
            <a:extLst>
              <a:ext uri="{FF2B5EF4-FFF2-40B4-BE49-F238E27FC236}">
                <a16:creationId xmlns:a16="http://schemas.microsoft.com/office/drawing/2014/main" id="{C63D471A-86C9-B569-8074-025E3CCC7FC0}"/>
              </a:ext>
            </a:extLst>
          </p:cNvPr>
          <p:cNvSpPr txBox="1"/>
          <p:nvPr/>
        </p:nvSpPr>
        <p:spPr>
          <a:xfrm>
            <a:off x="3124884" y="1050565"/>
            <a:ext cx="663643" cy="369332"/>
          </a:xfrm>
          <a:prstGeom prst="rect">
            <a:avLst/>
          </a:prstGeom>
          <a:noFill/>
        </p:spPr>
        <p:txBody>
          <a:bodyPr wrap="none" rtlCol="0">
            <a:spAutoFit/>
          </a:bodyPr>
          <a:lstStyle/>
          <a:p>
            <a:r>
              <a:rPr lang="en-US" dirty="0"/>
              <a:t>Local</a:t>
            </a:r>
          </a:p>
        </p:txBody>
      </p:sp>
      <p:sp>
        <p:nvSpPr>
          <p:cNvPr id="14" name="TextBox 13">
            <a:extLst>
              <a:ext uri="{FF2B5EF4-FFF2-40B4-BE49-F238E27FC236}">
                <a16:creationId xmlns:a16="http://schemas.microsoft.com/office/drawing/2014/main" id="{D71B8348-3CC6-A2F7-732F-6000C5CAA69A}"/>
              </a:ext>
            </a:extLst>
          </p:cNvPr>
          <p:cNvSpPr txBox="1"/>
          <p:nvPr/>
        </p:nvSpPr>
        <p:spPr>
          <a:xfrm>
            <a:off x="6325249" y="1050565"/>
            <a:ext cx="990143" cy="369332"/>
          </a:xfrm>
          <a:prstGeom prst="rect">
            <a:avLst/>
          </a:prstGeom>
          <a:noFill/>
        </p:spPr>
        <p:txBody>
          <a:bodyPr wrap="none" rtlCol="0">
            <a:spAutoFit/>
          </a:bodyPr>
          <a:lstStyle/>
          <a:p>
            <a:r>
              <a:rPr lang="en-US" dirty="0"/>
              <a:t>Regional</a:t>
            </a:r>
          </a:p>
        </p:txBody>
      </p:sp>
      <p:sp>
        <p:nvSpPr>
          <p:cNvPr id="15" name="TextBox 14">
            <a:extLst>
              <a:ext uri="{FF2B5EF4-FFF2-40B4-BE49-F238E27FC236}">
                <a16:creationId xmlns:a16="http://schemas.microsoft.com/office/drawing/2014/main" id="{E42160B8-76AF-C63E-B685-9E8846044E7B}"/>
              </a:ext>
            </a:extLst>
          </p:cNvPr>
          <p:cNvSpPr txBox="1"/>
          <p:nvPr/>
        </p:nvSpPr>
        <p:spPr>
          <a:xfrm>
            <a:off x="9385097" y="1042506"/>
            <a:ext cx="1242969" cy="369332"/>
          </a:xfrm>
          <a:prstGeom prst="rect">
            <a:avLst/>
          </a:prstGeom>
          <a:noFill/>
        </p:spPr>
        <p:txBody>
          <a:bodyPr wrap="none" rtlCol="0">
            <a:spAutoFit/>
          </a:bodyPr>
          <a:lstStyle/>
          <a:p>
            <a:r>
              <a:rPr lang="en-US" dirty="0" err="1"/>
              <a:t>Teleseismic</a:t>
            </a:r>
            <a:endParaRPr lang="en-US" dirty="0"/>
          </a:p>
        </p:txBody>
      </p:sp>
      <p:sp>
        <p:nvSpPr>
          <p:cNvPr id="16" name="TextBox 15">
            <a:extLst>
              <a:ext uri="{FF2B5EF4-FFF2-40B4-BE49-F238E27FC236}">
                <a16:creationId xmlns:a16="http://schemas.microsoft.com/office/drawing/2014/main" id="{D95FD4BA-0309-F99E-4852-98FF43AE3805}"/>
              </a:ext>
            </a:extLst>
          </p:cNvPr>
          <p:cNvSpPr txBox="1"/>
          <p:nvPr/>
        </p:nvSpPr>
        <p:spPr>
          <a:xfrm>
            <a:off x="224680" y="2228671"/>
            <a:ext cx="1831082" cy="12003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en-US" dirty="0"/>
              <a:t>Error vs distance for stations </a:t>
            </a:r>
            <a:r>
              <a:rPr lang="en-US" u="sng" dirty="0"/>
              <a:t>not included </a:t>
            </a:r>
            <a:r>
              <a:rPr lang="en-US" dirty="0"/>
              <a:t>in the training set</a:t>
            </a:r>
          </a:p>
        </p:txBody>
      </p:sp>
    </p:spTree>
    <p:extLst>
      <p:ext uri="{BB962C8B-B14F-4D97-AF65-F5344CB8AC3E}">
        <p14:creationId xmlns:p14="http://schemas.microsoft.com/office/powerpoint/2010/main" val="1532279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055762" y="384595"/>
            <a:ext cx="7666726"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err="1">
                <a:solidFill>
                  <a:schemeClr val="bg1"/>
                </a:solidFill>
              </a:rPr>
              <a:t>MaLLTE</a:t>
            </a:r>
            <a:r>
              <a:rPr lang="en-US" sz="2400" dirty="0">
                <a:solidFill>
                  <a:schemeClr val="bg1"/>
                </a:solidFill>
              </a:rPr>
              <a:t> errors are small compared to inherent 3D model and arrival-time measurement errors</a:t>
            </a:r>
          </a:p>
        </p:txBody>
      </p:sp>
      <p:sp>
        <p:nvSpPr>
          <p:cNvPr id="5" name="Title 1">
            <a:extLst>
              <a:ext uri="{FF2B5EF4-FFF2-40B4-BE49-F238E27FC236}">
                <a16:creationId xmlns:a16="http://schemas.microsoft.com/office/drawing/2014/main" id="{036F00F6-D75E-39FF-EE35-E694461AD441}"/>
              </a:ext>
            </a:extLst>
          </p:cNvPr>
          <p:cNvSpPr txBox="1">
            <a:spLocks/>
          </p:cNvSpPr>
          <p:nvPr/>
        </p:nvSpPr>
        <p:spPr>
          <a:xfrm>
            <a:off x="10685433" y="751669"/>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O1.1-179</a:t>
            </a:r>
            <a:endParaRPr lang="en-AT" sz="3600" b="1"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9B1BFA6-3C5E-17AB-373A-96B80A8A0E0D}"/>
              </a:ext>
            </a:extLst>
          </p:cNvPr>
          <p:cNvPicPr>
            <a:picLocks noChangeAspect="1"/>
          </p:cNvPicPr>
          <p:nvPr/>
        </p:nvPicPr>
        <p:blipFill>
          <a:blip r:embed="rId3"/>
          <a:stretch>
            <a:fillRect/>
          </a:stretch>
        </p:blipFill>
        <p:spPr>
          <a:xfrm>
            <a:off x="9859735" y="102600"/>
            <a:ext cx="2247900" cy="406400"/>
          </a:xfrm>
          <a:prstGeom prst="rect">
            <a:avLst/>
          </a:prstGeom>
        </p:spPr>
      </p:pic>
      <p:pic>
        <p:nvPicPr>
          <p:cNvPr id="4" name="Picture 3">
            <a:extLst>
              <a:ext uri="{FF2B5EF4-FFF2-40B4-BE49-F238E27FC236}">
                <a16:creationId xmlns:a16="http://schemas.microsoft.com/office/drawing/2014/main" id="{F012A2D9-D3E7-7A58-62AA-29FD1D46067C}"/>
              </a:ext>
            </a:extLst>
          </p:cNvPr>
          <p:cNvPicPr>
            <a:picLocks noChangeAspect="1"/>
          </p:cNvPicPr>
          <p:nvPr/>
        </p:nvPicPr>
        <p:blipFill>
          <a:blip r:embed="rId4"/>
          <a:stretch>
            <a:fillRect/>
          </a:stretch>
        </p:blipFill>
        <p:spPr>
          <a:xfrm>
            <a:off x="520551" y="1435127"/>
            <a:ext cx="4642232" cy="2952547"/>
          </a:xfrm>
          <a:prstGeom prst="rect">
            <a:avLst/>
          </a:prstGeom>
        </p:spPr>
      </p:pic>
      <p:pic>
        <p:nvPicPr>
          <p:cNvPr id="8" name="Picture 7">
            <a:extLst>
              <a:ext uri="{FF2B5EF4-FFF2-40B4-BE49-F238E27FC236}">
                <a16:creationId xmlns:a16="http://schemas.microsoft.com/office/drawing/2014/main" id="{0C6F767A-0963-415A-AF4B-A51023748BB0}"/>
              </a:ext>
            </a:extLst>
          </p:cNvPr>
          <p:cNvPicPr>
            <a:picLocks noChangeAspect="1"/>
          </p:cNvPicPr>
          <p:nvPr/>
        </p:nvPicPr>
        <p:blipFill>
          <a:blip r:embed="rId5"/>
          <a:stretch>
            <a:fillRect/>
          </a:stretch>
        </p:blipFill>
        <p:spPr>
          <a:xfrm>
            <a:off x="6244996" y="3380394"/>
            <a:ext cx="4642232" cy="2966739"/>
          </a:xfrm>
          <a:prstGeom prst="rect">
            <a:avLst/>
          </a:prstGeom>
        </p:spPr>
      </p:pic>
      <p:sp>
        <p:nvSpPr>
          <p:cNvPr id="9" name="TextBox 8">
            <a:extLst>
              <a:ext uri="{FF2B5EF4-FFF2-40B4-BE49-F238E27FC236}">
                <a16:creationId xmlns:a16="http://schemas.microsoft.com/office/drawing/2014/main" id="{8D3524F7-83E3-150A-BC2E-F81E35289F5E}"/>
              </a:ext>
            </a:extLst>
          </p:cNvPr>
          <p:cNvSpPr txBox="1"/>
          <p:nvPr/>
        </p:nvSpPr>
        <p:spPr>
          <a:xfrm>
            <a:off x="4472679" y="6386068"/>
            <a:ext cx="7011599" cy="369332"/>
          </a:xfrm>
          <a:prstGeom prst="rect">
            <a:avLst/>
          </a:prstGeom>
          <a:noFill/>
        </p:spPr>
        <p:txBody>
          <a:bodyPr wrap="none" rtlCol="0">
            <a:spAutoFit/>
          </a:bodyPr>
          <a:lstStyle/>
          <a:p>
            <a:r>
              <a:rPr lang="en-US" dirty="0"/>
              <a:t>Note: Too few local-distance measurements to form meaningful statistics</a:t>
            </a:r>
          </a:p>
        </p:txBody>
      </p:sp>
      <p:sp>
        <p:nvSpPr>
          <p:cNvPr id="10" name="TextBox 9">
            <a:extLst>
              <a:ext uri="{FF2B5EF4-FFF2-40B4-BE49-F238E27FC236}">
                <a16:creationId xmlns:a16="http://schemas.microsoft.com/office/drawing/2014/main" id="{F0E4E376-76EA-ACFB-3036-DB76D0AFC2DD}"/>
              </a:ext>
            </a:extLst>
          </p:cNvPr>
          <p:cNvSpPr txBox="1"/>
          <p:nvPr/>
        </p:nvSpPr>
        <p:spPr>
          <a:xfrm>
            <a:off x="2262772" y="1035017"/>
            <a:ext cx="1079463" cy="400110"/>
          </a:xfrm>
          <a:prstGeom prst="rect">
            <a:avLst/>
          </a:prstGeom>
          <a:noFill/>
        </p:spPr>
        <p:txBody>
          <a:bodyPr wrap="none" rtlCol="0">
            <a:spAutoFit/>
          </a:bodyPr>
          <a:lstStyle/>
          <a:p>
            <a:r>
              <a:rPr lang="en-US" sz="2000" dirty="0"/>
              <a:t>Regional</a:t>
            </a:r>
          </a:p>
        </p:txBody>
      </p:sp>
      <p:sp>
        <p:nvSpPr>
          <p:cNvPr id="11" name="TextBox 10">
            <a:extLst>
              <a:ext uri="{FF2B5EF4-FFF2-40B4-BE49-F238E27FC236}">
                <a16:creationId xmlns:a16="http://schemas.microsoft.com/office/drawing/2014/main" id="{FC75874B-0B3D-8E8C-8EB0-5C9D6C17368F}"/>
              </a:ext>
            </a:extLst>
          </p:cNvPr>
          <p:cNvSpPr txBox="1"/>
          <p:nvPr/>
        </p:nvSpPr>
        <p:spPr>
          <a:xfrm>
            <a:off x="7984575" y="3034264"/>
            <a:ext cx="1365758" cy="400110"/>
          </a:xfrm>
          <a:prstGeom prst="rect">
            <a:avLst/>
          </a:prstGeom>
          <a:noFill/>
        </p:spPr>
        <p:txBody>
          <a:bodyPr wrap="none" rtlCol="0">
            <a:spAutoFit/>
          </a:bodyPr>
          <a:lstStyle/>
          <a:p>
            <a:r>
              <a:rPr lang="en-US" sz="2000" dirty="0" err="1"/>
              <a:t>Teleseismic</a:t>
            </a:r>
            <a:endParaRPr lang="en-US" sz="2000" dirty="0"/>
          </a:p>
        </p:txBody>
      </p:sp>
      <p:sp>
        <p:nvSpPr>
          <p:cNvPr id="12" name="TextBox 11">
            <a:extLst>
              <a:ext uri="{FF2B5EF4-FFF2-40B4-BE49-F238E27FC236}">
                <a16:creationId xmlns:a16="http://schemas.microsoft.com/office/drawing/2014/main" id="{FE0A1846-83EB-5BCD-0A59-DD21FF0BF2F1}"/>
              </a:ext>
            </a:extLst>
          </p:cNvPr>
          <p:cNvSpPr txBox="1"/>
          <p:nvPr/>
        </p:nvSpPr>
        <p:spPr>
          <a:xfrm>
            <a:off x="5475116" y="1223837"/>
            <a:ext cx="6384676" cy="17543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marL="285750" indent="-285750">
              <a:buFont typeface="Arial" panose="020B0604020202020204" pitchFamily="34" charset="0"/>
              <a:buChar char="•"/>
            </a:pPr>
            <a:r>
              <a:rPr lang="en-US" dirty="0"/>
              <a:t>We compared the </a:t>
            </a:r>
            <a:r>
              <a:rPr lang="en-US" dirty="0" err="1"/>
              <a:t>MaLLTE</a:t>
            </a:r>
            <a:r>
              <a:rPr lang="en-US" dirty="0"/>
              <a:t> – G3D residuals with G3D – observed arrivals for a global ground-truth data set of 116 events (Myers et al., 2015). </a:t>
            </a:r>
          </a:p>
          <a:p>
            <a:pPr marL="285750" indent="-285750">
              <a:buFont typeface="Arial" panose="020B0604020202020204" pitchFamily="34" charset="0"/>
              <a:buChar char="•"/>
            </a:pPr>
            <a:r>
              <a:rPr lang="en-US" dirty="0"/>
              <a:t>Residuals are similar: </a:t>
            </a:r>
            <a:r>
              <a:rPr lang="en-US" dirty="0">
                <a:solidFill>
                  <a:schemeClr val="accent2">
                    <a:lumMod val="60000"/>
                    <a:lumOff val="40000"/>
                  </a:schemeClr>
                </a:solidFill>
              </a:rPr>
              <a:t>G3D=orange</a:t>
            </a:r>
            <a:r>
              <a:rPr lang="en-US" dirty="0"/>
              <a:t>; </a:t>
            </a:r>
            <a:r>
              <a:rPr lang="en-US" dirty="0" err="1">
                <a:solidFill>
                  <a:schemeClr val="accent1">
                    <a:lumMod val="20000"/>
                    <a:lumOff val="80000"/>
                  </a:schemeClr>
                </a:solidFill>
              </a:rPr>
              <a:t>MaLLTE</a:t>
            </a:r>
            <a:r>
              <a:rPr lang="en-US" dirty="0">
                <a:solidFill>
                  <a:schemeClr val="accent1">
                    <a:lumMod val="20000"/>
                    <a:lumOff val="80000"/>
                  </a:schemeClr>
                </a:solidFill>
              </a:rPr>
              <a:t>=blue</a:t>
            </a:r>
            <a:endParaRPr lang="en-US" dirty="0"/>
          </a:p>
          <a:p>
            <a:pPr marL="285750" indent="-285750">
              <a:buFont typeface="Arial" panose="020B0604020202020204" pitchFamily="34" charset="0"/>
              <a:buChar char="•"/>
            </a:pPr>
            <a:r>
              <a:rPr lang="en-US" dirty="0" err="1"/>
              <a:t>MaLLTE</a:t>
            </a:r>
            <a:r>
              <a:rPr lang="en-US" dirty="0"/>
              <a:t> errors (</a:t>
            </a:r>
            <a:r>
              <a:rPr lang="en-US" dirty="0">
                <a:solidFill>
                  <a:schemeClr val="accent6">
                    <a:lumMod val="60000"/>
                    <a:lumOff val="40000"/>
                  </a:schemeClr>
                </a:solidFill>
              </a:rPr>
              <a:t>green</a:t>
            </a:r>
            <a:r>
              <a:rPr lang="en-US" dirty="0"/>
              <a:t>) are small compared to model and arrival-time measurement errors.</a:t>
            </a:r>
          </a:p>
        </p:txBody>
      </p:sp>
      <p:pic>
        <p:nvPicPr>
          <p:cNvPr id="14" name="Picture 13">
            <a:extLst>
              <a:ext uri="{FF2B5EF4-FFF2-40B4-BE49-F238E27FC236}">
                <a16:creationId xmlns:a16="http://schemas.microsoft.com/office/drawing/2014/main" id="{03548471-4608-9CA2-C2A5-2A5F72960ED7}"/>
              </a:ext>
            </a:extLst>
          </p:cNvPr>
          <p:cNvPicPr>
            <a:picLocks noChangeAspect="1"/>
          </p:cNvPicPr>
          <p:nvPr/>
        </p:nvPicPr>
        <p:blipFill>
          <a:blip r:embed="rId6"/>
          <a:stretch>
            <a:fillRect/>
          </a:stretch>
        </p:blipFill>
        <p:spPr>
          <a:xfrm>
            <a:off x="0" y="4749613"/>
            <a:ext cx="4231518" cy="2108387"/>
          </a:xfrm>
          <a:prstGeom prst="rect">
            <a:avLst/>
          </a:prstGeom>
        </p:spPr>
      </p:pic>
      <p:sp>
        <p:nvSpPr>
          <p:cNvPr id="15" name="TextBox 14">
            <a:extLst>
              <a:ext uri="{FF2B5EF4-FFF2-40B4-BE49-F238E27FC236}">
                <a16:creationId xmlns:a16="http://schemas.microsoft.com/office/drawing/2014/main" id="{C32F4D56-55EB-82B5-CE04-1C9B87BCC49E}"/>
              </a:ext>
            </a:extLst>
          </p:cNvPr>
          <p:cNvSpPr txBox="1"/>
          <p:nvPr/>
        </p:nvSpPr>
        <p:spPr>
          <a:xfrm>
            <a:off x="819647" y="4425325"/>
            <a:ext cx="2847767" cy="369332"/>
          </a:xfrm>
          <a:prstGeom prst="rect">
            <a:avLst/>
          </a:prstGeom>
          <a:noFill/>
        </p:spPr>
        <p:txBody>
          <a:bodyPr wrap="none" rtlCol="0">
            <a:spAutoFit/>
          </a:bodyPr>
          <a:lstStyle/>
          <a:p>
            <a:r>
              <a:rPr lang="en-US" dirty="0"/>
              <a:t>Ray coverage for GT data set</a:t>
            </a:r>
          </a:p>
        </p:txBody>
      </p:sp>
      <p:sp>
        <p:nvSpPr>
          <p:cNvPr id="16" name="TextBox 15">
            <a:extLst>
              <a:ext uri="{FF2B5EF4-FFF2-40B4-BE49-F238E27FC236}">
                <a16:creationId xmlns:a16="http://schemas.microsoft.com/office/drawing/2014/main" id="{CECAE492-3F19-869D-F905-EB1244D91F6B}"/>
              </a:ext>
            </a:extLst>
          </p:cNvPr>
          <p:cNvSpPr txBox="1"/>
          <p:nvPr/>
        </p:nvSpPr>
        <p:spPr>
          <a:xfrm>
            <a:off x="4067209" y="4667623"/>
            <a:ext cx="1967911" cy="923330"/>
          </a:xfrm>
          <a:prstGeom prst="rect">
            <a:avLst/>
          </a:prstGeom>
          <a:noFill/>
        </p:spPr>
        <p:txBody>
          <a:bodyPr wrap="none" rtlCol="0">
            <a:spAutoFit/>
          </a:bodyPr>
          <a:lstStyle/>
          <a:p>
            <a:r>
              <a:rPr lang="en-US" dirty="0" err="1"/>
              <a:t>MaLLTE</a:t>
            </a:r>
            <a:r>
              <a:rPr lang="en-US" dirty="0"/>
              <a:t> - 3D (MAE)</a:t>
            </a:r>
          </a:p>
          <a:p>
            <a:r>
              <a:rPr lang="en-US" dirty="0"/>
              <a:t>Regional	0.17 s</a:t>
            </a:r>
          </a:p>
          <a:p>
            <a:r>
              <a:rPr lang="en-US" dirty="0" err="1"/>
              <a:t>Teleseis</a:t>
            </a:r>
            <a:r>
              <a:rPr lang="en-US" dirty="0"/>
              <a:t>	0.21 s</a:t>
            </a:r>
          </a:p>
        </p:txBody>
      </p:sp>
    </p:spTree>
    <p:extLst>
      <p:ext uri="{BB962C8B-B14F-4D97-AF65-F5344CB8AC3E}">
        <p14:creationId xmlns:p14="http://schemas.microsoft.com/office/powerpoint/2010/main" val="3237625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067337" y="305800"/>
            <a:ext cx="7666726"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err="1">
                <a:solidFill>
                  <a:schemeClr val="bg1"/>
                </a:solidFill>
              </a:rPr>
              <a:t>MaLLTE</a:t>
            </a:r>
            <a:r>
              <a:rPr lang="en-US" sz="2400" dirty="0">
                <a:solidFill>
                  <a:schemeClr val="bg1"/>
                </a:solidFill>
              </a:rPr>
              <a:t> travel times computation is fast and flexible</a:t>
            </a:r>
          </a:p>
        </p:txBody>
      </p:sp>
      <p:sp>
        <p:nvSpPr>
          <p:cNvPr id="5" name="Title 1">
            <a:extLst>
              <a:ext uri="{FF2B5EF4-FFF2-40B4-BE49-F238E27FC236}">
                <a16:creationId xmlns:a16="http://schemas.microsoft.com/office/drawing/2014/main" id="{036F00F6-D75E-39FF-EE35-E694461AD441}"/>
              </a:ext>
            </a:extLst>
          </p:cNvPr>
          <p:cNvSpPr txBox="1">
            <a:spLocks/>
          </p:cNvSpPr>
          <p:nvPr/>
        </p:nvSpPr>
        <p:spPr>
          <a:xfrm>
            <a:off x="10685433" y="751669"/>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O1.1-179</a:t>
            </a:r>
            <a:endParaRPr lang="en-AT" sz="3600" b="1"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9B1BFA6-3C5E-17AB-373A-96B80A8A0E0D}"/>
              </a:ext>
            </a:extLst>
          </p:cNvPr>
          <p:cNvPicPr>
            <a:picLocks noChangeAspect="1"/>
          </p:cNvPicPr>
          <p:nvPr/>
        </p:nvPicPr>
        <p:blipFill>
          <a:blip r:embed="rId3"/>
          <a:stretch>
            <a:fillRect/>
          </a:stretch>
        </p:blipFill>
        <p:spPr>
          <a:xfrm>
            <a:off x="9859735" y="102600"/>
            <a:ext cx="2247900" cy="406400"/>
          </a:xfrm>
          <a:prstGeom prst="rect">
            <a:avLst/>
          </a:prstGeom>
        </p:spPr>
      </p:pic>
      <p:sp>
        <p:nvSpPr>
          <p:cNvPr id="3" name="TextBox 2">
            <a:extLst>
              <a:ext uri="{FF2B5EF4-FFF2-40B4-BE49-F238E27FC236}">
                <a16:creationId xmlns:a16="http://schemas.microsoft.com/office/drawing/2014/main" id="{3D54B41A-2613-3C78-392E-E7916A0AD25E}"/>
              </a:ext>
            </a:extLst>
          </p:cNvPr>
          <p:cNvSpPr txBox="1"/>
          <p:nvPr/>
        </p:nvSpPr>
        <p:spPr>
          <a:xfrm>
            <a:off x="1041722" y="2740454"/>
            <a:ext cx="2280240" cy="23083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none" rtlCol="0">
            <a:spAutoFit/>
          </a:bodyPr>
          <a:lstStyle/>
          <a:p>
            <a:r>
              <a:rPr lang="en-US" dirty="0"/>
              <a:t>Input:</a:t>
            </a:r>
          </a:p>
          <a:p>
            <a:pPr lvl="1"/>
            <a:r>
              <a:rPr lang="en-US" dirty="0"/>
              <a:t>Event Latitude</a:t>
            </a:r>
          </a:p>
          <a:p>
            <a:pPr lvl="1"/>
            <a:r>
              <a:rPr lang="en-US" dirty="0"/>
              <a:t>Event Longitude</a:t>
            </a:r>
          </a:p>
          <a:p>
            <a:pPr lvl="1"/>
            <a:r>
              <a:rPr lang="en-US" dirty="0"/>
              <a:t>Event Depth (km)</a:t>
            </a:r>
          </a:p>
          <a:p>
            <a:pPr lvl="1"/>
            <a:r>
              <a:rPr lang="en-US" dirty="0"/>
              <a:t>Station Latitude</a:t>
            </a:r>
          </a:p>
          <a:p>
            <a:pPr lvl="1"/>
            <a:r>
              <a:rPr lang="en-US" dirty="0"/>
              <a:t>Station Longitude</a:t>
            </a:r>
          </a:p>
          <a:p>
            <a:pPr lvl="1"/>
            <a:r>
              <a:rPr lang="en-US" dirty="0"/>
              <a:t>Station </a:t>
            </a:r>
            <a:r>
              <a:rPr lang="en-US" dirty="0" err="1"/>
              <a:t>Elev</a:t>
            </a:r>
            <a:r>
              <a:rPr lang="en-US" dirty="0"/>
              <a:t> (km)</a:t>
            </a:r>
          </a:p>
          <a:p>
            <a:pPr lvl="1"/>
            <a:r>
              <a:rPr lang="en-US" dirty="0"/>
              <a:t>Phase</a:t>
            </a:r>
          </a:p>
        </p:txBody>
      </p:sp>
      <p:sp>
        <p:nvSpPr>
          <p:cNvPr id="4" name="TextBox 3">
            <a:extLst>
              <a:ext uri="{FF2B5EF4-FFF2-40B4-BE49-F238E27FC236}">
                <a16:creationId xmlns:a16="http://schemas.microsoft.com/office/drawing/2014/main" id="{C8F46D5E-B37B-67BC-5D5E-296B3975AE72}"/>
              </a:ext>
            </a:extLst>
          </p:cNvPr>
          <p:cNvSpPr txBox="1"/>
          <p:nvPr/>
        </p:nvSpPr>
        <p:spPr>
          <a:xfrm>
            <a:off x="5667785" y="1769447"/>
            <a:ext cx="1158587" cy="461665"/>
          </a:xfrm>
          <a:prstGeom prst="rect">
            <a:avLst/>
          </a:prstGeom>
          <a:noFill/>
        </p:spPr>
        <p:txBody>
          <a:bodyPr wrap="none" rtlCol="0">
            <a:spAutoFit/>
          </a:bodyPr>
          <a:lstStyle/>
          <a:p>
            <a:r>
              <a:rPr lang="en-US" sz="2400" dirty="0" err="1"/>
              <a:t>MaLTTE</a:t>
            </a:r>
            <a:endParaRPr lang="en-US" sz="2400" dirty="0"/>
          </a:p>
        </p:txBody>
      </p:sp>
      <p:pic>
        <p:nvPicPr>
          <p:cNvPr id="2050" name="Picture 2" descr="Isolated beer glass stock vector. Illustration of clipart ...">
            <a:hlinkClick r:id="rId4"/>
            <a:extLst>
              <a:ext uri="{FF2B5EF4-FFF2-40B4-BE49-F238E27FC236}">
                <a16:creationId xmlns:a16="http://schemas.microsoft.com/office/drawing/2014/main" id="{E453251A-B001-06B4-6B38-AB5124A79A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7747" y="2335284"/>
            <a:ext cx="3118665" cy="311866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31BE79E-9661-B2E2-4529-BE9742721217}"/>
              </a:ext>
            </a:extLst>
          </p:cNvPr>
          <p:cNvSpPr txBox="1"/>
          <p:nvPr/>
        </p:nvSpPr>
        <p:spPr>
          <a:xfrm>
            <a:off x="150471" y="6429440"/>
            <a:ext cx="3015505" cy="369332"/>
          </a:xfrm>
          <a:prstGeom prst="rect">
            <a:avLst/>
          </a:prstGeom>
          <a:noFill/>
        </p:spPr>
        <p:txBody>
          <a:bodyPr wrap="none" rtlCol="0">
            <a:spAutoFit/>
          </a:bodyPr>
          <a:lstStyle/>
          <a:p>
            <a:r>
              <a:rPr lang="en-US" dirty="0"/>
              <a:t>* P-phase currently supported</a:t>
            </a:r>
          </a:p>
        </p:txBody>
      </p:sp>
      <p:sp>
        <p:nvSpPr>
          <p:cNvPr id="9" name="TextBox 8">
            <a:extLst>
              <a:ext uri="{FF2B5EF4-FFF2-40B4-BE49-F238E27FC236}">
                <a16:creationId xmlns:a16="http://schemas.microsoft.com/office/drawing/2014/main" id="{FFBA70B4-1837-669B-2CD2-81E7D10F1F5A}"/>
              </a:ext>
            </a:extLst>
          </p:cNvPr>
          <p:cNvSpPr txBox="1"/>
          <p:nvPr/>
        </p:nvSpPr>
        <p:spPr>
          <a:xfrm>
            <a:off x="5215451" y="5558121"/>
            <a:ext cx="2063258" cy="646331"/>
          </a:xfrm>
          <a:prstGeom prst="rect">
            <a:avLst/>
          </a:prstGeom>
          <a:noFill/>
        </p:spPr>
        <p:txBody>
          <a:bodyPr wrap="none" rtlCol="0">
            <a:spAutoFit/>
          </a:bodyPr>
          <a:lstStyle/>
          <a:p>
            <a:pPr algn="ctr"/>
            <a:r>
              <a:rPr lang="en-US" dirty="0"/>
              <a:t>Entire code package</a:t>
            </a:r>
          </a:p>
          <a:p>
            <a:pPr algn="ctr"/>
            <a:r>
              <a:rPr lang="en-US" dirty="0"/>
              <a:t>~2 </a:t>
            </a:r>
            <a:r>
              <a:rPr lang="en-US" dirty="0" err="1"/>
              <a:t>Gbyte</a:t>
            </a:r>
            <a:endParaRPr lang="en-US" dirty="0"/>
          </a:p>
        </p:txBody>
      </p:sp>
      <p:sp>
        <p:nvSpPr>
          <p:cNvPr id="10" name="Right Arrow 9">
            <a:extLst>
              <a:ext uri="{FF2B5EF4-FFF2-40B4-BE49-F238E27FC236}">
                <a16:creationId xmlns:a16="http://schemas.microsoft.com/office/drawing/2014/main" id="{E15A0E2B-7F5C-F3AC-089F-175C5C1497B1}"/>
              </a:ext>
            </a:extLst>
          </p:cNvPr>
          <p:cNvSpPr/>
          <p:nvPr/>
        </p:nvSpPr>
        <p:spPr>
          <a:xfrm>
            <a:off x="3703899" y="3416569"/>
            <a:ext cx="1504709" cy="9809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A1DD8289-0057-ACD2-814C-F27DE4D48F92}"/>
              </a:ext>
            </a:extLst>
          </p:cNvPr>
          <p:cNvSpPr/>
          <p:nvPr/>
        </p:nvSpPr>
        <p:spPr>
          <a:xfrm>
            <a:off x="7178233" y="3416569"/>
            <a:ext cx="1612027" cy="980954"/>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AA0D325-D3DB-0F87-AFBA-778881F667EB}"/>
              </a:ext>
            </a:extLst>
          </p:cNvPr>
          <p:cNvSpPr txBox="1"/>
          <p:nvPr/>
        </p:nvSpPr>
        <p:spPr>
          <a:xfrm>
            <a:off x="7178233" y="3722380"/>
            <a:ext cx="1493807" cy="369332"/>
          </a:xfrm>
          <a:prstGeom prst="rect">
            <a:avLst/>
          </a:prstGeom>
          <a:noFill/>
        </p:spPr>
        <p:txBody>
          <a:bodyPr wrap="none" rtlCol="0">
            <a:spAutoFit/>
          </a:bodyPr>
          <a:lstStyle/>
          <a:p>
            <a:r>
              <a:rPr lang="en-US" dirty="0">
                <a:solidFill>
                  <a:schemeClr val="bg1"/>
                </a:solidFill>
              </a:rPr>
              <a:t>~30 micro-sec</a:t>
            </a:r>
          </a:p>
        </p:txBody>
      </p:sp>
      <p:sp>
        <p:nvSpPr>
          <p:cNvPr id="14" name="TextBox 13">
            <a:extLst>
              <a:ext uri="{FF2B5EF4-FFF2-40B4-BE49-F238E27FC236}">
                <a16:creationId xmlns:a16="http://schemas.microsoft.com/office/drawing/2014/main" id="{03ABCAC6-DE5F-B6BC-8E98-B6CBEF358034}"/>
              </a:ext>
            </a:extLst>
          </p:cNvPr>
          <p:cNvSpPr txBox="1"/>
          <p:nvPr/>
        </p:nvSpPr>
        <p:spPr>
          <a:xfrm>
            <a:off x="9297810" y="3583881"/>
            <a:ext cx="1998176" cy="646331"/>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wrap="none" rtlCol="0">
            <a:spAutoFit/>
          </a:bodyPr>
          <a:lstStyle/>
          <a:p>
            <a:r>
              <a:rPr lang="en-US" dirty="0"/>
              <a:t>Output:</a:t>
            </a:r>
          </a:p>
          <a:p>
            <a:pPr lvl="1"/>
            <a:r>
              <a:rPr lang="en-US" dirty="0"/>
              <a:t>Travel Time (s)</a:t>
            </a:r>
          </a:p>
        </p:txBody>
      </p:sp>
      <p:pic>
        <p:nvPicPr>
          <p:cNvPr id="15" name="Picture 14">
            <a:extLst>
              <a:ext uri="{FF2B5EF4-FFF2-40B4-BE49-F238E27FC236}">
                <a16:creationId xmlns:a16="http://schemas.microsoft.com/office/drawing/2014/main" id="{DA11FF44-90E8-3B8F-F7E2-92F817FC5DE8}"/>
              </a:ext>
            </a:extLst>
          </p:cNvPr>
          <p:cNvPicPr>
            <a:picLocks noChangeAspect="1"/>
          </p:cNvPicPr>
          <p:nvPr/>
        </p:nvPicPr>
        <p:blipFill rotWithShape="1">
          <a:blip r:embed="rId6">
            <a:alphaModFix amt="69000"/>
          </a:blip>
          <a:srcRect l="56078" r="12134" b="15634"/>
          <a:stretch/>
        </p:blipFill>
        <p:spPr>
          <a:xfrm>
            <a:off x="5900700" y="3091023"/>
            <a:ext cx="693671" cy="1294070"/>
          </a:xfrm>
          <a:prstGeom prst="rect">
            <a:avLst/>
          </a:prstGeom>
        </p:spPr>
      </p:pic>
    </p:spTree>
    <p:extLst>
      <p:ext uri="{BB962C8B-B14F-4D97-AF65-F5344CB8AC3E}">
        <p14:creationId xmlns:p14="http://schemas.microsoft.com/office/powerpoint/2010/main" val="99666140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4090</TotalTime>
  <Words>1484</Words>
  <Application>Microsoft Macintosh PowerPoint</Application>
  <PresentationFormat>Widescreen</PresentationFormat>
  <Paragraphs>134</Paragraphs>
  <Slides>10</Slides>
  <Notes>9</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10</vt:i4>
      </vt:variant>
    </vt:vector>
  </HeadingPairs>
  <TitlesOfParts>
    <vt:vector size="17" baseType="lpstr">
      <vt:lpstr>Arial</vt:lpstr>
      <vt:lpstr>Calibri</vt:lpstr>
      <vt:lpstr>Calibri Light</vt:lpstr>
      <vt:lpstr>Times New Roman</vt:lpstr>
      <vt:lpstr>Custom Design</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Myers, Stephen C.</cp:lastModifiedBy>
  <cp:revision>34</cp:revision>
  <dcterms:created xsi:type="dcterms:W3CDTF">2023-04-18T13:25:54Z</dcterms:created>
  <dcterms:modified xsi:type="dcterms:W3CDTF">2023-05-25T21:19:32Z</dcterms:modified>
</cp:coreProperties>
</file>