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48" r:id="rId2"/>
  </p:sldMasterIdLst>
  <p:notesMasterIdLst>
    <p:notesMasterId r:id="rId13"/>
  </p:notesMasterIdLst>
  <p:sldIdLst>
    <p:sldId id="261" r:id="rId3"/>
    <p:sldId id="257" r:id="rId4"/>
    <p:sldId id="262" r:id="rId5"/>
    <p:sldId id="265" r:id="rId6"/>
    <p:sldId id="270" r:id="rId7"/>
    <p:sldId id="274" r:id="rId8"/>
    <p:sldId id="268" r:id="rId9"/>
    <p:sldId id="273" r:id="rId10"/>
    <p:sldId id="269" r:id="rId11"/>
    <p:sldId id="275" r:id="rId1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7"/>
            <p14:sldId id="262"/>
            <p14:sldId id="265"/>
            <p14:sldId id="270"/>
            <p14:sldId id="274"/>
            <p14:sldId id="268"/>
            <p14:sldId id="273"/>
            <p14:sldId id="269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0"/>
    <p:restoredTop sz="94694"/>
  </p:normalViewPr>
  <p:slideViewPr>
    <p:cSldViewPr snapToGrid="0">
      <p:cViewPr varScale="1">
        <p:scale>
          <a:sx n="126" d="100"/>
          <a:sy n="126" d="100"/>
        </p:scale>
        <p:origin x="9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F7EC1-5317-45E7-BFC5-7F5D3288DBE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D406A-5794-4801-87C2-BC0FD3B1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0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D406A-5794-4801-87C2-BC0FD3B11A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2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4.png"/><Relationship Id="rId7" Type="http://schemas.openxmlformats.org/officeDocument/2006/relationships/image" Target="../media/image23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gif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617033" y="2443612"/>
            <a:ext cx="527081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an atmospheric radiotracer experiment to improve local-scale transport modeling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Carolyn Seifert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Lynn Wood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Michael Foxe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Sean Stave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Miles Bodmer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Martin Keillor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Christine Johnson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James Ely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Ethan Alger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Michael Brown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Elizabeth Dzenitis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Akshay Gowardhan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Derek Haas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Clayton Hudson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Gordon Macleod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Michael Moore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Rob Newsom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Khiloni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Shah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Walter Schalk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Sonia Wharton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Northwest National Laboratory 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Sandia National Laboratories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 Livermore National Laboratory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Alamos National Laboratory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Texas at Austin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Oceanic and Atmospheric Administration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617032" y="6313579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5538441" y="6392677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O1.1-849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5096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68862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O1.1-849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95CE79D-01EB-4A8A-EDFD-3D67A65214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63" y="131799"/>
            <a:ext cx="1286373" cy="559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4909E-31E3-7F14-5828-47427EBE1F2D}"/>
              </a:ext>
            </a:extLst>
          </p:cNvPr>
          <p:cNvSpPr txBox="1"/>
          <p:nvPr/>
        </p:nvSpPr>
        <p:spPr>
          <a:xfrm>
            <a:off x="647399" y="5760501"/>
            <a:ext cx="110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Low Yield Nuclear Monitoring (LYNM) research was funded by the National Nuclear Security Administration, Defense Nuclear Nonproliferation Research and Development (NNSA DNN R&amp;D). The authors acknowledge important interdisciplinary collaboration with scientists and engineers from LANL, LLNL, NNSS, PNNL, SNL, UT, and NOAA.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3ECC8E-7C19-F32C-C190-2777EF39DBFE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43E92-A12B-F143-951C-6B43F2D329F7}"/>
              </a:ext>
            </a:extLst>
          </p:cNvPr>
          <p:cNvSpPr txBox="1"/>
          <p:nvPr/>
        </p:nvSpPr>
        <p:spPr>
          <a:xfrm>
            <a:off x="647399" y="1520516"/>
            <a:ext cx="525810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Successfully designed and executed an atmospheric radiotracer experiment out to 5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Designed and deployed: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Source release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Meteorological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Radioxenon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Whole air samplers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Performed four </a:t>
            </a:r>
            <a:r>
              <a:rPr lang="en-US" sz="2400" baseline="30000" dirty="0"/>
              <a:t>127</a:t>
            </a:r>
            <a:r>
              <a:rPr lang="en-US" sz="2400" dirty="0"/>
              <a:t>Xe + smoke releases over 3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analysis is still underway</a:t>
            </a:r>
          </a:p>
          <a:p>
            <a:endParaRPr lang="en-US" dirty="0"/>
          </a:p>
        </p:txBody>
      </p:sp>
      <p:pic>
        <p:nvPicPr>
          <p:cNvPr id="9" name="Picture 8" descr="A picture containing outdoor, nature, cloud, spring&#10;&#10;Description automatically generated">
            <a:extLst>
              <a:ext uri="{FF2B5EF4-FFF2-40B4-BE49-F238E27FC236}">
                <a16:creationId xmlns:a16="http://schemas.microsoft.com/office/drawing/2014/main" id="{6D076BBA-C400-719C-2604-F697D52BB4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1" y="1680609"/>
            <a:ext cx="5754579" cy="3236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BEF3FB-1B6B-95D6-D3C0-793B5C8D5D56}"/>
              </a:ext>
            </a:extLst>
          </p:cNvPr>
          <p:cNvSpPr txBox="1"/>
          <p:nvPr/>
        </p:nvSpPr>
        <p:spPr>
          <a:xfrm>
            <a:off x="7416286" y="4548227"/>
            <a:ext cx="4510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Photograph of smoke release test</a:t>
            </a:r>
          </a:p>
        </p:txBody>
      </p:sp>
    </p:spTree>
    <p:extLst>
      <p:ext uri="{BB962C8B-B14F-4D97-AF65-F5344CB8AC3E}">
        <p14:creationId xmlns:p14="http://schemas.microsoft.com/office/powerpoint/2010/main" val="16905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C9B6C-28B6-4CD9-B613-461A03014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491" y="1501199"/>
            <a:ext cx="4886572" cy="4351338"/>
          </a:xfrm>
        </p:spPr>
        <p:txBody>
          <a:bodyPr/>
          <a:lstStyle/>
          <a:p>
            <a:r>
              <a:rPr lang="en-US" sz="2400" dirty="0"/>
              <a:t>Design large-scale experiments to meet LYNM science objectives</a:t>
            </a:r>
          </a:p>
          <a:p>
            <a:r>
              <a:rPr lang="en-US" sz="2400" dirty="0"/>
              <a:t>Build an experimental testbed at the Nevada National Security Site instrumented with &gt;1000 sensors below ground and at the surface</a:t>
            </a:r>
          </a:p>
          <a:p>
            <a:r>
              <a:rPr lang="en-US" sz="2400" dirty="0"/>
              <a:t>Execute multiple experiments to capture multi-physics signatures</a:t>
            </a:r>
          </a:p>
          <a:p>
            <a:pPr lvl="1"/>
            <a:r>
              <a:rPr lang="en-US" sz="2000" dirty="0"/>
              <a:t>Chemical explosions (3)</a:t>
            </a:r>
          </a:p>
          <a:p>
            <a:pPr lvl="1"/>
            <a:r>
              <a:rPr lang="en-US" sz="2000" dirty="0"/>
              <a:t>Electromagnetic source (1)</a:t>
            </a:r>
          </a:p>
          <a:p>
            <a:pPr lvl="1"/>
            <a:r>
              <a:rPr lang="en-US" sz="2000" dirty="0"/>
              <a:t>Atmospheric tracers (3)</a:t>
            </a:r>
          </a:p>
          <a:p>
            <a:r>
              <a:rPr lang="en-US" sz="2400" dirty="0"/>
              <a:t>Collect and archive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DE031-2CE0-4A72-9B88-E86AB39180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C18D92-AB24-4B85-AB63-E463FCEB3B19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7393" y="1501199"/>
            <a:ext cx="6750116" cy="44029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F0C992-2E33-9AFB-8E70-88C7ED4BC823}"/>
              </a:ext>
            </a:extLst>
          </p:cNvPr>
          <p:cNvSpPr txBox="1">
            <a:spLocks/>
          </p:cNvSpPr>
          <p:nvPr/>
        </p:nvSpPr>
        <p:spPr>
          <a:xfrm>
            <a:off x="215096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Low-Yield Nuclear Monitoring Program (LYNM) includes a testbed for integrated field experiments.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B9947B-0211-58FC-4991-75A836EF2C60}"/>
              </a:ext>
            </a:extLst>
          </p:cNvPr>
          <p:cNvSpPr txBox="1">
            <a:spLocks/>
          </p:cNvSpPr>
          <p:nvPr/>
        </p:nvSpPr>
        <p:spPr>
          <a:xfrm>
            <a:off x="10685433" y="770278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O1.1-849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5B776-9343-4616-9070-7C6B2BD865C4}"/>
              </a:ext>
            </a:extLst>
          </p:cNvPr>
          <p:cNvSpPr txBox="1"/>
          <p:nvPr/>
        </p:nvSpPr>
        <p:spPr>
          <a:xfrm>
            <a:off x="0" y="6153622"/>
            <a:ext cx="122168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This presentation: an atmospheric radiotracer transport experiment to improve local modeling.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B0AA38A-52E4-4DEF-5E39-FD814B0459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63" y="131799"/>
            <a:ext cx="1286373" cy="5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A9CF4F4-C664-8EF3-EA8E-0F408591A372}"/>
              </a:ext>
            </a:extLst>
          </p:cNvPr>
          <p:cNvGrpSpPr/>
          <p:nvPr/>
        </p:nvGrpSpPr>
        <p:grpSpPr>
          <a:xfrm>
            <a:off x="6536210" y="1250174"/>
            <a:ext cx="5490475" cy="2459983"/>
            <a:chOff x="6536210" y="1250174"/>
            <a:chExt cx="5490475" cy="2459983"/>
          </a:xfrm>
        </p:grpSpPr>
        <p:pic>
          <p:nvPicPr>
            <p:cNvPr id="10" name="Picture 9" descr="Microclimates">
              <a:extLst>
                <a:ext uri="{FF2B5EF4-FFF2-40B4-BE49-F238E27FC236}">
                  <a16:creationId xmlns:a16="http://schemas.microsoft.com/office/drawing/2014/main" id="{8EA6F51F-33F9-7DB7-E4A6-CE37277BCD49}"/>
                </a:ext>
              </a:extLst>
            </p:cNvPr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36210" y="1526373"/>
              <a:ext cx="5490475" cy="218378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950E95-8999-CBE3-17A8-FA265EF55693}"/>
                </a:ext>
              </a:extLst>
            </p:cNvPr>
            <p:cNvSpPr txBox="1"/>
            <p:nvPr/>
          </p:nvSpPr>
          <p:spPr>
            <a:xfrm>
              <a:off x="6814248" y="1250174"/>
              <a:ext cx="2879829" cy="2761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>
                <a:defRPr sz="1000" b="1" i="1">
                  <a:solidFill>
                    <a:srgbClr val="00206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en-US" dirty="0"/>
                <a:t>Flow Features Found in Complex  Terrain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43845" y="267199"/>
            <a:ext cx="8768045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terrain complicates near-field atmospheric transport of radionuclides, and empirical data are needed to inform and validate models.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O1.1-849</a:t>
            </a:r>
            <a:endParaRPr kumimoji="0" lang="en-A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658F94-D2D7-5C5D-A652-C631A8CD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2" y="1333848"/>
            <a:ext cx="6460782" cy="2423646"/>
          </a:xfrm>
        </p:spPr>
        <p:txBody>
          <a:bodyPr/>
          <a:lstStyle/>
          <a:p>
            <a:r>
              <a:rPr lang="en-US" sz="2400" dirty="0"/>
              <a:t>How does topography impact near-field atmospheric transport? </a:t>
            </a:r>
          </a:p>
          <a:p>
            <a:r>
              <a:rPr lang="en-US" sz="2400" dirty="0"/>
              <a:t>How do we optimize local radionuclide detection networks?</a:t>
            </a:r>
          </a:p>
          <a:p>
            <a:r>
              <a:rPr lang="en-US" sz="2400" dirty="0"/>
              <a:t>At what scale do local and regional atmospheric signatures converge?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FCC6A-0705-5BDD-B170-C5E35B621E97}"/>
              </a:ext>
            </a:extLst>
          </p:cNvPr>
          <p:cNvSpPr txBox="1"/>
          <p:nvPr/>
        </p:nvSpPr>
        <p:spPr>
          <a:xfrm>
            <a:off x="271503" y="3894101"/>
            <a:ext cx="1164899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To answer these questions, we designed a 5-km atmospheric radiotracer experiment: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Conduct 4 releases of </a:t>
            </a:r>
            <a:r>
              <a:rPr lang="en-US" sz="2400" baseline="30000" dirty="0"/>
              <a:t>127</a:t>
            </a:r>
            <a:r>
              <a:rPr lang="en-US" sz="2400" dirty="0"/>
              <a:t>Xe gas and smoke in a complex terrain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Deploy sensors up to 5 km downwind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22 real-time </a:t>
            </a:r>
            <a:r>
              <a:rPr lang="en-US" sz="2400" dirty="0" err="1"/>
              <a:t>NaI</a:t>
            </a:r>
            <a:r>
              <a:rPr lang="en-US" sz="2400" dirty="0"/>
              <a:t>(Tl)-based radioxenon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11 meteorological stations + 1 surface energy flux tower + 1 daily radiosonde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 scanning lidars + 8 optical video cameras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Analyze whole air samples from up to 5 locations to validate real-time data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3FB92C2-D19A-9505-FE2D-176608AF86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63" y="131799"/>
            <a:ext cx="1286373" cy="5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9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tracer release system was engineered to simultaneously emit smoke and radioxenon gas into the air.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O1.1-849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16132-20B8-34C6-F0BF-5A57A9E47800}"/>
              </a:ext>
            </a:extLst>
          </p:cNvPr>
          <p:cNvSpPr txBox="1">
            <a:spLocks/>
          </p:cNvSpPr>
          <p:nvPr/>
        </p:nvSpPr>
        <p:spPr>
          <a:xfrm>
            <a:off x="510036" y="1314550"/>
            <a:ext cx="5705606" cy="5543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aseline="30000" dirty="0"/>
              <a:t>127</a:t>
            </a:r>
            <a:r>
              <a:rPr lang="en-US" sz="2400" dirty="0"/>
              <a:t>Xe (half life of 36.4 days) was produced via irradiation of purified stable </a:t>
            </a:r>
            <a:r>
              <a:rPr lang="en-US" sz="2400" baseline="30000" dirty="0"/>
              <a:t>126</a:t>
            </a:r>
            <a:r>
              <a:rPr lang="en-US" sz="2400" dirty="0"/>
              <a:t>Xe in a research reactor</a:t>
            </a:r>
          </a:p>
          <a:p>
            <a:pPr marL="342900" indent="-342900">
              <a:lnSpc>
                <a:spcPct val="110000"/>
              </a:lnSpc>
              <a:defRPr/>
            </a:pPr>
            <a:r>
              <a:rPr lang="en-US" sz="2400" dirty="0"/>
              <a:t>Remotely conducted four </a:t>
            </a:r>
            <a:r>
              <a:rPr lang="en-US" sz="2400" baseline="30000" dirty="0"/>
              <a:t>127</a:t>
            </a:r>
            <a:r>
              <a:rPr lang="en-US" sz="2400" dirty="0"/>
              <a:t>Xe releases, each ~550 MBq over 5 min</a:t>
            </a:r>
          </a:p>
          <a:p>
            <a:pPr marL="342900" indent="-342900">
              <a:lnSpc>
                <a:spcPct val="110000"/>
              </a:lnSpc>
              <a:defRPr/>
            </a:pPr>
            <a:r>
              <a:rPr lang="en-US" sz="2400" dirty="0"/>
              <a:t>Smoke was produced using remotely ignited commercial smoke candles </a:t>
            </a:r>
            <a:br>
              <a:rPr lang="en-US" sz="2400" dirty="0"/>
            </a:br>
            <a:r>
              <a:rPr lang="en-US" sz="2400" dirty="0"/>
              <a:t>(&gt;1700 m</a:t>
            </a:r>
            <a:r>
              <a:rPr lang="en-US" sz="2400" baseline="30000" dirty="0"/>
              <a:t>3</a:t>
            </a:r>
            <a:r>
              <a:rPr lang="en-US" sz="2400" dirty="0"/>
              <a:t>/min for 5 min) </a:t>
            </a:r>
          </a:p>
          <a:p>
            <a:pPr marL="342900" indent="-342900">
              <a:lnSpc>
                <a:spcPct val="110000"/>
              </a:lnSpc>
              <a:defRPr/>
            </a:pPr>
            <a:r>
              <a:rPr lang="en-US" sz="2400" dirty="0"/>
              <a:t>Aliquots of source gas were collected to validate source activity</a:t>
            </a:r>
          </a:p>
          <a:p>
            <a:pPr marL="342900" indent="-342900">
              <a:lnSpc>
                <a:spcPct val="110000"/>
              </a:lnSpc>
              <a:defRPr/>
            </a:pPr>
            <a:r>
              <a:rPr lang="en-US" sz="2400" baseline="30000" dirty="0"/>
              <a:t>127</a:t>
            </a:r>
            <a:r>
              <a:rPr lang="en-US" sz="2400" dirty="0"/>
              <a:t>Xe and smoke releases were synchronized in time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985FDC-28AD-D8E4-621F-94CE2F94A066}"/>
              </a:ext>
            </a:extLst>
          </p:cNvPr>
          <p:cNvSpPr txBox="1">
            <a:spLocks/>
          </p:cNvSpPr>
          <p:nvPr/>
        </p:nvSpPr>
        <p:spPr>
          <a:xfrm>
            <a:off x="2021573" y="-279647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E9EDB7-D0B0-F6DB-B555-A9B499088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589" y="1212408"/>
            <a:ext cx="4325306" cy="2216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FC1ED39-6FAA-F40C-0107-0E240D361D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63" y="131799"/>
            <a:ext cx="1286373" cy="5592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C33227-FFC9-E46C-83FB-8694F9656663}"/>
              </a:ext>
            </a:extLst>
          </p:cNvPr>
          <p:cNvSpPr txBox="1"/>
          <p:nvPr/>
        </p:nvSpPr>
        <p:spPr>
          <a:xfrm>
            <a:off x="7481595" y="3059668"/>
            <a:ext cx="403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Tracer release system during testing </a:t>
            </a:r>
          </a:p>
        </p:txBody>
      </p:sp>
      <p:pic>
        <p:nvPicPr>
          <p:cNvPr id="2050" name="Picture 3">
            <a:extLst>
              <a:ext uri="{FF2B5EF4-FFF2-40B4-BE49-F238E27FC236}">
                <a16:creationId xmlns:a16="http://schemas.microsoft.com/office/drawing/2014/main" id="{AF35A291-734A-CE8F-839B-FB4580D6D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6255" y="3515207"/>
            <a:ext cx="4387835" cy="30261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AA5EAC-5CBD-486C-74C7-CB1F04923568}"/>
              </a:ext>
            </a:extLst>
          </p:cNvPr>
          <p:cNvSpPr txBox="1"/>
          <p:nvPr/>
        </p:nvSpPr>
        <p:spPr>
          <a:xfrm>
            <a:off x="6734491" y="6488668"/>
            <a:ext cx="548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Xe gas pressure and flow rate vs. time during one release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696F01-D711-E7C7-7321-7B4D60ACA2FF}"/>
              </a:ext>
            </a:extLst>
          </p:cNvPr>
          <p:cNvCxnSpPr/>
          <p:nvPr/>
        </p:nvCxnSpPr>
        <p:spPr>
          <a:xfrm flipH="1">
            <a:off x="8610961" y="4459325"/>
            <a:ext cx="394362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2F4C0D-E575-1732-59A2-0381B65C1CB2}"/>
              </a:ext>
            </a:extLst>
          </p:cNvPr>
          <p:cNvCxnSpPr>
            <a:cxnSpLocks/>
          </p:cNvCxnSpPr>
          <p:nvPr/>
        </p:nvCxnSpPr>
        <p:spPr>
          <a:xfrm>
            <a:off x="10685433" y="4213029"/>
            <a:ext cx="343693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90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network of 22 real-time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(Tl) sensors was deployed to detect the radioxenon plume at distances up to 5 km.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O1.1-849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F27D1CE2-AF59-2BF3-83A6-A141F34F93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99992" y="1543590"/>
            <a:ext cx="2936727" cy="2202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6CBF4C-E3A4-D36A-3827-90C48E02D319}"/>
              </a:ext>
            </a:extLst>
          </p:cNvPr>
          <p:cNvSpPr txBox="1">
            <a:spLocks/>
          </p:cNvSpPr>
          <p:nvPr/>
        </p:nvSpPr>
        <p:spPr>
          <a:xfrm>
            <a:off x="411963" y="1754073"/>
            <a:ext cx="5589814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2L </a:t>
            </a:r>
            <a:r>
              <a:rPr lang="en-US" dirty="0" err="1"/>
              <a:t>NaI</a:t>
            </a:r>
            <a:r>
              <a:rPr lang="en-US" dirty="0"/>
              <a:t>(Tl) sensors packaged for field use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Sensors were remotely monitored via cellular network and cloud-based analysis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Estimated </a:t>
            </a:r>
            <a:r>
              <a:rPr lang="en-US" sz="2400" baseline="30000" dirty="0"/>
              <a:t>127</a:t>
            </a:r>
            <a:r>
              <a:rPr lang="en-US" dirty="0"/>
              <a:t>Xe detection threshold at &lt;10 </a:t>
            </a:r>
            <a:r>
              <a:rPr lang="en-US" dirty="0" err="1"/>
              <a:t>Bq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 (via simulations)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Estimated source dilution factors of 10</a:t>
            </a:r>
            <a:r>
              <a:rPr lang="en-US" baseline="30000" dirty="0"/>
              <a:t>-9</a:t>
            </a:r>
            <a:r>
              <a:rPr lang="en-US" dirty="0"/>
              <a:t> to 10</a:t>
            </a:r>
            <a:r>
              <a:rPr lang="en-US" baseline="30000" dirty="0"/>
              <a:t>-8</a:t>
            </a:r>
            <a:r>
              <a:rPr lang="en-US" dirty="0"/>
              <a:t> at 5 km</a:t>
            </a:r>
          </a:p>
        </p:txBody>
      </p:sp>
      <p:pic>
        <p:nvPicPr>
          <p:cNvPr id="9" name="Picture 8" descr="A picture containing mountain, outdoor, ground, grass&#10;&#10;Description automatically generated">
            <a:extLst>
              <a:ext uri="{FF2B5EF4-FFF2-40B4-BE49-F238E27FC236}">
                <a16:creationId xmlns:a16="http://schemas.microsoft.com/office/drawing/2014/main" id="{4EBAF855-F372-B3AD-8EA9-B91C69657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241" y="1176496"/>
            <a:ext cx="3177183" cy="2944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90D0B7A-C3C0-EED7-7843-BF50D01D49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63" y="131799"/>
            <a:ext cx="1286373" cy="559293"/>
          </a:xfrm>
          <a:prstGeom prst="rect">
            <a:avLst/>
          </a:prstGeom>
        </p:spPr>
      </p:pic>
      <p:pic>
        <p:nvPicPr>
          <p:cNvPr id="2050" name="Picture 7">
            <a:extLst>
              <a:ext uri="{FF2B5EF4-FFF2-40B4-BE49-F238E27FC236}">
                <a16:creationId xmlns:a16="http://schemas.microsoft.com/office/drawing/2014/main" id="{62E238E0-B540-60A4-901C-883745633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0241" y="4197748"/>
            <a:ext cx="5561336" cy="266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7EC0EB-7073-6F52-1181-0C45468ECF5C}"/>
              </a:ext>
            </a:extLst>
          </p:cNvPr>
          <p:cNvSpPr txBox="1"/>
          <p:nvPr/>
        </p:nvSpPr>
        <p:spPr>
          <a:xfrm>
            <a:off x="8184895" y="4190061"/>
            <a:ext cx="3866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Real-time counts in selected </a:t>
            </a:r>
            <a:r>
              <a:rPr lang="en-US" sz="1600" i="1" dirty="0" err="1">
                <a:solidFill>
                  <a:schemeClr val="bg1"/>
                </a:solidFill>
              </a:rPr>
              <a:t>NaI</a:t>
            </a:r>
            <a:r>
              <a:rPr lang="en-US" sz="1600" i="1" dirty="0">
                <a:solidFill>
                  <a:schemeClr val="bg1"/>
                </a:solidFill>
              </a:rPr>
              <a:t>(Tl) sensors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43EDD0-86E5-3375-5F6E-BD0CB2698698}"/>
              </a:ext>
            </a:extLst>
          </p:cNvPr>
          <p:cNvSpPr txBox="1"/>
          <p:nvPr/>
        </p:nvSpPr>
        <p:spPr>
          <a:xfrm>
            <a:off x="7560682" y="1128105"/>
            <a:ext cx="2253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Deployed </a:t>
            </a:r>
            <a:r>
              <a:rPr lang="en-US" sz="1600" i="1" dirty="0" err="1"/>
              <a:t>NaI</a:t>
            </a:r>
            <a:r>
              <a:rPr lang="en-US" sz="1600" i="1" dirty="0"/>
              <a:t>(Tl) sensor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7DBF1-E3CE-316C-9657-F4CC3936168B}"/>
              </a:ext>
            </a:extLst>
          </p:cNvPr>
          <p:cNvSpPr txBox="1"/>
          <p:nvPr/>
        </p:nvSpPr>
        <p:spPr>
          <a:xfrm>
            <a:off x="10909262" y="1120907"/>
            <a:ext cx="11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Sensor kits</a:t>
            </a:r>
          </a:p>
        </p:txBody>
      </p:sp>
    </p:spTree>
    <p:extLst>
      <p:ext uri="{BB962C8B-B14F-4D97-AF65-F5344CB8AC3E}">
        <p14:creationId xmlns:p14="http://schemas.microsoft.com/office/powerpoint/2010/main" val="13185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indoor, linedrawing&#10;&#10;Description automatically generated">
            <a:extLst>
              <a:ext uri="{FF2B5EF4-FFF2-40B4-BE49-F238E27FC236}">
                <a16:creationId xmlns:a16="http://schemas.microsoft.com/office/drawing/2014/main" id="{73EE080B-6733-E506-9377-D8F3465F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50" y="1387881"/>
            <a:ext cx="4942157" cy="4806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Radioxenon sensors were deployed in four arcs to capture plume crossing times up to 5 km away from two separate release points.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O1.1-849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FF16EC6-9AA0-3DB1-D395-E80992096259}"/>
              </a:ext>
            </a:extLst>
          </p:cNvPr>
          <p:cNvSpPr>
            <a:spLocks/>
          </p:cNvSpPr>
          <p:nvPr/>
        </p:nvSpPr>
        <p:spPr>
          <a:xfrm rot="10800000">
            <a:off x="2773213" y="4015755"/>
            <a:ext cx="120595" cy="89107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C6C5225-D33B-2A58-4F7D-1992CAC57636}"/>
              </a:ext>
            </a:extLst>
          </p:cNvPr>
          <p:cNvSpPr>
            <a:spLocks/>
          </p:cNvSpPr>
          <p:nvPr/>
        </p:nvSpPr>
        <p:spPr>
          <a:xfrm rot="10800000">
            <a:off x="2712914" y="4060309"/>
            <a:ext cx="120595" cy="89107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532DEC-D335-71D0-D355-8517247D6A48}"/>
              </a:ext>
            </a:extLst>
          </p:cNvPr>
          <p:cNvSpPr/>
          <p:nvPr/>
        </p:nvSpPr>
        <p:spPr>
          <a:xfrm>
            <a:off x="2404685" y="1923943"/>
            <a:ext cx="296092" cy="287383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1CCA38-B4D1-E56B-F2D7-846A0DB64DD9}"/>
              </a:ext>
            </a:extLst>
          </p:cNvPr>
          <p:cNvCxnSpPr>
            <a:cxnSpLocks/>
          </p:cNvCxnSpPr>
          <p:nvPr/>
        </p:nvCxnSpPr>
        <p:spPr>
          <a:xfrm flipH="1">
            <a:off x="2404685" y="1411699"/>
            <a:ext cx="3385178" cy="507063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341D80-BD02-DC86-B866-8C2774BE265A}"/>
              </a:ext>
            </a:extLst>
          </p:cNvPr>
          <p:cNvCxnSpPr>
            <a:cxnSpLocks/>
          </p:cNvCxnSpPr>
          <p:nvPr/>
        </p:nvCxnSpPr>
        <p:spPr>
          <a:xfrm flipH="1" flipV="1">
            <a:off x="2402854" y="2211326"/>
            <a:ext cx="3417546" cy="398322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BE5022-B733-AEF1-ACFE-CE6474463340}"/>
              </a:ext>
            </a:extLst>
          </p:cNvPr>
          <p:cNvSpPr txBox="1"/>
          <p:nvPr/>
        </p:nvSpPr>
        <p:spPr>
          <a:xfrm>
            <a:off x="3224078" y="1853201"/>
            <a:ext cx="2097841" cy="58477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Four arcs of Xe sensors out to 5km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B1E69-1274-F12F-44B0-54E32509622D}"/>
              </a:ext>
            </a:extLst>
          </p:cNvPr>
          <p:cNvSpPr txBox="1"/>
          <p:nvPr/>
        </p:nvSpPr>
        <p:spPr>
          <a:xfrm>
            <a:off x="614879" y="4040989"/>
            <a:ext cx="1968137" cy="58477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Two scanning lidars in center of valley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0F01B4-DDA2-9CAA-F385-9DBF97FFB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863" y="1411699"/>
            <a:ext cx="6157142" cy="478284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BCB81DB6-21E9-79B4-8841-EC6C5C6082A2}"/>
              </a:ext>
            </a:extLst>
          </p:cNvPr>
          <p:cNvSpPr/>
          <p:nvPr/>
        </p:nvSpPr>
        <p:spPr>
          <a:xfrm>
            <a:off x="10145486" y="3667319"/>
            <a:ext cx="226423" cy="2111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6D363A18-7C69-FFFC-6653-811A3AF0D346}"/>
              </a:ext>
            </a:extLst>
          </p:cNvPr>
          <p:cNvSpPr/>
          <p:nvPr/>
        </p:nvSpPr>
        <p:spPr>
          <a:xfrm>
            <a:off x="9061950" y="4469677"/>
            <a:ext cx="226423" cy="2111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F7DD1A-C370-1211-4EA4-0916006AF931}"/>
              </a:ext>
            </a:extLst>
          </p:cNvPr>
          <p:cNvSpPr txBox="1"/>
          <p:nvPr/>
        </p:nvSpPr>
        <p:spPr>
          <a:xfrm>
            <a:off x="8706302" y="1560814"/>
            <a:ext cx="3112648" cy="58477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10 met towers, surface energy flux tower, daily radiosonde release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CA9EDA-C0C4-5A64-BA49-A267FE636EF7}"/>
              </a:ext>
            </a:extLst>
          </p:cNvPr>
          <p:cNvSpPr txBox="1"/>
          <p:nvPr/>
        </p:nvSpPr>
        <p:spPr>
          <a:xfrm>
            <a:off x="6333003" y="1560814"/>
            <a:ext cx="1753587" cy="830997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Four releases from two locations: </a:t>
            </a:r>
            <a:r>
              <a:rPr lang="en-US" sz="1600" i="1" baseline="30000" dirty="0"/>
              <a:t>127</a:t>
            </a:r>
            <a:r>
              <a:rPr lang="en-US" sz="1600" i="1" dirty="0"/>
              <a:t>Xe + smoke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F549B0-3102-69A1-A54B-D5B3D15776BE}"/>
              </a:ext>
            </a:extLst>
          </p:cNvPr>
          <p:cNvSpPr txBox="1"/>
          <p:nvPr/>
        </p:nvSpPr>
        <p:spPr>
          <a:xfrm>
            <a:off x="6667131" y="5681295"/>
            <a:ext cx="4882718" cy="33855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Cameras at release locations, on the hill, and downwind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25D0F8-F13C-2CE2-ED77-027CF5CE3621}"/>
              </a:ext>
            </a:extLst>
          </p:cNvPr>
          <p:cNvSpPr txBox="1"/>
          <p:nvPr/>
        </p:nvSpPr>
        <p:spPr>
          <a:xfrm>
            <a:off x="4000174" y="2801283"/>
            <a:ext cx="1505502" cy="1077218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Five whole air samplers co-located with Xe sensors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C3B281-121D-2A22-783B-95018B138799}"/>
              </a:ext>
            </a:extLst>
          </p:cNvPr>
          <p:cNvSpPr txBox="1"/>
          <p:nvPr/>
        </p:nvSpPr>
        <p:spPr>
          <a:xfrm>
            <a:off x="10315703" y="3496808"/>
            <a:ext cx="1146160" cy="383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Apron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7BC51C-6A6B-7D38-CBC1-B0D288DCA5D3}"/>
              </a:ext>
            </a:extLst>
          </p:cNvPr>
          <p:cNvSpPr txBox="1"/>
          <p:nvPr/>
        </p:nvSpPr>
        <p:spPr>
          <a:xfrm>
            <a:off x="8174065" y="4361999"/>
            <a:ext cx="1146160" cy="383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Apron 1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8E21D18-EC77-1EFE-8183-3D7A1A189D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63" y="131799"/>
            <a:ext cx="1286373" cy="5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dense network of meteorological sensors was selected and deployed to measure local atmospheric properties. 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O1.1-849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amera on a rocky hill&#10;&#10;Description automatically generated with low confidence">
            <a:extLst>
              <a:ext uri="{FF2B5EF4-FFF2-40B4-BE49-F238E27FC236}">
                <a16:creationId xmlns:a16="http://schemas.microsoft.com/office/drawing/2014/main" id="{34079DB2-27F3-2747-C32E-19D40A927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863" y="4573000"/>
            <a:ext cx="1780186" cy="2153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CA1C697-30F5-9EE9-D27A-2132682BCD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63" y="131799"/>
            <a:ext cx="1286373" cy="5592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605D431-57D2-0EE5-C07A-5A87A169BC25}"/>
              </a:ext>
            </a:extLst>
          </p:cNvPr>
          <p:cNvGrpSpPr/>
          <p:nvPr/>
        </p:nvGrpSpPr>
        <p:grpSpPr>
          <a:xfrm>
            <a:off x="5874214" y="1267457"/>
            <a:ext cx="6177222" cy="5450375"/>
            <a:chOff x="5874214" y="1267457"/>
            <a:chExt cx="6177222" cy="5450375"/>
          </a:xfrm>
        </p:grpSpPr>
        <p:pic>
          <p:nvPicPr>
            <p:cNvPr id="14" name="Content Placeholder 4">
              <a:extLst>
                <a:ext uri="{FF2B5EF4-FFF2-40B4-BE49-F238E27FC236}">
                  <a16:creationId xmlns:a16="http://schemas.microsoft.com/office/drawing/2014/main" id="{1081CCC5-9CE8-6E11-308C-99F6610BE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27"/>
            <a:stretch/>
          </p:blipFill>
          <p:spPr>
            <a:xfrm>
              <a:off x="5874214" y="1267457"/>
              <a:ext cx="6177222" cy="54503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09D9872E-821A-3156-47E0-0415374DAA98}"/>
                </a:ext>
              </a:extLst>
            </p:cNvPr>
            <p:cNvSpPr/>
            <p:nvPr/>
          </p:nvSpPr>
          <p:spPr>
            <a:xfrm>
              <a:off x="8815526" y="2084908"/>
              <a:ext cx="159635" cy="159635"/>
            </a:xfrm>
            <a:prstGeom prst="star5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9B0959-452A-0740-CC31-88588F915A27}"/>
                </a:ext>
              </a:extLst>
            </p:cNvPr>
            <p:cNvSpPr txBox="1"/>
            <p:nvPr/>
          </p:nvSpPr>
          <p:spPr>
            <a:xfrm>
              <a:off x="9559738" y="1387462"/>
              <a:ext cx="2491698" cy="395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Release location 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D8DB4B0-41D5-1398-006B-4DDF7569B5ED}"/>
                </a:ext>
              </a:extLst>
            </p:cNvPr>
            <p:cNvCxnSpPr>
              <a:cxnSpLocks/>
              <a:endCxn id="15" idx="4"/>
            </p:cNvCxnSpPr>
            <p:nvPr/>
          </p:nvCxnSpPr>
          <p:spPr>
            <a:xfrm flipH="1">
              <a:off x="8975161" y="1710624"/>
              <a:ext cx="659922" cy="43526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4B8419-7027-64B9-74C8-1CDDBC23B8FC}"/>
                </a:ext>
              </a:extLst>
            </p:cNvPr>
            <p:cNvSpPr txBox="1"/>
            <p:nvPr/>
          </p:nvSpPr>
          <p:spPr>
            <a:xfrm>
              <a:off x="9403698" y="4455388"/>
              <a:ext cx="831041" cy="4940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Scanning 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lidars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697854-95B9-2502-E9B2-B72ACD05D175}"/>
                </a:ext>
              </a:extLst>
            </p:cNvPr>
            <p:cNvSpPr/>
            <p:nvPr/>
          </p:nvSpPr>
          <p:spPr>
            <a:xfrm>
              <a:off x="9357680" y="4698960"/>
              <a:ext cx="92038" cy="9203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FF00"/>
                </a:highlight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9FFC684-94EA-B33B-AD6B-63D191682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66" y="1273553"/>
            <a:ext cx="1780186" cy="3170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358B56-F9DA-98D9-185B-EB4C3CFD3C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569" y="1267457"/>
            <a:ext cx="1725318" cy="3176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E67088-9A76-C142-2C71-9982E66374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204" y="1267457"/>
            <a:ext cx="1847248" cy="31640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A picture containing outdoor, grass, sky, ground&#10;&#10;Description automatically generated">
            <a:extLst>
              <a:ext uri="{FF2B5EF4-FFF2-40B4-BE49-F238E27FC236}">
                <a16:creationId xmlns:a16="http://schemas.microsoft.com/office/drawing/2014/main" id="{FE39BDCB-7419-0F72-2F3F-FD90002F5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863" y="4573000"/>
            <a:ext cx="1725318" cy="2153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160D-62DC-702F-B420-FAFDB53D4766}"/>
              </a:ext>
            </a:extLst>
          </p:cNvPr>
          <p:cNvSpPr/>
          <p:nvPr/>
        </p:nvSpPr>
        <p:spPr>
          <a:xfrm>
            <a:off x="3856061" y="4052884"/>
            <a:ext cx="1846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Scanning lidars</a:t>
            </a:r>
            <a:endParaRPr lang="en-US" i="1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AC20DF-FE4E-D7EB-ED73-6399A290E008}"/>
              </a:ext>
            </a:extLst>
          </p:cNvPr>
          <p:cNvSpPr/>
          <p:nvPr/>
        </p:nvSpPr>
        <p:spPr>
          <a:xfrm>
            <a:off x="2018615" y="4070593"/>
            <a:ext cx="1732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Radiosondes</a:t>
            </a:r>
            <a:endParaRPr lang="en-US" i="1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7DDDF5-C545-70C7-13A3-2970CD8050B3}"/>
              </a:ext>
            </a:extLst>
          </p:cNvPr>
          <p:cNvSpPr/>
          <p:nvPr/>
        </p:nvSpPr>
        <p:spPr>
          <a:xfrm>
            <a:off x="295805" y="3793594"/>
            <a:ext cx="1526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Meteorology (Met) towers</a:t>
            </a:r>
            <a:endParaRPr lang="en-US" i="1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6CE45F-6592-45F3-ACD8-C2B376B6D01C}"/>
              </a:ext>
            </a:extLst>
          </p:cNvPr>
          <p:cNvSpPr/>
          <p:nvPr/>
        </p:nvSpPr>
        <p:spPr>
          <a:xfrm>
            <a:off x="2944894" y="6116041"/>
            <a:ext cx="1732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Energy flux tower</a:t>
            </a:r>
            <a:endParaRPr lang="en-US" i="1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8993AE-9D58-837D-E947-28BD645A23EE}"/>
              </a:ext>
            </a:extLst>
          </p:cNvPr>
          <p:cNvSpPr/>
          <p:nvPr/>
        </p:nvSpPr>
        <p:spPr>
          <a:xfrm>
            <a:off x="1105863" y="6393040"/>
            <a:ext cx="1732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Video cameras</a:t>
            </a:r>
            <a:endParaRPr lang="en-US" i="1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1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7ED7D06-57B2-162C-7F83-3C1CD8D9CFA8}"/>
              </a:ext>
            </a:extLst>
          </p:cNvPr>
          <p:cNvSpPr/>
          <p:nvPr/>
        </p:nvSpPr>
        <p:spPr>
          <a:xfrm>
            <a:off x="0" y="1102480"/>
            <a:ext cx="4201139" cy="57555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06D5B3-E611-70FA-1419-86785FD928F5}"/>
              </a:ext>
            </a:extLst>
          </p:cNvPr>
          <p:cNvSpPr/>
          <p:nvPr/>
        </p:nvSpPr>
        <p:spPr>
          <a:xfrm>
            <a:off x="4199306" y="1102480"/>
            <a:ext cx="7992694" cy="3933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395E2F-3693-BEE5-6E7F-D753878DA7B5}"/>
              </a:ext>
            </a:extLst>
          </p:cNvPr>
          <p:cNvSpPr/>
          <p:nvPr/>
        </p:nvSpPr>
        <p:spPr>
          <a:xfrm>
            <a:off x="4932251" y="1662830"/>
            <a:ext cx="6501867" cy="32727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923BC8-A1CA-1147-A5BE-E20A10343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3" y="1711794"/>
            <a:ext cx="4041458" cy="4827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9837C54-2420-527B-41D3-2BCA694F5297}"/>
              </a:ext>
            </a:extLst>
          </p:cNvPr>
          <p:cNvSpPr/>
          <p:nvPr/>
        </p:nvSpPr>
        <p:spPr>
          <a:xfrm>
            <a:off x="4199305" y="5035703"/>
            <a:ext cx="8006109" cy="1871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was successfully conducted and data analysis is underway. Selected Xe sensor and lidar data are shown here from one release. 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O1.1-849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8A03A4AC-BD2A-96DE-723B-1E05A70EEE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63" y="131799"/>
            <a:ext cx="1286373" cy="5592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6330C2-0299-BAC5-4722-39B8F2739B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1145" y="5285101"/>
            <a:ext cx="3911682" cy="1503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5F525CE-21AF-7582-7EA8-4D6F40D66B81}"/>
              </a:ext>
            </a:extLst>
          </p:cNvPr>
          <p:cNvSpPr txBox="1"/>
          <p:nvPr/>
        </p:nvSpPr>
        <p:spPr>
          <a:xfrm>
            <a:off x="8505123" y="5380739"/>
            <a:ext cx="1406070" cy="2397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Radial Velocity @ 10</a:t>
            </a:r>
            <a:r>
              <a:rPr lang="en-US" sz="1200" baseline="30000" dirty="0"/>
              <a:t>o</a:t>
            </a:r>
          </a:p>
        </p:txBody>
      </p:sp>
      <p:pic>
        <p:nvPicPr>
          <p:cNvPr id="31" name="Picture 30" descr="Chart, surface chart&#10;&#10;Description automatically generated">
            <a:extLst>
              <a:ext uri="{FF2B5EF4-FFF2-40B4-BE49-F238E27FC236}">
                <a16:creationId xmlns:a16="http://schemas.microsoft.com/office/drawing/2014/main" id="{58CD090B-14A4-5F04-E78B-A73B1F1BA9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4"/>
          <a:stretch/>
        </p:blipFill>
        <p:spPr>
          <a:xfrm>
            <a:off x="4346202" y="5285102"/>
            <a:ext cx="3747121" cy="1503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B51D61B-C564-E3A5-F66B-62536CFDF4CF}"/>
              </a:ext>
            </a:extLst>
          </p:cNvPr>
          <p:cNvSpPr txBox="1"/>
          <p:nvPr/>
        </p:nvSpPr>
        <p:spPr>
          <a:xfrm>
            <a:off x="4692817" y="5449871"/>
            <a:ext cx="1162733" cy="2365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Backscatter @ 10</a:t>
            </a:r>
            <a:r>
              <a:rPr lang="en-US" sz="1200" baseline="30000" dirty="0"/>
              <a:t>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6F40D5-A928-A5AA-31A3-A4F200927A0B}"/>
              </a:ext>
            </a:extLst>
          </p:cNvPr>
          <p:cNvSpPr txBox="1"/>
          <p:nvPr/>
        </p:nvSpPr>
        <p:spPr>
          <a:xfrm>
            <a:off x="4185891" y="1052845"/>
            <a:ext cx="786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Background-subtracted count rates observed in 20-220 keV region of interest for selected </a:t>
            </a:r>
            <a:r>
              <a:rPr lang="en-US" i="1" dirty="0" err="1"/>
              <a:t>NaI</a:t>
            </a:r>
            <a:r>
              <a:rPr lang="en-US" i="1" dirty="0"/>
              <a:t>(Tl) sensors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2E003A-BA97-7BAF-662E-20F0C83AA08E}"/>
              </a:ext>
            </a:extLst>
          </p:cNvPr>
          <p:cNvSpPr txBox="1"/>
          <p:nvPr/>
        </p:nvSpPr>
        <p:spPr>
          <a:xfrm>
            <a:off x="4247702" y="4970237"/>
            <a:ext cx="786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Lidar backscatter and radial velocity measurements (vertical slice)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A1FCBB-1D49-94C4-9EEA-0B07C223DD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263" y="1675832"/>
            <a:ext cx="2011651" cy="15711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A47FC0-DAF0-64E0-82E1-0DBE7E222E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2325"/>
          <a:stretch/>
        </p:blipFill>
        <p:spPr>
          <a:xfrm>
            <a:off x="7167543" y="1675446"/>
            <a:ext cx="2006578" cy="15526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2293C8-1C1B-72C3-0770-A9401EF610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144" y="1670856"/>
            <a:ext cx="1986966" cy="15874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8D0BAD-67F8-0FFF-4FA3-F6927AF1A7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9"/>
          <a:stretch/>
        </p:blipFill>
        <p:spPr>
          <a:xfrm>
            <a:off x="5035203" y="3357220"/>
            <a:ext cx="1978609" cy="15711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D0C157-DB96-B06B-297F-A1556AF266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40"/>
          <a:stretch/>
        </p:blipFill>
        <p:spPr>
          <a:xfrm>
            <a:off x="7167543" y="3364559"/>
            <a:ext cx="1978608" cy="15298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B9BCDFB-A866-D0A9-3E59-267216C6B8D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682" y="3376001"/>
            <a:ext cx="1949325" cy="156031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DAC836F-CEB9-78C2-E44F-DC0014952567}"/>
              </a:ext>
            </a:extLst>
          </p:cNvPr>
          <p:cNvSpPr txBox="1"/>
          <p:nvPr/>
        </p:nvSpPr>
        <p:spPr>
          <a:xfrm>
            <a:off x="0" y="1057629"/>
            <a:ext cx="419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Sensor locations where Xe was detected (green) and not detected (red)</a:t>
            </a:r>
          </a:p>
        </p:txBody>
      </p:sp>
    </p:spTree>
    <p:extLst>
      <p:ext uri="{BB962C8B-B14F-4D97-AF65-F5344CB8AC3E}">
        <p14:creationId xmlns:p14="http://schemas.microsoft.com/office/powerpoint/2010/main" val="211390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Whole-air samplers were designed to capture samples for later onsite and offsite laboratory analysis to confirm the real-time results. 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O1.1-849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4CB08-8300-4657-C52C-191981BCA1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649" y="1311410"/>
            <a:ext cx="911151" cy="185969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428AA1-C54A-FBF2-562A-409F3BC0143D}"/>
              </a:ext>
            </a:extLst>
          </p:cNvPr>
          <p:cNvSpPr txBox="1">
            <a:spLocks/>
          </p:cNvSpPr>
          <p:nvPr/>
        </p:nvSpPr>
        <p:spPr>
          <a:xfrm>
            <a:off x="400833" y="1582612"/>
            <a:ext cx="6326103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Samplers were programmed to collect at specified times after the release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Bottles were filled up to 80 </a:t>
            </a:r>
            <a:r>
              <a:rPr lang="en-US" dirty="0" err="1"/>
              <a:t>psig</a:t>
            </a:r>
            <a:r>
              <a:rPr lang="en-US" dirty="0"/>
              <a:t> (18 L) at collection time (~60 s to fill)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Whole-air samples were triaged onsite and later measured in a laboratory without and then with Xe separation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Some samples show detectable </a:t>
            </a:r>
            <a:r>
              <a:rPr lang="en-US" sz="2400" baseline="30000" dirty="0"/>
              <a:t>127</a:t>
            </a:r>
            <a:r>
              <a:rPr lang="en-US" dirty="0"/>
              <a:t>Xe in laboratory measurements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Data analysis continues…</a:t>
            </a:r>
          </a:p>
        </p:txBody>
      </p:sp>
      <p:pic>
        <p:nvPicPr>
          <p:cNvPr id="8" name="Picture 7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5B3A7238-0002-ED07-E884-9DC91C272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7821" y="1203773"/>
            <a:ext cx="3203402" cy="2050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0D05F5D-E010-7E42-F226-CF8B48EA3D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63" y="131799"/>
            <a:ext cx="1286373" cy="559293"/>
          </a:xfrm>
          <a:prstGeom prst="rect">
            <a:avLst/>
          </a:prstGeom>
        </p:spPr>
      </p:pic>
      <p:pic>
        <p:nvPicPr>
          <p:cNvPr id="1026" name="Picture 45">
            <a:extLst>
              <a:ext uri="{FF2B5EF4-FFF2-40B4-BE49-F238E27FC236}">
                <a16:creationId xmlns:a16="http://schemas.microsoft.com/office/drawing/2014/main" id="{88C210E9-912C-A0EC-07C1-8D64C230A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933" y="3312482"/>
            <a:ext cx="4983290" cy="29827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532FCE-4B1B-1737-2FBF-71A1DE8EB557}"/>
              </a:ext>
            </a:extLst>
          </p:cNvPr>
          <p:cNvSpPr txBox="1"/>
          <p:nvPr/>
        </p:nvSpPr>
        <p:spPr>
          <a:xfrm>
            <a:off x="6867796" y="6268504"/>
            <a:ext cx="532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Lab analysis results from whole air samples </a:t>
            </a:r>
            <a:br>
              <a:rPr lang="en-US" i="1" dirty="0"/>
            </a:br>
            <a:r>
              <a:rPr lang="en-US" i="1" dirty="0"/>
              <a:t>collected from one station from one </a:t>
            </a:r>
            <a:r>
              <a:rPr lang="en-US" sz="1800" baseline="30000" dirty="0"/>
              <a:t>127</a:t>
            </a:r>
            <a:r>
              <a:rPr lang="en-US" i="1" dirty="0"/>
              <a:t>Xe release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1FA7E-E2DE-AF8A-EFE7-2AAFEDE5A145}"/>
              </a:ext>
            </a:extLst>
          </p:cNvPr>
          <p:cNvSpPr txBox="1"/>
          <p:nvPr/>
        </p:nvSpPr>
        <p:spPr>
          <a:xfrm>
            <a:off x="10045874" y="1213280"/>
            <a:ext cx="191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Whole air sampler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CBFF1-8026-52A0-C6EE-7CDD0239FC5C}"/>
              </a:ext>
            </a:extLst>
          </p:cNvPr>
          <p:cNvSpPr txBox="1"/>
          <p:nvPr/>
        </p:nvSpPr>
        <p:spPr>
          <a:xfrm>
            <a:off x="7073181" y="1582612"/>
            <a:ext cx="105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Sample </a:t>
            </a:r>
            <a:br>
              <a:rPr lang="en-US" i="1" dirty="0"/>
            </a:br>
            <a:r>
              <a:rPr lang="en-US" i="1" dirty="0"/>
              <a:t>bottle</a:t>
            </a:r>
          </a:p>
        </p:txBody>
      </p:sp>
    </p:spTree>
    <p:extLst>
      <p:ext uri="{BB962C8B-B14F-4D97-AF65-F5344CB8AC3E}">
        <p14:creationId xmlns:p14="http://schemas.microsoft.com/office/powerpoint/2010/main" val="16482199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Widescreen</PresentationFormat>
  <Paragraphs>102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Cambria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2023-06-10T05:26:04Z</dcterms:created>
  <dcterms:modified xsi:type="dcterms:W3CDTF">2023-06-10T05:26:31Z</dcterms:modified>
</cp:coreProperties>
</file>