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  <p:sldId id="268" r:id="rId9"/>
    <p:sldId id="267" r:id="rId10"/>
    <p:sldId id="266" r:id="rId11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8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0"/>
    <p:restoredTop sz="94694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57C271B-821A-70E5-F447-2DDFCC938E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FC6AE10-314C-DB05-A9A2-71F9F991366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89F8FBB-6D10-AA98-C598-C1E4B431BB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1F17AF8-FDC9-0D0F-FD83-16084C93CA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93430" y="771526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A9B38A6-252C-62B9-CD8D-4942E385E4B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38B5F26-BCB1-26A9-3609-F8BEBC8A2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617033" y="2411871"/>
            <a:ext cx="5270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IMS measurements as a passive probe for climate change 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Läslo G. Evers, Jelle D. Assink and Shahar Shani-Kadmiel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Dept. Seismology and Acoustics, Royal Netherlands Meteorological Institute (KNMI), De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Netherlands 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C5A0-E307-0CEB-749E-C2800F7D23AA}"/>
              </a:ext>
            </a:extLst>
          </p:cNvPr>
          <p:cNvSpPr txBox="1"/>
          <p:nvPr/>
        </p:nvSpPr>
        <p:spPr>
          <a:xfrm>
            <a:off x="570537" y="5568162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June 2023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F641A9-A10D-B6C9-3317-21EA09B41327}"/>
              </a:ext>
            </a:extLst>
          </p:cNvPr>
          <p:cNvSpPr txBox="1">
            <a:spLocks/>
          </p:cNvSpPr>
          <p:nvPr/>
        </p:nvSpPr>
        <p:spPr>
          <a:xfrm>
            <a:off x="2440224" y="4999061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O1.1-077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IMS, acoustics and temperature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O1.1-077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38843-139D-45C0-A00E-69133C3B6DF7}"/>
              </a:ext>
            </a:extLst>
          </p:cNvPr>
          <p:cNvSpPr txBox="1"/>
          <p:nvPr/>
        </p:nvSpPr>
        <p:spPr>
          <a:xfrm>
            <a:off x="382138" y="1460310"/>
            <a:ext cx="571386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IMS is an excellent global geophysical sensor network very well capable of its verification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Hydro-acoustic and infrasonic waves are globally and regionally detected from a wide variety of sources and ambient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propagation velocity of these sound waves depends on the temperature of the ocean and atmosphere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Monitoring velocity changes over time might indicate temperature changes in the medium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Long term IMS measurements serve as an independent proxy for climate change </a:t>
            </a:r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53F6E068-397F-43C3-86DA-F8575A7A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536" y="95764"/>
            <a:ext cx="1231228" cy="65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8D1335C-F10E-4CAA-B7F1-E1DB48B8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8450" y="-7877175"/>
            <a:ext cx="3798570" cy="352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19CB0B5-361B-43E6-A3A5-72E93E006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63" y="1314131"/>
            <a:ext cx="5813822" cy="53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 infrasound station I146RU and seismic station ZALV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O1.1-077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53F6E068-397F-43C3-86DA-F8575A7A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536" y="95764"/>
            <a:ext cx="1231228" cy="65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8D1335C-F10E-4CAA-B7F1-E1DB48B8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8450" y="-7877175"/>
            <a:ext cx="3798570" cy="352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ext, diagram, map&#10;&#10;Description automatically generated">
            <a:extLst>
              <a:ext uri="{FF2B5EF4-FFF2-40B4-BE49-F238E27FC236}">
                <a16:creationId xmlns:a16="http://schemas.microsoft.com/office/drawing/2014/main" id="{81FB0393-B2FC-4E68-BD79-48C6CCB8D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287188" y="170885"/>
            <a:ext cx="5536824" cy="76164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8462EC-D7AF-4B6F-9229-2D707E74036A}"/>
              </a:ext>
            </a:extLst>
          </p:cNvPr>
          <p:cNvSpPr txBox="1"/>
          <p:nvPr/>
        </p:nvSpPr>
        <p:spPr>
          <a:xfrm>
            <a:off x="8030273" y="1414590"/>
            <a:ext cx="41617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REB 02.03.07-31.12.22: </a:t>
            </a:r>
          </a:p>
          <a:p>
            <a:r>
              <a:rPr lang="en-US" sz="2200" dirty="0"/>
              <a:t>14,698 </a:t>
            </a:r>
            <a:r>
              <a:rPr lang="en-US" sz="2200" dirty="0" err="1"/>
              <a:t>seismo</a:t>
            </a:r>
            <a:r>
              <a:rPr lang="en-US" sz="2200" dirty="0"/>
              <a:t>-acoustic events</a:t>
            </a:r>
          </a:p>
          <a:p>
            <a:endParaRPr lang="en-US" sz="2200" dirty="0"/>
          </a:p>
          <a:p>
            <a:r>
              <a:rPr lang="en-US" sz="2200" dirty="0"/>
              <a:t>Open-pit mines (red) in Russian Federation (RF) and Kazakhstan (KZ)</a:t>
            </a:r>
          </a:p>
          <a:p>
            <a:endParaRPr lang="en-US" sz="2200" dirty="0"/>
          </a:p>
          <a:p>
            <a:r>
              <a:rPr lang="en-US" sz="2200" dirty="0"/>
              <a:t>Local magnitudes (</a:t>
            </a:r>
            <a:r>
              <a:rPr lang="en-US" sz="2200" dirty="0" err="1"/>
              <a:t>Ml</a:t>
            </a:r>
            <a:r>
              <a:rPr lang="en-US" sz="2200" dirty="0"/>
              <a:t>) 1.1-4.3</a:t>
            </a:r>
          </a:p>
          <a:p>
            <a:endParaRPr lang="en-US" sz="2200" dirty="0"/>
          </a:p>
          <a:p>
            <a:r>
              <a:rPr lang="en-US" sz="2200" dirty="0"/>
              <a:t>Few seismic-only events (blue)</a:t>
            </a:r>
          </a:p>
          <a:p>
            <a:r>
              <a:rPr lang="en-US" sz="2200" dirty="0"/>
              <a:t>1,304 earthquakes in Altai Mountains</a:t>
            </a:r>
          </a:p>
        </p:txBody>
      </p:sp>
    </p:spTree>
    <p:extLst>
      <p:ext uri="{BB962C8B-B14F-4D97-AF65-F5344CB8AC3E}">
        <p14:creationId xmlns:p14="http://schemas.microsoft.com/office/powerpoint/2010/main" val="1794766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Seismo-Acoustic analysis to retrieve acoustic velocity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O1.1-077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38843-139D-45C0-A00E-69133C3B6DF7}"/>
              </a:ext>
            </a:extLst>
          </p:cNvPr>
          <p:cNvSpPr txBox="1"/>
          <p:nvPr/>
        </p:nvSpPr>
        <p:spPr>
          <a:xfrm>
            <a:off x="382138" y="1460310"/>
            <a:ext cx="47385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Recording of seismic and acoustic waves from open-pit mines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Seismic analysis gives location and origin time of explosions (from multiple regional seismic arrays)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Changes in acoustic travel time (</a:t>
            </a:r>
            <a:r>
              <a:rPr lang="en-US" sz="2200" dirty="0" err="1"/>
              <a:t>ie</a:t>
            </a:r>
            <a:r>
              <a:rPr lang="en-US" sz="2200" dirty="0"/>
              <a:t>, velocity) due to changes in atmosphere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Assumption: solid earth unchanged</a:t>
            </a:r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53F6E068-397F-43C3-86DA-F8575A7A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536" y="95764"/>
            <a:ext cx="1231228" cy="65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8D1335C-F10E-4CAA-B7F1-E1DB48B8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8450" y="-7877175"/>
            <a:ext cx="3798570" cy="352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359E526-AFC9-4814-A533-91EE93A57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79" y="1213861"/>
            <a:ext cx="6524006" cy="55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7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O1.1-077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38843-139D-45C0-A00E-69133C3B6DF7}"/>
              </a:ext>
            </a:extLst>
          </p:cNvPr>
          <p:cNvSpPr txBox="1"/>
          <p:nvPr/>
        </p:nvSpPr>
        <p:spPr>
          <a:xfrm>
            <a:off x="382138" y="1460310"/>
            <a:ext cx="341613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celerity is the SR-horizontal distance divided by acoustic travel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Distance and origin time from seismic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Significant positive trend is celerity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Note: beautiful yearly recurring structure in celerity</a:t>
            </a:r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53F6E068-397F-43C3-86DA-F8575A7A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536" y="95764"/>
            <a:ext cx="1231228" cy="65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8D1335C-F10E-4CAA-B7F1-E1DB48B8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8450" y="-7877175"/>
            <a:ext cx="3798570" cy="352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ext, screenshot, diagram, number&#10;&#10;Description automatically generated">
            <a:extLst>
              <a:ext uri="{FF2B5EF4-FFF2-40B4-BE49-F238E27FC236}">
                <a16:creationId xmlns:a16="http://schemas.microsoft.com/office/drawing/2014/main" id="{B7C70655-FE95-48E6-9FF6-289114230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538880" y="-17455"/>
            <a:ext cx="5233342" cy="77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2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O1.1-077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38843-139D-45C0-A00E-69133C3B6DF7}"/>
              </a:ext>
            </a:extLst>
          </p:cNvPr>
          <p:cNvSpPr txBox="1"/>
          <p:nvPr/>
        </p:nvSpPr>
        <p:spPr>
          <a:xfrm>
            <a:off x="382138" y="1460310"/>
            <a:ext cx="34161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Changes in source distribution may lead to biases, </a:t>
            </a:r>
            <a:r>
              <a:rPr lang="en-US" sz="2200" dirty="0" err="1"/>
              <a:t>ie</a:t>
            </a:r>
            <a:r>
              <a:rPr lang="en-US" sz="2200" dirty="0"/>
              <a:t>, unequal sampling of time/space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Significant trends are found for all distances and back azimuths (2010-2022)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Trends larger for nearby sources (&lt; 180 km) than those further away (&lt; 900 km)</a:t>
            </a:r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53F6E068-397F-43C3-86DA-F8575A7A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536" y="95764"/>
            <a:ext cx="1231228" cy="65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8D1335C-F10E-4CAA-B7F1-E1DB48B8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8450" y="-7877175"/>
            <a:ext cx="3798570" cy="352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582217F7-C648-454F-A502-A878B75D9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163" y="1527242"/>
            <a:ext cx="7614699" cy="42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O1.1-077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38843-139D-45C0-A00E-69133C3B6DF7}"/>
              </a:ext>
            </a:extLst>
          </p:cNvPr>
          <p:cNvSpPr txBox="1"/>
          <p:nvPr/>
        </p:nvSpPr>
        <p:spPr>
          <a:xfrm>
            <a:off x="382138" y="1460309"/>
            <a:ext cx="9929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First modeling results show observations are consistent with tropospheric warming of 0.5 K per decade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At the same time, the stratosphere is cooling at about the same rate. Might well explain difference between short (&lt;180 km) and long range observations (&lt;900 km)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Note: are refraction altitudes changing? Troposphere is expanding (~50m/decade) and stratosphere is contracting (~100m/decade), launch angles change as a function of time too</a:t>
            </a:r>
          </a:p>
          <a:p>
            <a:endParaRPr lang="en-US" sz="2200" dirty="0"/>
          </a:p>
          <a:p>
            <a:r>
              <a:rPr lang="en-US" sz="2200" dirty="0"/>
              <a:t>The IMS has been operational for tens of years and will stay operational for decades to come. Such long </a:t>
            </a:r>
            <a:r>
              <a:rPr lang="en-US" sz="2200" dirty="0" err="1"/>
              <a:t>seismo</a:t>
            </a:r>
            <a:r>
              <a:rPr lang="en-US" sz="2200" dirty="0"/>
              <a:t>-acoustic time series are very valuable for climate studies, </a:t>
            </a:r>
            <a:r>
              <a:rPr lang="en-US" sz="2200" dirty="0" err="1"/>
              <a:t>ie</a:t>
            </a:r>
            <a:r>
              <a:rPr lang="en-US" sz="2200" dirty="0"/>
              <a:t>, independent proxy.</a:t>
            </a:r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53F6E068-397F-43C3-86DA-F8575A7A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536" y="95764"/>
            <a:ext cx="1231228" cy="65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8D1335C-F10E-4CAA-B7F1-E1DB48B8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8450" y="-7877175"/>
            <a:ext cx="3798570" cy="352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27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and modelling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O1.1-077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53F6E068-397F-43C3-86DA-F8575A7A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536" y="95764"/>
            <a:ext cx="1231228" cy="65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8D1335C-F10E-4CAA-B7F1-E1DB48B8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8450" y="-7877175"/>
            <a:ext cx="3798570" cy="352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icture containing text, screenshot, colorfulness&#10;&#10;Description automatically generated">
            <a:extLst>
              <a:ext uri="{FF2B5EF4-FFF2-40B4-BE49-F238E27FC236}">
                <a16:creationId xmlns:a16="http://schemas.microsoft.com/office/drawing/2014/main" id="{380A10EA-05C8-48A0-894B-2566AE012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881717" y="371596"/>
            <a:ext cx="4492958" cy="62237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86E530-2FF0-4491-9C08-91DADEE5590A}"/>
              </a:ext>
            </a:extLst>
          </p:cNvPr>
          <p:cNvSpPr txBox="1"/>
          <p:nvPr/>
        </p:nvSpPr>
        <p:spPr>
          <a:xfrm>
            <a:off x="382138" y="1460310"/>
            <a:ext cx="34161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Modeling is done on the basis of ray tracing and ECMWF ERA5 atmospheric specifications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Three types of infrasonic atmospheric trajectories are modeled: tropospheric returns (</a:t>
            </a:r>
            <a:r>
              <a:rPr lang="en-US" sz="2200" dirty="0" err="1"/>
              <a:t>Iw</a:t>
            </a:r>
            <a:r>
              <a:rPr lang="en-US" sz="2200" dirty="0"/>
              <a:t>), stratospheric returns (Is) and partial reflections (</a:t>
            </a:r>
            <a:r>
              <a:rPr lang="en-US" sz="2200" dirty="0" err="1"/>
              <a:t>Ipr</a:t>
            </a:r>
            <a:r>
              <a:rPr lang="en-US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652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and modelling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29070-55F4-EF59-F46D-C740360A9A73}"/>
              </a:ext>
            </a:extLst>
          </p:cNvPr>
          <p:cNvSpPr txBox="1">
            <a:spLocks/>
          </p:cNvSpPr>
          <p:nvPr/>
        </p:nvSpPr>
        <p:spPr>
          <a:xfrm>
            <a:off x="10898909" y="144070"/>
            <a:ext cx="112777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O1.1-077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53F6E068-397F-43C3-86DA-F8575A7A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536" y="95764"/>
            <a:ext cx="1231228" cy="65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8D1335C-F10E-4CAA-B7F1-E1DB48B8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8450" y="-7877175"/>
            <a:ext cx="3798570" cy="352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icture containing text, screenshot, art, design&#10;&#10;Description automatically generated">
            <a:extLst>
              <a:ext uri="{FF2B5EF4-FFF2-40B4-BE49-F238E27FC236}">
                <a16:creationId xmlns:a16="http://schemas.microsoft.com/office/drawing/2014/main" id="{8AC3620F-1B4E-493C-9D22-07E05792B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97189" y="-1464750"/>
            <a:ext cx="5415827" cy="109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596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</TotalTime>
  <Words>475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Evers, Läslo (KNMI)</cp:lastModifiedBy>
  <cp:revision>27</cp:revision>
  <dcterms:created xsi:type="dcterms:W3CDTF">2023-04-18T13:25:54Z</dcterms:created>
  <dcterms:modified xsi:type="dcterms:W3CDTF">2023-06-21T14:07:02Z</dcterms:modified>
</cp:coreProperties>
</file>