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6" r:id="rId6"/>
    <p:sldId id="264" r:id="rId7"/>
    <p:sldId id="263" r:id="rId8"/>
    <p:sldId id="269" r:id="rId9"/>
    <p:sldId id="265" r:id="rId10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6"/>
            <p14:sldId id="264"/>
            <p14:sldId id="263"/>
            <p14:sldId id="269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4694"/>
  </p:normalViewPr>
  <p:slideViewPr>
    <p:cSldViewPr snapToGrid="0">
      <p:cViewPr varScale="1">
        <p:scale>
          <a:sx n="67" d="100"/>
          <a:sy n="67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aa-ET" smtClean="0"/>
              <a:t>15/06/2023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aa-ET" smtClean="0"/>
              <a:t>‹N°›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=""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=""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11871"/>
            <a:ext cx="52708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infrasound and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</a:t>
            </a:r>
            <a:endParaRPr lang="aa-E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a-E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Andry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Harifidy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Ramanantsoa</a:t>
            </a:r>
            <a:endParaRPr lang="aa-E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Seismology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Infrasound</a:t>
            </a:r>
            <a:endParaRPr lang="fr-F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and </a:t>
            </a:r>
            <a:r>
              <a:rPr lang="fr-F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Observatory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Geophysics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Antananarivo</a:t>
            </a:r>
            <a:endParaRPr lang="aa-E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a-E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aa-E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aa-E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aa-E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O1.1-442</a:t>
            </a:r>
            <a:endParaRPr lang="aa-E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aa-E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O1.1-442</a:t>
            </a:r>
            <a:endParaRPr lang="aa-E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199" y="1614488"/>
            <a:ext cx="11234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Ocean </a:t>
            </a:r>
            <a:r>
              <a:rPr lang="en-US" sz="2400" dirty="0">
                <a:solidFill>
                  <a:srgbClr val="0000FF"/>
                </a:solidFill>
              </a:rPr>
              <a:t>circulation plays a central role in climate regulation</a:t>
            </a:r>
            <a:endParaRPr lang="en-GB" sz="24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Rainfall in Madagascar : Indian </a:t>
            </a:r>
            <a:r>
              <a:rPr lang="en-GB" sz="2400" dirty="0">
                <a:solidFill>
                  <a:srgbClr val="0000FF"/>
                </a:solidFill>
              </a:rPr>
              <a:t>Ocean </a:t>
            </a:r>
            <a:r>
              <a:rPr lang="en-GB" sz="2400" dirty="0" smtClean="0">
                <a:solidFill>
                  <a:srgbClr val="0000FF"/>
                </a:solidFill>
              </a:rPr>
              <a:t>Dipole, El Nino, Mozambique Channel Trough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Infrasound means general circulation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smtClean="0">
                <a:solidFill>
                  <a:srgbClr val="0000FF"/>
                </a:solidFill>
              </a:rPr>
              <a:t>Endogenous knowledges</a:t>
            </a:r>
            <a:endParaRPr lang="en-GB" sz="2400" dirty="0" smtClean="0">
              <a:solidFill>
                <a:srgbClr val="0000FF"/>
              </a:solidFill>
            </a:endParaRPr>
          </a:p>
          <a:p>
            <a:endParaRPr lang="en-GB" sz="2400" dirty="0" smtClean="0">
              <a:solidFill>
                <a:srgbClr val="0000FF"/>
              </a:solidFill>
            </a:endParaRPr>
          </a:p>
          <a:p>
            <a:r>
              <a:rPr lang="en-GB" sz="2400" b="1" dirty="0" smtClean="0">
                <a:solidFill>
                  <a:srgbClr val="0000FF"/>
                </a:solidFill>
              </a:rPr>
              <a:t>Objective:</a:t>
            </a:r>
          </a:p>
          <a:p>
            <a:r>
              <a:rPr lang="en-GB" sz="2400" dirty="0" smtClean="0">
                <a:solidFill>
                  <a:srgbClr val="0000FF"/>
                </a:solidFill>
              </a:rPr>
              <a:t>Estimate by mean of infrasound behaviour during dry season the state of coming rainfall </a:t>
            </a:r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37" y="76200"/>
            <a:ext cx="1284267" cy="6167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Ocean circulation plays a central role in climate regulation</a:t>
            </a: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and materials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37" y="76200"/>
            <a:ext cx="1284267" cy="616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O1.1-442</a:t>
            </a:r>
            <a:endParaRPr lang="aa-E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2900" y="1428750"/>
            <a:ext cx="113973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Infrasound sensor: MB2000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Data processing: DTKPMCC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Low Frequency infrasound detection from 2003 to 2023 (0.01 to ~0.5Hz)</a:t>
            </a:r>
            <a:endParaRPr lang="en-GB" sz="28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Precipitation data from 2004 to 2022 ECMWF/ERA5 and local data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Infrasound parameters : Number of detection and frequency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Period: week 15 (Mid-April) to week 44 (Early November) during dry season</a:t>
            </a:r>
          </a:p>
        </p:txBody>
      </p:sp>
    </p:spTree>
    <p:extLst>
      <p:ext uri="{BB962C8B-B14F-4D97-AF65-F5344CB8AC3E}">
        <p14:creationId xmlns:p14="http://schemas.microsoft.com/office/powerpoint/2010/main" val="20383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3605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YEAR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PRECIPITATION (mm)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YEAR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PRECIPITATION (mm)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2004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1344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2014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1077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2005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1125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2015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1290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2006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1041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  <a:latin typeface="Century Schoolbook" panose="02040604050505020304" pitchFamily="18" charset="0"/>
                        </a:rPr>
                        <a:t>2016</a:t>
                      </a:r>
                      <a:endParaRPr lang="fr-FR" b="1" dirty="0">
                        <a:solidFill>
                          <a:srgbClr val="7030A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Schoolbook" panose="02040604050505020304" pitchFamily="18" charset="0"/>
                        </a:rPr>
                        <a:t>978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2007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1401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  <a:latin typeface="Century Schoolbook" panose="02040604050505020304" pitchFamily="18" charset="0"/>
                        </a:rPr>
                        <a:t>2017</a:t>
                      </a:r>
                      <a:endParaRPr lang="fr-FR" b="1" dirty="0">
                        <a:solidFill>
                          <a:srgbClr val="7030A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Schoolbook" panose="02040604050505020304" pitchFamily="18" charset="0"/>
                        </a:rPr>
                        <a:t>801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2008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1185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  <a:latin typeface="Century Schoolbook" panose="02040604050505020304" pitchFamily="18" charset="0"/>
                        </a:rPr>
                        <a:t>2018</a:t>
                      </a:r>
                      <a:endParaRPr lang="fr-FR" b="1" dirty="0">
                        <a:solidFill>
                          <a:srgbClr val="7030A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Schoolbook" panose="02040604050505020304" pitchFamily="18" charset="0"/>
                        </a:rPr>
                        <a:t>987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2009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1026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2019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1017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  <a:latin typeface="Century Schoolbook" panose="02040604050505020304" pitchFamily="18" charset="0"/>
                        </a:rPr>
                        <a:t>2010</a:t>
                      </a:r>
                      <a:endParaRPr lang="fr-FR" b="1" dirty="0">
                        <a:solidFill>
                          <a:srgbClr val="7030A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  <a:latin typeface="Century Schoolbook" panose="02040604050505020304" pitchFamily="18" charset="0"/>
                        </a:rPr>
                        <a:t>930</a:t>
                      </a:r>
                      <a:endParaRPr lang="fr-FR" b="1" dirty="0">
                        <a:solidFill>
                          <a:srgbClr val="7030A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  <a:latin typeface="Century Schoolbook" panose="02040604050505020304" pitchFamily="18" charset="0"/>
                        </a:rPr>
                        <a:t>2020</a:t>
                      </a:r>
                      <a:endParaRPr lang="fr-FR" b="1" dirty="0">
                        <a:solidFill>
                          <a:srgbClr val="7030A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Schoolbook" panose="02040604050505020304" pitchFamily="18" charset="0"/>
                        </a:rPr>
                        <a:t>960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  <a:latin typeface="Century Schoolbook" panose="02040604050505020304" pitchFamily="18" charset="0"/>
                        </a:rPr>
                        <a:t>2011</a:t>
                      </a:r>
                      <a:endParaRPr lang="fr-FR" b="1" dirty="0">
                        <a:solidFill>
                          <a:srgbClr val="7030A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  <a:latin typeface="Century Schoolbook" panose="02040604050505020304" pitchFamily="18" charset="0"/>
                        </a:rPr>
                        <a:t>951</a:t>
                      </a:r>
                      <a:endParaRPr lang="fr-FR" b="1" dirty="0">
                        <a:solidFill>
                          <a:srgbClr val="7030A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  <a:latin typeface="Century Schoolbook" panose="02040604050505020304" pitchFamily="18" charset="0"/>
                        </a:rPr>
                        <a:t>2021</a:t>
                      </a:r>
                      <a:endParaRPr lang="fr-FR" b="1" dirty="0">
                        <a:solidFill>
                          <a:srgbClr val="7030A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Schoolbook" panose="02040604050505020304" pitchFamily="18" charset="0"/>
                        </a:rPr>
                        <a:t>909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2012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1080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7030A0"/>
                          </a:solidFill>
                          <a:latin typeface="Century Schoolbook" panose="02040604050505020304" pitchFamily="18" charset="0"/>
                        </a:rPr>
                        <a:t>2022</a:t>
                      </a:r>
                      <a:endParaRPr lang="fr-FR" b="1" dirty="0">
                        <a:solidFill>
                          <a:srgbClr val="7030A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entury Schoolbook" panose="02040604050505020304" pitchFamily="18" charset="0"/>
                        </a:rPr>
                        <a:t>909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2013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entury Schoolbook" panose="02040604050505020304" pitchFamily="18" charset="0"/>
                        </a:rPr>
                        <a:t>1098</a:t>
                      </a:r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37" y="76200"/>
            <a:ext cx="1284267" cy="616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98936" y="70526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O1.1-442</a:t>
            </a:r>
            <a:endParaRPr lang="aa-ET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55271" y="1271387"/>
            <a:ext cx="97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0000FF"/>
                </a:solidFill>
              </a:rPr>
              <a:t>Precipitation</a:t>
            </a:r>
            <a:r>
              <a:rPr lang="fr-FR" sz="2800" b="1" dirty="0" smtClean="0">
                <a:solidFill>
                  <a:srgbClr val="0000FF"/>
                </a:solidFill>
              </a:rPr>
              <a:t> data </a:t>
            </a:r>
            <a:r>
              <a:rPr lang="fr-FR" sz="2800" b="1" dirty="0" err="1" smtClean="0">
                <a:solidFill>
                  <a:srgbClr val="0000FF"/>
                </a:solidFill>
              </a:rPr>
              <a:t>from</a:t>
            </a:r>
            <a:r>
              <a:rPr lang="fr-FR" sz="2800" b="1" dirty="0" smtClean="0">
                <a:solidFill>
                  <a:srgbClr val="0000FF"/>
                </a:solidFill>
              </a:rPr>
              <a:t> 2004 to 2022 (</a:t>
            </a:r>
            <a:r>
              <a:rPr lang="fr-FR" sz="2800" b="1" dirty="0" err="1" smtClean="0">
                <a:solidFill>
                  <a:srgbClr val="0000FF"/>
                </a:solidFill>
              </a:rPr>
              <a:t>October</a:t>
            </a:r>
            <a:r>
              <a:rPr lang="fr-FR" sz="2800" b="1" dirty="0" smtClean="0">
                <a:solidFill>
                  <a:srgbClr val="0000FF"/>
                </a:solidFill>
              </a:rPr>
              <a:t>-March)</a:t>
            </a:r>
            <a:endParaRPr lang="fr-FR" sz="2800" b="1" dirty="0">
              <a:solidFill>
                <a:srgbClr val="0000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and materials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37" y="76200"/>
            <a:ext cx="1284267" cy="61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O1.1-442</a:t>
            </a:r>
            <a:endParaRPr lang="aa-E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7828" y="1271588"/>
            <a:ext cx="10884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</a:rPr>
              <a:t>Variation of </a:t>
            </a:r>
            <a:r>
              <a:rPr lang="fr-FR" sz="2800" b="1" dirty="0" err="1" smtClean="0">
                <a:solidFill>
                  <a:srgbClr val="0000FF"/>
                </a:solidFill>
              </a:rPr>
              <a:t>infrasound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</a:rPr>
              <a:t>detection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</a:rPr>
              <a:t>number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</a:rPr>
              <a:t>from</a:t>
            </a:r>
            <a:r>
              <a:rPr lang="fr-FR" sz="2800" b="1" dirty="0" smtClean="0">
                <a:solidFill>
                  <a:srgbClr val="0000FF"/>
                </a:solidFill>
              </a:rPr>
              <a:t> the </a:t>
            </a:r>
            <a:r>
              <a:rPr lang="fr-FR" sz="2800" b="1" dirty="0" err="1" smtClean="0">
                <a:solidFill>
                  <a:srgbClr val="0000FF"/>
                </a:solidFill>
              </a:rPr>
              <a:t>week</a:t>
            </a:r>
            <a:r>
              <a:rPr lang="fr-FR" sz="2800" b="1" dirty="0" smtClean="0">
                <a:solidFill>
                  <a:srgbClr val="0000FF"/>
                </a:solidFill>
              </a:rPr>
              <a:t> 15 (</a:t>
            </a:r>
            <a:r>
              <a:rPr lang="fr-FR" sz="2800" b="1" dirty="0" err="1" smtClean="0">
                <a:solidFill>
                  <a:srgbClr val="0000FF"/>
                </a:solidFill>
              </a:rPr>
              <a:t>Mid</a:t>
            </a:r>
            <a:r>
              <a:rPr lang="fr-FR" sz="2800" b="1" dirty="0" smtClean="0">
                <a:solidFill>
                  <a:srgbClr val="0000FF"/>
                </a:solidFill>
              </a:rPr>
              <a:t> April) to </a:t>
            </a:r>
            <a:r>
              <a:rPr lang="fr-FR" sz="2800" b="1" dirty="0" err="1" smtClean="0">
                <a:solidFill>
                  <a:srgbClr val="0000FF"/>
                </a:solidFill>
              </a:rPr>
              <a:t>week</a:t>
            </a:r>
            <a:r>
              <a:rPr lang="fr-FR" sz="2800" b="1" dirty="0" smtClean="0">
                <a:solidFill>
                  <a:srgbClr val="0000FF"/>
                </a:solidFill>
              </a:rPr>
              <a:t> 44 (</a:t>
            </a:r>
            <a:r>
              <a:rPr lang="fr-FR" sz="2800" b="1" dirty="0" err="1" smtClean="0">
                <a:solidFill>
                  <a:srgbClr val="0000FF"/>
                </a:solidFill>
              </a:rPr>
              <a:t>Early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</a:rPr>
              <a:t>November</a:t>
            </a:r>
            <a:r>
              <a:rPr lang="fr-FR" sz="2800" b="1" dirty="0" smtClean="0">
                <a:solidFill>
                  <a:srgbClr val="0000FF"/>
                </a:solidFill>
              </a:rPr>
              <a:t>)</a:t>
            </a:r>
            <a:endParaRPr lang="fr-FR" sz="2800" b="1" dirty="0">
              <a:solidFill>
                <a:srgbClr val="0000F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2" y="2225695"/>
            <a:ext cx="5760000" cy="432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35" y="2225695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37" y="76200"/>
            <a:ext cx="1284267" cy="61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O1.1-442</a:t>
            </a:r>
            <a:endParaRPr lang="aa-E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51" y="2099181"/>
            <a:ext cx="5760000" cy="43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5" y="2099181"/>
            <a:ext cx="5760000" cy="4320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6276" y="1272542"/>
            <a:ext cx="11768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</a:rPr>
              <a:t>Variation of </a:t>
            </a:r>
            <a:r>
              <a:rPr lang="fr-FR" sz="2800" b="1" dirty="0" err="1" smtClean="0">
                <a:solidFill>
                  <a:srgbClr val="0000FF"/>
                </a:solidFill>
              </a:rPr>
              <a:t>infrasound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</a:rPr>
              <a:t>frequency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</a:rPr>
              <a:t>from</a:t>
            </a:r>
            <a:r>
              <a:rPr lang="fr-FR" sz="2800" b="1" dirty="0" smtClean="0">
                <a:solidFill>
                  <a:srgbClr val="0000FF"/>
                </a:solidFill>
              </a:rPr>
              <a:t> the </a:t>
            </a:r>
            <a:r>
              <a:rPr lang="fr-FR" sz="2800" b="1" dirty="0" err="1" smtClean="0">
                <a:solidFill>
                  <a:srgbClr val="0000FF"/>
                </a:solidFill>
              </a:rPr>
              <a:t>week</a:t>
            </a:r>
            <a:r>
              <a:rPr lang="fr-FR" sz="2800" b="1" dirty="0" smtClean="0">
                <a:solidFill>
                  <a:srgbClr val="0000FF"/>
                </a:solidFill>
              </a:rPr>
              <a:t> 15 (</a:t>
            </a:r>
            <a:r>
              <a:rPr lang="fr-FR" sz="2800" b="1" dirty="0" err="1" smtClean="0">
                <a:solidFill>
                  <a:srgbClr val="0000FF"/>
                </a:solidFill>
              </a:rPr>
              <a:t>Mid</a:t>
            </a:r>
            <a:r>
              <a:rPr lang="fr-FR" sz="2800" b="1" dirty="0" smtClean="0">
                <a:solidFill>
                  <a:srgbClr val="0000FF"/>
                </a:solidFill>
              </a:rPr>
              <a:t>-April) to </a:t>
            </a:r>
            <a:r>
              <a:rPr lang="fr-FR" sz="2800" b="1" dirty="0" err="1" smtClean="0">
                <a:solidFill>
                  <a:srgbClr val="0000FF"/>
                </a:solidFill>
              </a:rPr>
              <a:t>week</a:t>
            </a:r>
            <a:r>
              <a:rPr lang="fr-FR" sz="2800" b="1" dirty="0" smtClean="0">
                <a:solidFill>
                  <a:srgbClr val="0000FF"/>
                </a:solidFill>
              </a:rPr>
              <a:t> 44 (</a:t>
            </a:r>
            <a:r>
              <a:rPr lang="fr-FR" sz="2800" b="1" dirty="0" err="1" smtClean="0">
                <a:solidFill>
                  <a:srgbClr val="0000FF"/>
                </a:solidFill>
              </a:rPr>
              <a:t>Early</a:t>
            </a:r>
            <a:r>
              <a:rPr lang="fr-FR" sz="2800" b="1" dirty="0" smtClean="0">
                <a:solidFill>
                  <a:srgbClr val="0000FF"/>
                </a:solidFill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</a:rPr>
              <a:t>November</a:t>
            </a:r>
            <a:r>
              <a:rPr lang="fr-FR" sz="2800" b="1" dirty="0" smtClean="0">
                <a:solidFill>
                  <a:srgbClr val="0000FF"/>
                </a:solidFill>
              </a:rPr>
              <a:t>)</a:t>
            </a:r>
            <a:endParaRPr lang="fr-F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37" y="76200"/>
            <a:ext cx="1284267" cy="61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O1.1-442</a:t>
            </a:r>
            <a:endParaRPr lang="aa-E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08" y="1632066"/>
            <a:ext cx="5708932" cy="432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2" y="1632066"/>
            <a:ext cx="5689011" cy="4320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1488" y="5880626"/>
            <a:ext cx="530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Standard </a:t>
            </a:r>
            <a:r>
              <a:rPr lang="fr-FR" b="1" dirty="0" err="1" smtClean="0"/>
              <a:t>deviation</a:t>
            </a:r>
            <a:r>
              <a:rPr lang="fr-FR" b="1" dirty="0" smtClean="0"/>
              <a:t>:</a:t>
            </a:r>
          </a:p>
          <a:p>
            <a:r>
              <a:rPr lang="fr-FR" b="1" dirty="0" smtClean="0"/>
              <a:t>Normal </a:t>
            </a:r>
            <a:r>
              <a:rPr lang="fr-FR" b="1" dirty="0" err="1" smtClean="0"/>
              <a:t>precipitation</a:t>
            </a:r>
            <a:r>
              <a:rPr lang="fr-FR" b="1" dirty="0" smtClean="0"/>
              <a:t> 0.25</a:t>
            </a:r>
            <a:r>
              <a:rPr lang="fr-FR" b="1" dirty="0"/>
              <a:t> ≤ </a:t>
            </a:r>
            <a:r>
              <a:rPr lang="el-GR" b="1" dirty="0" smtClean="0"/>
              <a:t>σ</a:t>
            </a:r>
            <a:r>
              <a:rPr lang="fr-FR" b="1" dirty="0" smtClean="0"/>
              <a:t>≤0.32</a:t>
            </a:r>
          </a:p>
          <a:p>
            <a:r>
              <a:rPr lang="fr-FR" b="1" dirty="0" err="1" smtClean="0"/>
              <a:t>Low</a:t>
            </a:r>
            <a:r>
              <a:rPr lang="fr-FR" b="1" dirty="0" smtClean="0"/>
              <a:t> </a:t>
            </a:r>
            <a:r>
              <a:rPr lang="fr-FR" b="1" dirty="0" err="1" smtClean="0"/>
              <a:t>precipitation</a:t>
            </a:r>
            <a:r>
              <a:rPr lang="fr-FR" b="1" dirty="0" smtClean="0"/>
              <a:t> 0.22</a:t>
            </a:r>
            <a:r>
              <a:rPr lang="fr-FR" b="1" dirty="0"/>
              <a:t> ≤ </a:t>
            </a:r>
            <a:r>
              <a:rPr lang="el-GR" b="1" dirty="0" smtClean="0"/>
              <a:t>σ</a:t>
            </a:r>
            <a:r>
              <a:rPr lang="fr-FR" b="1" dirty="0"/>
              <a:t> ≤ </a:t>
            </a:r>
            <a:r>
              <a:rPr lang="fr-FR" b="1" dirty="0" smtClean="0"/>
              <a:t>0.26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50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37" y="76200"/>
            <a:ext cx="1284267" cy="61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O1.1-442</a:t>
            </a:r>
            <a:endParaRPr lang="aa-E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4363" y="1614488"/>
            <a:ext cx="972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47057" y="1614488"/>
            <a:ext cx="107768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Climate observation by infrasound is possible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First approach leads to a good results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FF"/>
                </a:solidFill>
              </a:rPr>
              <a:t>Relationship between rainfall and infrasound is obvious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FF"/>
                </a:solidFill>
              </a:rPr>
              <a:t>Further study need to be undertaken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19656</TotalTime>
  <Words>294</Words>
  <Application>Microsoft Office PowerPoint</Application>
  <PresentationFormat>Grand écran</PresentationFormat>
  <Paragraphs>88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Schoolbook</vt:lpstr>
      <vt:lpstr>inherit</vt:lpstr>
      <vt:lpstr>Custom Design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Andry Ramanantsoa</cp:lastModifiedBy>
  <cp:revision>63</cp:revision>
  <dcterms:created xsi:type="dcterms:W3CDTF">2023-04-18T13:25:54Z</dcterms:created>
  <dcterms:modified xsi:type="dcterms:W3CDTF">2023-06-15T13:24:25Z</dcterms:modified>
</cp:coreProperties>
</file>