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4"/>
  </p:notesMasterIdLst>
  <p:sldIdLst>
    <p:sldId id="261" r:id="rId3"/>
    <p:sldId id="256" r:id="rId4"/>
    <p:sldId id="262" r:id="rId5"/>
    <p:sldId id="263" r:id="rId6"/>
    <p:sldId id="265" r:id="rId7"/>
    <p:sldId id="266" r:id="rId8"/>
    <p:sldId id="267" r:id="rId9"/>
    <p:sldId id="268" r:id="rId10"/>
    <p:sldId id="271" r:id="rId11"/>
    <p:sldId id="278" r:id="rId12"/>
    <p:sldId id="272" r:id="rId13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5"/>
            <p14:sldId id="266"/>
            <p14:sldId id="267"/>
            <p14:sldId id="268"/>
            <p14:sldId id="271"/>
            <p14:sldId id="278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0"/>
    <p:restoredTop sz="91968" autoAdjust="0"/>
  </p:normalViewPr>
  <p:slideViewPr>
    <p:cSldViewPr snapToGrid="0">
      <p:cViewPr varScale="1">
        <p:scale>
          <a:sx n="59" d="100"/>
          <a:sy n="59" d="100"/>
        </p:scale>
        <p:origin x="10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408C4-48C5-48F3-BB1E-32CD74F5E8C6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3FF79-D3B8-4E8D-AED0-333FB0BFE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21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3FF79-D3B8-4E8D-AED0-333FB0BFE30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140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3FF79-D3B8-4E8D-AED0-333FB0BFE30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95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3FF79-D3B8-4E8D-AED0-333FB0BFE30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79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57C271B-821A-70E5-F447-2DDFCC938E6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26659" y="4540638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FC6AE10-314C-DB05-A9A2-71F9F991366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89F8FBB-6D10-AA98-C598-C1E4B431BB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1F17AF8-FDC9-0D0F-FD83-16084C93CAA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93430" y="771526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BA9B38A6-252C-62B9-CD8D-4942E385E4B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38B5F26-BCB1-26A9-3609-F8BEBC8A2E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://www.ceein.eu/" TargetMode="Externa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617032" y="2267489"/>
            <a:ext cx="58708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Infrasound observations at the station PVCI            in  2019-2022 and identification of the sources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Šindelářová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Baše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Kozubek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K. Podolská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I. Bondár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Pásztor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2, 3, 4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 Czanik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Czech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Sci, Inst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Phys; 2 Inst Geological Geochem Res, Res Centre Astronomy Earth Sci, ELKH; 3 Inst Earth Phys Space Sci, ELKH; 4 Dept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 Sci Inst Geography Earth Sci, ELTE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DC5A0-E307-0CEB-749E-C2800F7D23AA}"/>
              </a:ext>
            </a:extLst>
          </p:cNvPr>
          <p:cNvSpPr txBox="1"/>
          <p:nvPr/>
        </p:nvSpPr>
        <p:spPr>
          <a:xfrm>
            <a:off x="617033" y="5295030"/>
            <a:ext cx="527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Date: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F641A9-A10D-B6C9-3317-21EA09B41327}"/>
              </a:ext>
            </a:extLst>
          </p:cNvPr>
          <p:cNvSpPr txBox="1">
            <a:spLocks/>
          </p:cNvSpPr>
          <p:nvPr/>
        </p:nvSpPr>
        <p:spPr>
          <a:xfrm>
            <a:off x="2440226" y="4576272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O1.1-205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1485437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O1.1-205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234995-91CE-DC38-7E28-7D3A35909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533" y="26658"/>
            <a:ext cx="1033342" cy="68580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B9F39DE-F15C-2293-B993-812281B805EA}"/>
              </a:ext>
            </a:extLst>
          </p:cNvPr>
          <p:cNvSpPr txBox="1"/>
          <p:nvPr/>
        </p:nvSpPr>
        <p:spPr>
          <a:xfrm>
            <a:off x="262791" y="1617678"/>
            <a:ext cx="114140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Microbarograph station PVCI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Dominant back-azimuths of 280 – 330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all year 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winter NW arrivals only – likely no permanent local sources to the east of PVCI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summer arrivals from NW and from 40-50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150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200-250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</a:p>
          <a:p>
            <a:pPr marL="358775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2022 also BAZ 90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possible signal sources identified: microbaroms, refineries and industry, mining activities</a:t>
            </a:r>
          </a:p>
          <a:p>
            <a:pPr marL="36195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verified source: war in Ukraine from 2022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Transient sources not presented today, but regularly detected at PVCI: North Sea sonic booms (~310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verified), Aegean Sea sonic booms (~145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 convective storms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F7FF75E-EC91-9DD1-D199-9C8F38D6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845" y="12101"/>
            <a:ext cx="664533" cy="6795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77715C0-BE9D-5069-37CF-84C063ACE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2508" y="21771"/>
            <a:ext cx="664533" cy="6654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8217135-7707-4C22-7306-D1873977A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721" y="21771"/>
            <a:ext cx="690692" cy="6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96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O1.1-205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234995-91CE-DC38-7E28-7D3A35909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533" y="26658"/>
            <a:ext cx="1033342" cy="68580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5911415-835B-1087-7CF9-5604C8F0BFDD}"/>
              </a:ext>
            </a:extLst>
          </p:cNvPr>
          <p:cNvSpPr txBox="1"/>
          <p:nvPr/>
        </p:nvSpPr>
        <p:spPr>
          <a:xfrm>
            <a:off x="180753" y="4171800"/>
            <a:ext cx="11804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acknowledgement: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DTK-GPMCC and DTK-DIVA software were kindly provided 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Commissariat à l’énergie atomique et aux énergies alternatives, Centre DAM-Île-de-France, Département Analyse, Surveillance, Environnement, Bruyères-le-Châtel, F91297 Arpajon, France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authors thank Alexis Le Pichon and Julien </a:t>
            </a: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Vergoz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training on infrasound data processing and for the support of CEEIN activities.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DE5842C-91EA-5920-2FD1-0F2AF6178A88}"/>
              </a:ext>
            </a:extLst>
          </p:cNvPr>
          <p:cNvSpPr txBox="1"/>
          <p:nvPr/>
        </p:nvSpPr>
        <p:spPr>
          <a:xfrm>
            <a:off x="3867912" y="2538930"/>
            <a:ext cx="4468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Thank you for your attention</a:t>
            </a:r>
            <a:endParaRPr lang="cs-CZ" sz="2800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6800454-C60C-3D22-1FFB-44839576B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849" y="12101"/>
            <a:ext cx="664533" cy="6795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E38CEDB-7780-DB01-D880-4DBE7D250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2512" y="21771"/>
            <a:ext cx="664533" cy="6654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60C7F49-AC46-59A9-4499-80875C26E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725" y="21771"/>
            <a:ext cx="690692" cy="6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7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1485438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O1.1-205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234995-91CE-DC38-7E28-7D3A35909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802" y="26658"/>
            <a:ext cx="1033342" cy="68580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89EC7F2-D1D2-0896-8935-6B9BE6CC2F81}"/>
              </a:ext>
            </a:extLst>
          </p:cNvPr>
          <p:cNvSpPr txBox="1"/>
          <p:nvPr/>
        </p:nvSpPr>
        <p:spPr>
          <a:xfrm>
            <a:off x="173302" y="2053479"/>
            <a:ext cx="44387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microbarograph array PVCI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Infrasound observations</a:t>
            </a:r>
          </a:p>
          <a:p>
            <a:pPr marL="265113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Characteristics of summer arrivals</a:t>
            </a:r>
          </a:p>
          <a:p>
            <a:pPr indent="265113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Characteristics of winter arrivals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Discussion about possible signal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1FA23FC-68A7-9C50-D5DF-CB9BB88DA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9248" y="12101"/>
            <a:ext cx="664533" cy="6795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630BAB9-7221-26B2-55E8-CD3D2F778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4911" y="21771"/>
            <a:ext cx="664533" cy="66544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812BD93-5CB0-ED68-E923-7CEC19208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124" y="21771"/>
            <a:ext cx="690692" cy="6906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BBFEE37-5747-2E96-8964-2F1471AF71F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94458" y="2018098"/>
            <a:ext cx="3600000" cy="219151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11A0994-BE90-216C-BF62-68A77901F62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376892" y="2007217"/>
            <a:ext cx="3600000" cy="219151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250BFE9-3EB9-D028-8D9F-5D0C6B44E7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6891" y="4311159"/>
            <a:ext cx="3600000" cy="21915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48F4587-6BEC-BED8-B151-6B8AB6CFB8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4458" y="4322040"/>
            <a:ext cx="3600000" cy="2191515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47F3104-D4E1-01A5-91C7-FE981DF58A9F}"/>
              </a:ext>
            </a:extLst>
          </p:cNvPr>
          <p:cNvSpPr txBox="1"/>
          <p:nvPr/>
        </p:nvSpPr>
        <p:spPr>
          <a:xfrm>
            <a:off x="6204857" y="1469567"/>
            <a:ext cx="4762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Infrasound detections at PVCI in 2019-2022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1474550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microbarograph array PVCI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O1.1-205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234995-91CE-DC38-7E28-7D3A35909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533" y="26658"/>
            <a:ext cx="1033342" cy="68580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98D7DBA-A4F4-9B8D-BC00-B049308AE368}"/>
              </a:ext>
            </a:extLst>
          </p:cNvPr>
          <p:cNvSpPr txBox="1"/>
          <p:nvPr/>
        </p:nvSpPr>
        <p:spPr>
          <a:xfrm>
            <a:off x="228601" y="1408176"/>
            <a:ext cx="1159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Czech microbarograph network, C9 – two stations: PVCI (50.53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 14.57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E) and WBCI (50.25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12.44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E) 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0C8B366-AF06-2221-2D47-6EDB17AAE643}"/>
              </a:ext>
            </a:extLst>
          </p:cNvPr>
          <p:cNvSpPr txBox="1"/>
          <p:nvPr/>
        </p:nvSpPr>
        <p:spPr>
          <a:xfrm>
            <a:off x="213430" y="2354121"/>
            <a:ext cx="51632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PVCI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Array aperture 200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Operational range f = 0.05-4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regular operation since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Upgrade necessary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77D7598-7CF8-64AC-895E-16D5E1F818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/>
          <a:stretch/>
        </p:blipFill>
        <p:spPr>
          <a:xfrm>
            <a:off x="5343319" y="2135122"/>
            <a:ext cx="6480000" cy="425698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C342A09-2356-4A86-D82E-DCD058AEF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730" y="12101"/>
            <a:ext cx="664533" cy="6795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CE27B2F-479E-7778-2859-BDF700AFE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393" y="21771"/>
            <a:ext cx="664533" cy="66544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D126471-3A39-AB6A-7B48-25B42AC39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4606" y="21771"/>
            <a:ext cx="690692" cy="6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4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148543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of data processing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O1.1-205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234995-91CE-DC38-7E28-7D3A35909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533" y="26658"/>
            <a:ext cx="1033342" cy="68580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295FF2C-4606-98DB-3CA0-F3ADADE73EA2}"/>
              </a:ext>
            </a:extLst>
          </p:cNvPr>
          <p:cNvSpPr txBox="1"/>
          <p:nvPr/>
        </p:nvSpPr>
        <p:spPr>
          <a:xfrm>
            <a:off x="116957" y="1714276"/>
            <a:ext cx="118679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Infrasound detections processed with DTK-GPMCC with 1/3-octave band settings, years 2020 – 2022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and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WinPMCC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year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Seasonal summaries obtained using DTK-DIVA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season defined according to the dates of solstices and equinoxes</a:t>
            </a:r>
          </a:p>
          <a:p>
            <a:pPr marL="26511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Summer 21 April – 20 August</a:t>
            </a:r>
          </a:p>
          <a:p>
            <a:pPr marL="26511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Winter 1 January – 20 February + 21 October – 31 December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Search for possible sources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based on measurements of a single station only →  no localization procedure</a:t>
            </a:r>
          </a:p>
          <a:p>
            <a:pPr marL="26511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on literature review: Infrasound Monitoring for Atmospheric Studies (A. Le Pichon, E. Blanc,           		A. Hauchecorne Eds., 2010) and The European Infrasound Bulletin (Pilger et al., 2018, Pure 		Appl.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08C131-67F6-4D3E-C92E-D5006C1B2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616" y="12101"/>
            <a:ext cx="664533" cy="6795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4B4ABBB-AACE-364F-DAFC-6095C0A07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279" y="21771"/>
            <a:ext cx="664533" cy="6654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21E78C6-ADB4-0245-8C16-1BFB6CA7D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5492" y="21771"/>
            <a:ext cx="690692" cy="6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9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1496325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 in summer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O1.1-205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234995-91CE-DC38-7E28-7D3A35909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533" y="26658"/>
            <a:ext cx="1033342" cy="68580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83FFF12-E2F1-8EED-5321-E3A6DF505143}"/>
              </a:ext>
            </a:extLst>
          </p:cNvPr>
          <p:cNvSpPr txBox="1"/>
          <p:nvPr/>
        </p:nvSpPr>
        <p:spPr>
          <a:xfrm>
            <a:off x="4691745" y="1090143"/>
            <a:ext cx="7416853" cy="566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Summer 2022, 21 April – 20 August</a:t>
            </a: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2D histogram azimuth-frequency-velocity, signals of duration &gt; 30 s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High trace velocities at BAZ 200 – 250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f = 0.2 Hz. Possibly microbaroms propagating in the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thermospheric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waveguide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Lonzaga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2015, JASA Express Letters)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1D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histogram azimuth-duration, signals of frequencies &gt; 0.7 Hz</a:t>
            </a:r>
          </a:p>
          <a:p>
            <a:pPr marL="265113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Mainly anthropogenic origin expected (Pilger et al., 2018, Pure Appl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65113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2022 dominant BAZ 90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not observed in 2019 – 2021</a:t>
            </a: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Significant back-azimuths and possible sources</a:t>
            </a:r>
          </a:p>
          <a:p>
            <a:pPr marL="268288" indent="-268288">
              <a:lnSpc>
                <a:spcPct val="15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40-50</a:t>
            </a: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industry in Poland: copper mines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Polkowice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Lubin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refinery  Plock</a:t>
            </a:r>
          </a:p>
          <a:p>
            <a:pPr>
              <a:lnSpc>
                <a:spcPct val="15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war in Ukraine, verified with the ISC bulletin</a:t>
            </a:r>
          </a:p>
          <a:p>
            <a:pPr>
              <a:lnSpc>
                <a:spcPct val="15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refineries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Schwechat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(A),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Szazhalombatta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(H),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Slovnaft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(SK)</a:t>
            </a:r>
          </a:p>
          <a:p>
            <a:pPr>
              <a:lnSpc>
                <a:spcPct val="15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200-250</a:t>
            </a: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microbaroms </a:t>
            </a:r>
          </a:p>
          <a:p>
            <a:pPr marL="268288" indent="-268288">
              <a:lnSpc>
                <a:spcPct val="15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260-310</a:t>
            </a: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industry in NW Bohemia: refinery Litvinov, surface mines</a:t>
            </a:r>
          </a:p>
          <a:p>
            <a:pPr>
              <a:lnSpc>
                <a:spcPct val="15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310-350</a:t>
            </a: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possible sources not known yet</a:t>
            </a: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6E043E1-100E-490B-1DFA-E339AEFB3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91" y="1231489"/>
            <a:ext cx="3945471" cy="2790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4B8CC87-4695-49AF-C5C5-5768870BF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91" y="4055071"/>
            <a:ext cx="3945471" cy="2790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F532322-B0B1-44E6-E3C2-D918EDEA7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8617" y="12101"/>
            <a:ext cx="664533" cy="6795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5771ED6-CBF2-0612-7451-D0A38D7711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4280" y="21771"/>
            <a:ext cx="664533" cy="66544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6C6C3D9-D0A8-4011-F213-F8AB59EEC8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5493" y="21771"/>
            <a:ext cx="690692" cy="6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1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148543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 in winter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O1.1-205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234995-91CE-DC38-7E28-7D3A35909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533" y="26658"/>
            <a:ext cx="1033342" cy="68580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41FF172-6F4A-3E1B-2789-F50BE2F8D768}"/>
              </a:ext>
            </a:extLst>
          </p:cNvPr>
          <p:cNvSpPr txBox="1"/>
          <p:nvPr/>
        </p:nvSpPr>
        <p:spPr>
          <a:xfrm>
            <a:off x="4637316" y="1214342"/>
            <a:ext cx="7223305" cy="527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Winter 2022, 1 January – 20 February and 21 October – 21 December 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2D histogram azimuth-frequency-velocity, signals of duration &gt; 30 s</a:t>
            </a:r>
          </a:p>
          <a:p>
            <a:pPr marL="265113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NW arrivals only</a:t>
            </a:r>
          </a:p>
          <a:p>
            <a:pPr marL="265113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 = 0.1 – 2 Hz,  maximum number of detections at 0.5 – 0.8 Hz   microbaroms are not the only source observed in winter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1D  histogram azimuth-duration, signals of frequencies &gt; 0.7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Long duration of signals from NW, possible sources searched among the permanent and long-duration ones</a:t>
            </a:r>
          </a:p>
          <a:p>
            <a:pPr marL="180975" indent="-180975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Significant back-azimuths and possible sources</a:t>
            </a:r>
          </a:p>
          <a:p>
            <a:pPr marL="180975" indent="-180975">
              <a:lnSpc>
                <a:spcPct val="15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30°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industry in Poland: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Bogatynia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Turow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surface mine and powerplant</a:t>
            </a:r>
          </a:p>
          <a:p>
            <a:pPr marL="180975" indent="-180975">
              <a:lnSpc>
                <a:spcPct val="15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240 – 340°</a:t>
            </a:r>
          </a:p>
          <a:p>
            <a:pPr marL="180975" indent="-180975">
              <a:lnSpc>
                <a:spcPct val="150000"/>
              </a:lnSpc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  f = 0.2 Hz microbaroms</a:t>
            </a:r>
          </a:p>
          <a:p>
            <a:pPr marL="174625" indent="-174625">
              <a:lnSpc>
                <a:spcPct val="150000"/>
              </a:lnSpc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	f &gt; 0.5 Hz industry in NW Bohemia, refinery and chemical industrial        	complex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Leuna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(Germany), other unknown sources at 310-330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7A2DDF9-912C-BB92-0AEC-359808F32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12" y="1175548"/>
            <a:ext cx="3945472" cy="2790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059C1A0-943B-8C38-F432-AD38C8BC6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02" y="4017005"/>
            <a:ext cx="3945472" cy="2790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9177750-23EA-6F50-3462-2F82418DD9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7731" y="12101"/>
            <a:ext cx="664533" cy="6795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D743B67-AFFF-D2C0-32D3-066FE0E09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3394" y="21771"/>
            <a:ext cx="664533" cy="66544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9327B9B-E844-61F8-E010-0978B4C886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4607" y="21771"/>
            <a:ext cx="690692" cy="6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9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1071776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regional sources of infrasound detected at PVCI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O1.1-205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234995-91CE-DC38-7E28-7D3A35909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533" y="26658"/>
            <a:ext cx="1033342" cy="68580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25FDDA9-FA15-E49B-6684-2F29382182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7423" y="1552094"/>
            <a:ext cx="7687831" cy="467999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11A3D52-FC16-D1CF-BFAF-FDCF73B5472E}"/>
              </a:ext>
            </a:extLst>
          </p:cNvPr>
          <p:cNvSpPr txBox="1"/>
          <p:nvPr/>
        </p:nvSpPr>
        <p:spPr>
          <a:xfrm>
            <a:off x="7810597" y="1539760"/>
            <a:ext cx="41742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Measurements of a single station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Literature review – the types of sources – searched for in the azimuths of signal arrivals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background back-azimuths observed in year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Large refineries found in the directions of frequent arrivals of low-amplitude stable signals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Mines previously identified as a source in the European Infrasound Bulletin (Pilger et al., 2018)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E6CB485-E2A2-AB60-5D67-4DC944E67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844" y="12101"/>
            <a:ext cx="664533" cy="6795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A36EFA1-B2D4-826E-DF80-8C6448177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507" y="21771"/>
            <a:ext cx="664533" cy="66544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B094708-3D78-0578-F1EB-9D291DC9AC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3720" y="21771"/>
            <a:ext cx="690692" cy="6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73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1082664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local sources of infrasound detected at PVCI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O1.1-205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234995-91CE-DC38-7E28-7D3A35909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533" y="26658"/>
            <a:ext cx="1033342" cy="68580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99E4670-37CA-4E53-7A98-94F6CD0941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5466" y="1712002"/>
            <a:ext cx="7076233" cy="425336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E412B73-8B0E-9E17-596C-865415D8D8C3}"/>
              </a:ext>
            </a:extLst>
          </p:cNvPr>
          <p:cNvSpPr txBox="1"/>
          <p:nvPr/>
        </p:nvSpPr>
        <p:spPr>
          <a:xfrm>
            <a:off x="7321699" y="1760549"/>
            <a:ext cx="47941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Sources mostly up to 50 km from PVCI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 signal propagation expected,</a:t>
            </a:r>
          </a:p>
          <a:p>
            <a:pPr marL="26511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arrivals independent from the season of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Quarries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Industry: refineries, a chemical complex,  a paper mill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Thermal powerplants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Surface brown coal mines (50 – 80 km)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87210E1-8E81-0892-03F9-70CFBD5D9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845" y="12101"/>
            <a:ext cx="664533" cy="679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5ED6D3-3DF9-9FDC-58E8-06BEFC908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2508" y="21771"/>
            <a:ext cx="664533" cy="66544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204D95F-AE9D-C81F-237B-68C2161928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3721" y="21771"/>
            <a:ext cx="690692" cy="6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43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1267716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and Eastern European Infrasound Network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O1.1-205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234995-91CE-DC38-7E28-7D3A35909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533" y="26658"/>
            <a:ext cx="1033342" cy="68580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C34AE66-602D-8525-0A1B-7093F619807A}"/>
              </a:ext>
            </a:extLst>
          </p:cNvPr>
          <p:cNvSpPr txBox="1"/>
          <p:nvPr/>
        </p:nvSpPr>
        <p:spPr>
          <a:xfrm>
            <a:off x="116963" y="1169578"/>
            <a:ext cx="10371557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Memorandum of cooperation,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Austria,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GeoSphere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Czechia, the Czech Academy of Sciences, Institute of Atmospheric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Hungary, Research Centre for Astronomy and Earth Sciences of the Hungarian Academy of Sciences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Romania, National Institute for Earth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Ukraine, National Space Facilities Control and Test Center, State Space Agency of Ukraine</a:t>
            </a: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5807DF5-4157-EEFB-444F-E0A831A28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91" y="3288166"/>
            <a:ext cx="5444973" cy="33146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3C509DD-882F-DA61-6809-F17590927DAA}"/>
              </a:ext>
            </a:extLst>
          </p:cNvPr>
          <p:cNvSpPr txBox="1"/>
          <p:nvPr/>
        </p:nvSpPr>
        <p:spPr>
          <a:xfrm>
            <a:off x="5762075" y="3335583"/>
            <a:ext cx="645479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Identification and monitoring of infrasound sources in Central and Eastern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Central and Eastern European Infrasound Bulletin 2017-2020</a:t>
            </a:r>
          </a:p>
          <a:p>
            <a:pPr marL="271463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Available at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www.ceein.eu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Central and Eastern European Infrasound Bulletin 2021-2022</a:t>
            </a:r>
          </a:p>
          <a:p>
            <a:pPr marL="271463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Available at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www.ceein.eu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/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SnT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2023 e-poster P2.3-189 by I. Bondar et al.</a:t>
            </a: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EEF068-155C-C5B9-679B-283F7968F3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7730" y="12101"/>
            <a:ext cx="664533" cy="6795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3CD6FDE-F79D-8CB8-DE1E-820FB78DD9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3393" y="21771"/>
            <a:ext cx="664533" cy="66544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6712694-F537-04CE-57AD-3EF5FEF359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4606" y="21771"/>
            <a:ext cx="690692" cy="6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902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8059</TotalTime>
  <Words>1006</Words>
  <Application>Microsoft Office PowerPoint</Application>
  <PresentationFormat>Širokoúhlá obrazovka</PresentationFormat>
  <Paragraphs>152</Paragraphs>
  <Slides>11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Custom Design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tersin@ufa.cas.cz</cp:lastModifiedBy>
  <cp:revision>56</cp:revision>
  <dcterms:created xsi:type="dcterms:W3CDTF">2023-04-18T13:25:54Z</dcterms:created>
  <dcterms:modified xsi:type="dcterms:W3CDTF">2023-06-07T08:09:34Z</dcterms:modified>
</cp:coreProperties>
</file>