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9"/>
  </p:notesMasterIdLst>
  <p:sldIdLst>
    <p:sldId id="261" r:id="rId3"/>
    <p:sldId id="263" r:id="rId4"/>
    <p:sldId id="264" r:id="rId5"/>
    <p:sldId id="267" r:id="rId6"/>
    <p:sldId id="269" r:id="rId7"/>
    <p:sldId id="268" r:id="rId8"/>
    <p:sldId id="279" r:id="rId9"/>
    <p:sldId id="270" r:id="rId10"/>
    <p:sldId id="271" r:id="rId11"/>
    <p:sldId id="273" r:id="rId12"/>
    <p:sldId id="274" r:id="rId13"/>
    <p:sldId id="275" r:id="rId14"/>
    <p:sldId id="277" r:id="rId15"/>
    <p:sldId id="276" r:id="rId16"/>
    <p:sldId id="278" r:id="rId17"/>
    <p:sldId id="281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63"/>
            <p14:sldId id="264"/>
            <p14:sldId id="267"/>
            <p14:sldId id="269"/>
            <p14:sldId id="268"/>
            <p14:sldId id="279"/>
            <p14:sldId id="270"/>
            <p14:sldId id="271"/>
            <p14:sldId id="273"/>
            <p14:sldId id="274"/>
            <p14:sldId id="275"/>
            <p14:sldId id="277"/>
            <p14:sldId id="276"/>
            <p14:sldId id="278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1" autoAdjust="0"/>
    <p:restoredTop sz="94694"/>
  </p:normalViewPr>
  <p:slideViewPr>
    <p:cSldViewPr snapToGrid="0">
      <p:cViewPr varScale="1">
        <p:scale>
          <a:sx n="99" d="100"/>
          <a:sy n="99" d="100"/>
        </p:scale>
        <p:origin x="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B1ABC-F612-4F91-9A04-27CBDE6984E7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155FA-9D85-4E58-86E1-19D1FDBD4B5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3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857C271B-821A-70E5-F447-2DDFCC938E6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="" xmlns:a16="http://schemas.microsoft.com/office/drawing/2014/main" id="{3FC6AE10-314C-DB05-A9A2-71F9F991366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="" xmlns:a16="http://schemas.microsoft.com/office/drawing/2014/main" id="{989F8FBB-6D10-AA98-C598-C1E4B431BB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01F17AF8-FDC9-0D0F-FD83-16084C93CAA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93430" y="771526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="" xmlns:a16="http://schemas.microsoft.com/office/drawing/2014/main" id="{BA9B38A6-252C-62B9-CD8D-4942E385E4B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="" xmlns:a16="http://schemas.microsoft.com/office/drawing/2014/main" id="{038B5F26-BCB1-26A9-3609-F8BEBC8A2E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bto.org/specials/vdec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617033" y="2411871"/>
            <a:ext cx="527081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Nuclear Explosion Signal Screening Open Inter-Comparison Exercise 2021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x-none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Maurer¹,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Liu²,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Brioude³,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Arnold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Arias¹,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Kijima²,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Kúsmierczyk-Michulec²,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Schoemaker²,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Tipka²,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M.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Kalinowski²</a:t>
            </a:r>
            <a:endParaRPr lang="x-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x-non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de-DE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GeoSphere</a:t>
            </a:r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Austria (</a:t>
            </a:r>
            <a:r>
              <a:rPr lang="de-DE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</a:t>
            </a:r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ZAMG), ²CTBTO-IDC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³Université de la Réunion</a:t>
            </a:r>
            <a:endParaRPr lang="x-non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7DC5A0-E307-0CEB-749E-C2800F7D23AA}"/>
              </a:ext>
            </a:extLst>
          </p:cNvPr>
          <p:cNvSpPr txBox="1"/>
          <p:nvPr/>
        </p:nvSpPr>
        <p:spPr>
          <a:xfrm>
            <a:off x="617033" y="5090490"/>
            <a:ext cx="52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Date: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x-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x-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x-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1F641A9-A10D-B6C9-3317-21EA09B41327}"/>
              </a:ext>
            </a:extLst>
          </p:cNvPr>
          <p:cNvSpPr txBox="1">
            <a:spLocks/>
          </p:cNvSpPr>
          <p:nvPr/>
        </p:nvSpPr>
        <p:spPr>
          <a:xfrm>
            <a:off x="2440226" y="4564251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I2.3-046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 Level 2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Tasks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I2.3-046</a:t>
            </a:r>
            <a:endParaRPr lang="x-non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036" y="50050"/>
            <a:ext cx="2115174" cy="65580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1023035"/>
            <a:ext cx="1219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Required participants’ expertise: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ATM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and/or radionuclide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isotope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name(s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), station(s)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and collection stop time(s)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anomalous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activity concentration(s) for one (or several)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radioxenon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isotope(s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 within each of the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given time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periods and for each of the test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scenarios.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Task 2: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State the isotope names, station(s) and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collection stop time(s)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(an) isotopic ratio(s) related to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anomalous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concentrations indicating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 military event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Task 3: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explosion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zero,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including an uncertainty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ATM,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Thresholding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Learning (Isolation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), ATM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Bayesian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Ridge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Regression &amp; Lognormal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fitting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6" y="4458773"/>
            <a:ext cx="4659948" cy="238664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669" y="4344521"/>
            <a:ext cx="3464713" cy="250089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369" y="4351436"/>
            <a:ext cx="3433643" cy="247846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200150" y="6282690"/>
            <a:ext cx="163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Thresholding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72000" y="6194276"/>
            <a:ext cx="395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Bayesian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Ridge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Regression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2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 Level 2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esults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I2.3-046</a:t>
            </a:r>
            <a:endParaRPr lang="x-non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036" y="50050"/>
            <a:ext cx="2115174" cy="65580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-8872" y="1087716"/>
            <a:ext cx="1219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Pretended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103)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discarded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all but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participant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discarded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explosion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Xe-133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Thresholding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J=0.61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comparable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Level 1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percentile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(CTBTO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percentile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Xe-133m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J=0.73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Xe-131m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J=0.97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Xe-135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J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= 0.84)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isotopic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thresholding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Clear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Level 2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Level 1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 FPR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5%!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FPR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comes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TPR.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Disadvantage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evel 1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Level 2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priori definition of 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percentile threshold is needed in real life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may depend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given,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unknown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nuclear source term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isotope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explosion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not different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participant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(but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successfully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 4-isotope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Timing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%).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254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Level 3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I2.3-046</a:t>
            </a:r>
            <a:endParaRPr lang="x-non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036" y="50050"/>
            <a:ext cx="2115174" cy="65580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7281" y="1024082"/>
            <a:ext cx="120601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Required participants’ expertise: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Higher-level ATM and statistical expertise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Task 1: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Determine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geographical area (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) for eight selected nuclear explosions (underground or underwater),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including an uncertainty estimate of that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Task 2: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State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total release (in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 of the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explosion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for all four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isotopes, including an uncertainty estimate per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isotope.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Bayesian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inference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(also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Learning),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overlap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PSR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429" y="2902706"/>
            <a:ext cx="4840432" cy="182508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7281" y="4018446"/>
            <a:ext cx="70863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reconstruction using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Bayesian approaches works quite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(given the challenging scenarios)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input samples can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 identified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Probable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source regions are quite large for different reasons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(e.g., network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sparsity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lack of multiple isotope detections) and frequently add up to several hundreds of kilometers (and sometimes even up to ca. 2500 km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lot depends on which samples are selected for source term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inversion.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7039738" y="4802781"/>
            <a:ext cx="509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seems to be easier to estimate release magnitudes correctly although this is only true for Xe-133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is likely due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underlying explosion source terms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Simple methods (e.g., PSR or overlap counting) can additionally be used to get crude first impressions.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1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I2.3-046</a:t>
            </a:r>
            <a:endParaRPr lang="x-non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036" y="50050"/>
            <a:ext cx="2115174" cy="65580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1041903"/>
            <a:ext cx="12216868" cy="1246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nulcear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explosion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top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positives („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neutrals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“)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huge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power.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ATM based residuals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alters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detection power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to direct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(pseudo-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)observation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distribution analysis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depending on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and background prediction performance in relation to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nuclear explosion source term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magnitude. Noteworthy (positive) influence is only on Xe-133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(up to +15%).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necessity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LC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explosion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predictions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LC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MDC.</a:t>
            </a:r>
          </a:p>
          <a:p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hortcomings for Xe-133m, Xe-131m and Xe-135 cannot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blamed to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ATM.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Emission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deficiencies and issues with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and quantification of below MDC IMS measurements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seem to be problems on their own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a high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72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Xe-133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excluding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eutrals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causing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&gt;= LC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underwater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investigated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IMS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(23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stations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3571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6.2.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I2.3-046</a:t>
            </a:r>
            <a:endParaRPr lang="x-non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036" y="50050"/>
            <a:ext cx="2115174" cy="65580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705856"/>
            <a:ext cx="12262368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900" dirty="0"/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Screening and timing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(not shown) based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true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screened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samples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ratio Xe-133m/Xe-133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 likely be improved by using residuals in case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underwater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explosions.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likely related to the subtle signals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underwater explosions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compared to the substantial (Xe-133) background which is removed (at least partly)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via the residual approach.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ethods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Level 2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power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least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methodically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superior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Level 1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Level 3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selecting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knowledge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would be needed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regarding emission inventories of Xe-133m, Xe131m and Xe-135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may be difficult to achieve in entireness even on long-term,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Machine Learning (ML) based approaches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anomaly detection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and/or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nudging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ATM simulations towards (IMS) observations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Zwaaftink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et al. (2018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well as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term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inversion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 be used as remedy 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overcome effects of source term and transport errors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NG noble gas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IMS noble gas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stations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!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4-isotope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I2.3-046</a:t>
            </a:r>
            <a:endParaRPr lang="x-non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036" y="50050"/>
            <a:ext cx="2115174" cy="65580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82683" y="1717092"/>
            <a:ext cx="9540353" cy="446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A.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Axelsson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, A.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Ringbom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, M.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Aldener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, T.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Fritioff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, and A.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Mörtsell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 (2014): The Impact of System Characteristics on Noble Gas Network Verification Capability for CTBT. Report No. FOI-R-3856-SE, ISSN-1650-1942, Stockholm, Sweden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J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. L. Burnett, P. W.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Eslinger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, B. D.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Milbrath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 (2019): The detectability of the Wigwam underwater nuclear explosion by the radionuclide stations of the International Monitoring System.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Journal of Environmental Radioactivity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208–209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, 106030.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B.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Kalinowski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Axelsson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Bean, X. Blanchard, T. W. Bowyer, G.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Brachet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Hebel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I. McIntyre, J. Peters, C.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Pistner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Raith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Ringbom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R. J.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Saey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 Schlosser, T. J.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Taffary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R. K.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(2010): Discrimination of Nuclear Explosions against Civilian Sources Based on Atmospheric Xenon Isotopic Activity Ratios.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and Applied Geophysics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517–539.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vDEC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</a:rPr>
              <a:t>-Virtual Data Exploitation Centre. CTBTO,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Unit Offc Light" panose="020B0504030101020102" pitchFamily="34" charset="0"/>
                <a:cs typeface="Arial" panose="020B0604020202020204" pitchFamily="34" charset="0"/>
                <a:hlinkClick r:id="rId3"/>
              </a:rPr>
              <a:t>https://www.ctbto.org/specials/vdec/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Zähringer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G. Kirchner (2008): Nuclide ratios and source identification from high-resolution gamma-ray spectra with Bayesian decision methods.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Instruments and Methods in Physics Research 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Unit Offc Light" panose="020B0504030101020102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40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I2.3-046</a:t>
            </a:r>
            <a:endParaRPr lang="x-non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036" y="50050"/>
            <a:ext cx="2115174" cy="65580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78" y="1125261"/>
            <a:ext cx="7819053" cy="573273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914442" y="1313974"/>
            <a:ext cx="221718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Date of issue: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Dec.,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Date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(official) closure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June,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2022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nofficial closure: October, 10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2022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participating organizations or entities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seven international countries (Belgium, Germany, UK, Austria, China, France and the US)</a:t>
            </a:r>
          </a:p>
        </p:txBody>
      </p:sp>
    </p:spTree>
    <p:extLst>
      <p:ext uri="{BB962C8B-B14F-4D97-AF65-F5344CB8AC3E}">
        <p14:creationId xmlns:p14="http://schemas.microsoft.com/office/powerpoint/2010/main" val="341061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636295" y="266330"/>
            <a:ext cx="909117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Explosion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I2.3-046</a:t>
            </a:r>
            <a:endParaRPr lang="x-non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036" y="50050"/>
            <a:ext cx="2115174" cy="65580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" y="1136679"/>
            <a:ext cx="9527177" cy="491353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023036" y="1234413"/>
            <a:ext cx="20955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424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-times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53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locations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136 1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underground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explosions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 24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containment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10%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venting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(7.76E14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Xe-133,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6.54E13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Xe-133m, 3.52E11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Xe-131m, 5.84E15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Xe-135 (IDC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9668" y="5934670"/>
            <a:ext cx="10246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288 1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underwater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explosions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 prompt 0.92%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venting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(3.25E11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Xe-133, 2.32E12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Xe-133m, 2.41E8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Xe-131m, 1.75E14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Xe-135 (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Burnett et 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al., 2020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23 IMS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stations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2014,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explosion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top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0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I2.3-046</a:t>
            </a:r>
            <a:endParaRPr lang="x-non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036" y="50050"/>
            <a:ext cx="2115174" cy="65580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-53790" y="1087716"/>
            <a:ext cx="12192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Required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participants’ expertise: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ATM (of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civil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sources) only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1: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“Is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an isotopic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measurement an anomaly (regardless of what has caused it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)?”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Filter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test data set according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LC.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(pseudo-)</a:t>
            </a:r>
            <a:r>
              <a:rPr lang="de-DE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residuals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(pseudo-) observations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participant’s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predictions based on supplied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terms and participant’s ATM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subtracting only a value &gt; 0 for observations &gt;= MDC (“hybrid approach”)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 IMS station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scenario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test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data.1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serves as reference for 2).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Claim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 detection if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certain percentile value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exceeded for a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sample.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true positive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false positive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rates (TPRs &amp; FPRs) per isotope based on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positives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negatives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(default) and 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additionally</a:t>
            </a:r>
            <a:r>
              <a:rPr lang="en-US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excluding positives (“neutrals”) 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mere isotopic test signal is &gt; 0 but &lt; 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LC.</a:t>
            </a:r>
            <a:endParaRPr lang="en-US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„Has an underground or underwater nuclear explosion to be assumed based on isotopic ratios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?”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on all claimed (true and false)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multi-isotope positives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according to detection power evaluation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TPRs and FPRs for: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hree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four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radioxeonon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isotope discrimination relations (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Kalinowski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et al., 2010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radioxenon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isotope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pairs according to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Bayesian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limits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Zaehringer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Kirchner, 2008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3: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„Can we determine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release time +/-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uncertainty within a predefined time window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?“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timing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success rates based 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Bateman equations and single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samples which where found to be true positives after detection and screening power evaluation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10% tolerance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criterion.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13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687172" y="235988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3.1.1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Global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isotopic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Samples </a:t>
            </a:r>
            <a:r>
              <a:rPr lang="de-DE" sz="1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&gt;= LC</a:t>
            </a:r>
            <a:endParaRPr lang="x-none" sz="4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I2.3-046</a:t>
            </a:r>
            <a:endParaRPr lang="x-non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036" y="50050"/>
            <a:ext cx="2115174" cy="65580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-5805" y="1105085"/>
            <a:ext cx="9493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hresholding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issing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underestimation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sparsity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problematic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TPR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is sensitive to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overestimation) residual impacts…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residual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62194"/>
            <a:ext cx="4706482" cy="257732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770" y="1662193"/>
            <a:ext cx="4715351" cy="257732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99" y="4296772"/>
            <a:ext cx="4626199" cy="256318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295" y="4250584"/>
            <a:ext cx="4765864" cy="262190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71712" y="1997057"/>
            <a:ext cx="1709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  <a:r>
              <a:rPr lang="de-DE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ok. </a:t>
            </a:r>
            <a:r>
              <a:rPr lang="de-DE" sz="16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de-DE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ATM-</a:t>
            </a:r>
            <a:r>
              <a:rPr lang="de-DE" sz="16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de-DE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</a:t>
            </a:r>
            <a:r>
              <a:rPr lang="de-DE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257798" y="1973095"/>
            <a:ext cx="2275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Poor. 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nderestimation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73526" y="4619337"/>
            <a:ext cx="2394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Poor. 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nderestimation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228737" y="4622600"/>
            <a:ext cx="226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oor. 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nderestimation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platzhalter 7">
            <a:extLst>
              <a:ext uri="{FF2B5EF4-FFF2-40B4-BE49-F238E27FC236}">
                <a16:creationId xmlns="" xmlns:a16="http://schemas.microsoft.com/office/drawing/2014/main" id="{95E5A42E-BC19-4695-51F8-C144F5DEB881}"/>
              </a:ext>
            </a:extLst>
          </p:cNvPr>
          <p:cNvSpPr txBox="1">
            <a:spLocks/>
          </p:cNvSpPr>
          <p:nvPr/>
        </p:nvSpPr>
        <p:spPr>
          <a:xfrm>
            <a:off x="9632681" y="1087562"/>
            <a:ext cx="2569029" cy="2562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IMPORTANT: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Deficiencies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Xe-133m, Xe-131m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Xe-135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blamed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ATM. ATM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Xe-133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-isotopes in ATM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 half-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/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Underestimated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Xe-135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endParaRPr lang="de-DE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Xe-135, Xe-133m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Xe-131m a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LC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MDC -&gt;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positives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metastables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2014, high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LC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MDC</a:t>
            </a:r>
            <a:endParaRPr lang="de-DE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="" xmlns:a16="http://schemas.microsoft.com/office/drawing/2014/main" id="{958471DC-78FB-E283-D2BA-A8B5E76D0B17}"/>
              </a:ext>
            </a:extLst>
          </p:cNvPr>
          <p:cNvGrpSpPr>
            <a:grpSpLocks noChangeAspect="1"/>
          </p:cNvGrpSpPr>
          <p:nvPr/>
        </p:nvGrpSpPr>
        <p:grpSpPr>
          <a:xfrm>
            <a:off x="9066995" y="1158172"/>
            <a:ext cx="600075" cy="538163"/>
            <a:chOff x="3754438" y="2078038"/>
            <a:chExt cx="600075" cy="538163"/>
          </a:xfrm>
        </p:grpSpPr>
        <p:sp>
          <p:nvSpPr>
            <p:cNvPr id="17" name="Freeform 5">
              <a:extLst>
                <a:ext uri="{FF2B5EF4-FFF2-40B4-BE49-F238E27FC236}">
                  <a16:creationId xmlns="" xmlns:a16="http://schemas.microsoft.com/office/drawing/2014/main" id="{9AC64A6F-DB06-7103-7E6D-0BEE1167E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13" y="2455863"/>
              <a:ext cx="60325" cy="60325"/>
            </a:xfrm>
            <a:custGeom>
              <a:avLst/>
              <a:gdLst>
                <a:gd name="T0" fmla="*/ 31 w 62"/>
                <a:gd name="T1" fmla="*/ 0 h 62"/>
                <a:gd name="T2" fmla="*/ 0 w 62"/>
                <a:gd name="T3" fmla="*/ 31 h 62"/>
                <a:gd name="T4" fmla="*/ 31 w 62"/>
                <a:gd name="T5" fmla="*/ 62 h 62"/>
                <a:gd name="T6" fmla="*/ 61 w 62"/>
                <a:gd name="T7" fmla="*/ 32 h 62"/>
                <a:gd name="T8" fmla="*/ 31 w 6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47" y="62"/>
                    <a:pt x="62" y="48"/>
                    <a:pt x="61" y="32"/>
                  </a:cubicBezTo>
                  <a:cubicBezTo>
                    <a:pt x="62" y="14"/>
                    <a:pt x="48" y="0"/>
                    <a:pt x="31" y="0"/>
                  </a:cubicBezTo>
                </a:path>
              </a:pathLst>
            </a:custGeom>
            <a:solidFill>
              <a:srgbClr val="C42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AD0CD69B-4518-393A-8042-7054B6907F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4438" y="2078038"/>
              <a:ext cx="600075" cy="538163"/>
            </a:xfrm>
            <a:custGeom>
              <a:avLst/>
              <a:gdLst>
                <a:gd name="T0" fmla="*/ 557 w 620"/>
                <a:gd name="T1" fmla="*/ 478 h 557"/>
                <a:gd name="T2" fmla="*/ 506 w 620"/>
                <a:gd name="T3" fmla="*/ 508 h 557"/>
                <a:gd name="T4" fmla="*/ 113 w 620"/>
                <a:gd name="T5" fmla="*/ 508 h 557"/>
                <a:gd name="T6" fmla="*/ 62 w 620"/>
                <a:gd name="T7" fmla="*/ 479 h 557"/>
                <a:gd name="T8" fmla="*/ 62 w 620"/>
                <a:gd name="T9" fmla="*/ 419 h 557"/>
                <a:gd name="T10" fmla="*/ 259 w 620"/>
                <a:gd name="T11" fmla="*/ 79 h 557"/>
                <a:gd name="T12" fmla="*/ 310 w 620"/>
                <a:gd name="T13" fmla="*/ 49 h 557"/>
                <a:gd name="T14" fmla="*/ 361 w 620"/>
                <a:gd name="T15" fmla="*/ 79 h 557"/>
                <a:gd name="T16" fmla="*/ 558 w 620"/>
                <a:gd name="T17" fmla="*/ 419 h 557"/>
                <a:gd name="T18" fmla="*/ 557 w 620"/>
                <a:gd name="T19" fmla="*/ 478 h 557"/>
                <a:gd name="T20" fmla="*/ 600 w 620"/>
                <a:gd name="T21" fmla="*/ 503 h 557"/>
                <a:gd name="T22" fmla="*/ 600 w 620"/>
                <a:gd name="T23" fmla="*/ 394 h 557"/>
                <a:gd name="T24" fmla="*/ 404 w 620"/>
                <a:gd name="T25" fmla="*/ 54 h 557"/>
                <a:gd name="T26" fmla="*/ 310 w 620"/>
                <a:gd name="T27" fmla="*/ 0 h 557"/>
                <a:gd name="T28" fmla="*/ 216 w 620"/>
                <a:gd name="T29" fmla="*/ 54 h 557"/>
                <a:gd name="T30" fmla="*/ 20 w 620"/>
                <a:gd name="T31" fmla="*/ 395 h 557"/>
                <a:gd name="T32" fmla="*/ 20 w 620"/>
                <a:gd name="T33" fmla="*/ 504 h 557"/>
                <a:gd name="T34" fmla="*/ 114 w 620"/>
                <a:gd name="T35" fmla="*/ 557 h 557"/>
                <a:gd name="T36" fmla="*/ 506 w 620"/>
                <a:gd name="T37" fmla="*/ 557 h 557"/>
                <a:gd name="T38" fmla="*/ 600 w 620"/>
                <a:gd name="T39" fmla="*/ 50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0" h="557">
                  <a:moveTo>
                    <a:pt x="557" y="478"/>
                  </a:moveTo>
                  <a:cubicBezTo>
                    <a:pt x="546" y="497"/>
                    <a:pt x="527" y="508"/>
                    <a:pt x="506" y="508"/>
                  </a:cubicBezTo>
                  <a:cubicBezTo>
                    <a:pt x="113" y="508"/>
                    <a:pt x="113" y="508"/>
                    <a:pt x="113" y="508"/>
                  </a:cubicBezTo>
                  <a:cubicBezTo>
                    <a:pt x="92" y="508"/>
                    <a:pt x="73" y="497"/>
                    <a:pt x="62" y="479"/>
                  </a:cubicBezTo>
                  <a:cubicBezTo>
                    <a:pt x="52" y="460"/>
                    <a:pt x="51" y="438"/>
                    <a:pt x="62" y="41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69" y="60"/>
                    <a:pt x="288" y="49"/>
                    <a:pt x="310" y="49"/>
                  </a:cubicBezTo>
                  <a:cubicBezTo>
                    <a:pt x="331" y="49"/>
                    <a:pt x="351" y="60"/>
                    <a:pt x="361" y="79"/>
                  </a:cubicBezTo>
                  <a:cubicBezTo>
                    <a:pt x="558" y="419"/>
                    <a:pt x="558" y="419"/>
                    <a:pt x="558" y="419"/>
                  </a:cubicBezTo>
                  <a:cubicBezTo>
                    <a:pt x="568" y="437"/>
                    <a:pt x="568" y="459"/>
                    <a:pt x="557" y="478"/>
                  </a:cubicBezTo>
                  <a:moveTo>
                    <a:pt x="600" y="503"/>
                  </a:moveTo>
                  <a:cubicBezTo>
                    <a:pt x="620" y="469"/>
                    <a:pt x="620" y="428"/>
                    <a:pt x="600" y="394"/>
                  </a:cubicBezTo>
                  <a:cubicBezTo>
                    <a:pt x="404" y="54"/>
                    <a:pt x="404" y="54"/>
                    <a:pt x="404" y="54"/>
                  </a:cubicBezTo>
                  <a:cubicBezTo>
                    <a:pt x="384" y="20"/>
                    <a:pt x="349" y="0"/>
                    <a:pt x="310" y="0"/>
                  </a:cubicBezTo>
                  <a:cubicBezTo>
                    <a:pt x="271" y="0"/>
                    <a:pt x="236" y="20"/>
                    <a:pt x="216" y="54"/>
                  </a:cubicBezTo>
                  <a:cubicBezTo>
                    <a:pt x="20" y="395"/>
                    <a:pt x="20" y="395"/>
                    <a:pt x="20" y="395"/>
                  </a:cubicBezTo>
                  <a:cubicBezTo>
                    <a:pt x="0" y="429"/>
                    <a:pt x="0" y="470"/>
                    <a:pt x="20" y="504"/>
                  </a:cubicBezTo>
                  <a:cubicBezTo>
                    <a:pt x="40" y="537"/>
                    <a:pt x="74" y="557"/>
                    <a:pt x="114" y="557"/>
                  </a:cubicBezTo>
                  <a:cubicBezTo>
                    <a:pt x="506" y="557"/>
                    <a:pt x="506" y="557"/>
                    <a:pt x="506" y="557"/>
                  </a:cubicBezTo>
                  <a:cubicBezTo>
                    <a:pt x="545" y="557"/>
                    <a:pt x="580" y="537"/>
                    <a:pt x="600" y="503"/>
                  </a:cubicBezTo>
                </a:path>
              </a:pathLst>
            </a:custGeom>
            <a:solidFill>
              <a:srgbClr val="C42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7">
              <a:extLst>
                <a:ext uri="{FF2B5EF4-FFF2-40B4-BE49-F238E27FC236}">
                  <a16:creationId xmlns="" xmlns:a16="http://schemas.microsoft.com/office/drawing/2014/main" id="{A94D5C42-CCF1-0F3B-E5E1-7E56800F7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13" y="2239963"/>
              <a:ext cx="60325" cy="195263"/>
            </a:xfrm>
            <a:custGeom>
              <a:avLst/>
              <a:gdLst>
                <a:gd name="T0" fmla="*/ 24 w 63"/>
                <a:gd name="T1" fmla="*/ 4 h 202"/>
                <a:gd name="T2" fmla="*/ 0 w 63"/>
                <a:gd name="T3" fmla="*/ 38 h 202"/>
                <a:gd name="T4" fmla="*/ 2 w 63"/>
                <a:gd name="T5" fmla="*/ 68 h 202"/>
                <a:gd name="T6" fmla="*/ 8 w 63"/>
                <a:gd name="T7" fmla="*/ 180 h 202"/>
                <a:gd name="T8" fmla="*/ 32 w 63"/>
                <a:gd name="T9" fmla="*/ 202 h 202"/>
                <a:gd name="T10" fmla="*/ 55 w 63"/>
                <a:gd name="T11" fmla="*/ 179 h 202"/>
                <a:gd name="T12" fmla="*/ 56 w 63"/>
                <a:gd name="T13" fmla="*/ 157 h 202"/>
                <a:gd name="T14" fmla="*/ 60 w 63"/>
                <a:gd name="T15" fmla="*/ 84 h 202"/>
                <a:gd name="T16" fmla="*/ 63 w 63"/>
                <a:gd name="T17" fmla="*/ 37 h 202"/>
                <a:gd name="T18" fmla="*/ 60 w 63"/>
                <a:gd name="T19" fmla="*/ 21 h 202"/>
                <a:gd name="T20" fmla="*/ 24 w 63"/>
                <a:gd name="T21" fmla="*/ 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202">
                  <a:moveTo>
                    <a:pt x="24" y="4"/>
                  </a:moveTo>
                  <a:cubicBezTo>
                    <a:pt x="9" y="8"/>
                    <a:pt x="0" y="21"/>
                    <a:pt x="0" y="38"/>
                  </a:cubicBezTo>
                  <a:cubicBezTo>
                    <a:pt x="1" y="48"/>
                    <a:pt x="1" y="58"/>
                    <a:pt x="2" y="68"/>
                  </a:cubicBezTo>
                  <a:cubicBezTo>
                    <a:pt x="4" y="105"/>
                    <a:pt x="6" y="142"/>
                    <a:pt x="8" y="180"/>
                  </a:cubicBezTo>
                  <a:cubicBezTo>
                    <a:pt x="9" y="193"/>
                    <a:pt x="19" y="202"/>
                    <a:pt x="32" y="202"/>
                  </a:cubicBezTo>
                  <a:cubicBezTo>
                    <a:pt x="45" y="202"/>
                    <a:pt x="55" y="192"/>
                    <a:pt x="55" y="179"/>
                  </a:cubicBezTo>
                  <a:cubicBezTo>
                    <a:pt x="55" y="172"/>
                    <a:pt x="55" y="164"/>
                    <a:pt x="56" y="157"/>
                  </a:cubicBezTo>
                  <a:cubicBezTo>
                    <a:pt x="57" y="132"/>
                    <a:pt x="59" y="108"/>
                    <a:pt x="60" y="84"/>
                  </a:cubicBezTo>
                  <a:cubicBezTo>
                    <a:pt x="61" y="68"/>
                    <a:pt x="62" y="53"/>
                    <a:pt x="63" y="37"/>
                  </a:cubicBezTo>
                  <a:cubicBezTo>
                    <a:pt x="63" y="31"/>
                    <a:pt x="62" y="26"/>
                    <a:pt x="60" y="21"/>
                  </a:cubicBezTo>
                  <a:cubicBezTo>
                    <a:pt x="54" y="7"/>
                    <a:pt x="39" y="0"/>
                    <a:pt x="24" y="4"/>
                  </a:cubicBezTo>
                </a:path>
              </a:pathLst>
            </a:custGeom>
            <a:solidFill>
              <a:srgbClr val="C42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3388663" y="3074275"/>
            <a:ext cx="138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~657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701126" y="3084597"/>
            <a:ext cx="138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~268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423560" y="5733484"/>
            <a:ext cx="138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~296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865445" y="5701393"/>
            <a:ext cx="138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~221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7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423458" y="233424"/>
            <a:ext cx="9169261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3.1.2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Global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isotopic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Samples </a:t>
            </a:r>
            <a:r>
              <a:rPr lang="de-DE" sz="1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&gt;= MDC</a:t>
            </a:r>
            <a:endParaRPr lang="x-none" sz="4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I2.3-046</a:t>
            </a:r>
            <a:endParaRPr lang="x-non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036" y="50050"/>
            <a:ext cx="2115174" cy="65580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1268" y="1112452"/>
            <a:ext cx="994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magnitude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Xe-135, Xe-133m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Xe-131m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&gt;= MDC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platzhalter 7">
            <a:extLst>
              <a:ext uri="{FF2B5EF4-FFF2-40B4-BE49-F238E27FC236}">
                <a16:creationId xmlns="" xmlns:a16="http://schemas.microsoft.com/office/drawing/2014/main" id="{95E5A42E-BC19-4695-51F8-C144F5DEB881}"/>
              </a:ext>
            </a:extLst>
          </p:cNvPr>
          <p:cNvSpPr txBox="1">
            <a:spLocks/>
          </p:cNvSpPr>
          <p:nvPr/>
        </p:nvSpPr>
        <p:spPr>
          <a:xfrm>
            <a:off x="9632681" y="1087562"/>
            <a:ext cx="2569029" cy="2562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IMPORTANT: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Deficiencies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Xe-133m, Xe-131m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Xe-135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blamed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ATM. ATM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Xe-133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-isotopes in ATM 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 half-</a:t>
            </a:r>
            <a:r>
              <a:rPr lang="de-DE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/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Underestimated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Xe-135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endParaRPr lang="de-DE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Xe-135, Xe-133m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Xe-131m a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LC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MDC -&gt;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positives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metastables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2014, high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LC </a:t>
            </a:r>
            <a:r>
              <a:rPr lang="de-DE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MDC</a:t>
            </a:r>
            <a:endParaRPr lang="de-DE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="" xmlns:a16="http://schemas.microsoft.com/office/drawing/2014/main" id="{958471DC-78FB-E283-D2BA-A8B5E76D0B17}"/>
              </a:ext>
            </a:extLst>
          </p:cNvPr>
          <p:cNvGrpSpPr>
            <a:grpSpLocks noChangeAspect="1"/>
          </p:cNvGrpSpPr>
          <p:nvPr/>
        </p:nvGrpSpPr>
        <p:grpSpPr>
          <a:xfrm>
            <a:off x="9059850" y="1137852"/>
            <a:ext cx="600075" cy="538163"/>
            <a:chOff x="3754438" y="2078038"/>
            <a:chExt cx="600075" cy="538163"/>
          </a:xfrm>
        </p:grpSpPr>
        <p:sp>
          <p:nvSpPr>
            <p:cNvPr id="17" name="Freeform 5">
              <a:extLst>
                <a:ext uri="{FF2B5EF4-FFF2-40B4-BE49-F238E27FC236}">
                  <a16:creationId xmlns="" xmlns:a16="http://schemas.microsoft.com/office/drawing/2014/main" id="{9AC64A6F-DB06-7103-7E6D-0BEE1167E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13" y="2455863"/>
              <a:ext cx="60325" cy="60325"/>
            </a:xfrm>
            <a:custGeom>
              <a:avLst/>
              <a:gdLst>
                <a:gd name="T0" fmla="*/ 31 w 62"/>
                <a:gd name="T1" fmla="*/ 0 h 62"/>
                <a:gd name="T2" fmla="*/ 0 w 62"/>
                <a:gd name="T3" fmla="*/ 31 h 62"/>
                <a:gd name="T4" fmla="*/ 31 w 62"/>
                <a:gd name="T5" fmla="*/ 62 h 62"/>
                <a:gd name="T6" fmla="*/ 61 w 62"/>
                <a:gd name="T7" fmla="*/ 32 h 62"/>
                <a:gd name="T8" fmla="*/ 31 w 6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47" y="62"/>
                    <a:pt x="62" y="48"/>
                    <a:pt x="61" y="32"/>
                  </a:cubicBezTo>
                  <a:cubicBezTo>
                    <a:pt x="62" y="14"/>
                    <a:pt x="48" y="0"/>
                    <a:pt x="31" y="0"/>
                  </a:cubicBezTo>
                </a:path>
              </a:pathLst>
            </a:custGeom>
            <a:solidFill>
              <a:srgbClr val="C42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AD0CD69B-4518-393A-8042-7054B6907F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4438" y="2078038"/>
              <a:ext cx="600075" cy="538163"/>
            </a:xfrm>
            <a:custGeom>
              <a:avLst/>
              <a:gdLst>
                <a:gd name="T0" fmla="*/ 557 w 620"/>
                <a:gd name="T1" fmla="*/ 478 h 557"/>
                <a:gd name="T2" fmla="*/ 506 w 620"/>
                <a:gd name="T3" fmla="*/ 508 h 557"/>
                <a:gd name="T4" fmla="*/ 113 w 620"/>
                <a:gd name="T5" fmla="*/ 508 h 557"/>
                <a:gd name="T6" fmla="*/ 62 w 620"/>
                <a:gd name="T7" fmla="*/ 479 h 557"/>
                <a:gd name="T8" fmla="*/ 62 w 620"/>
                <a:gd name="T9" fmla="*/ 419 h 557"/>
                <a:gd name="T10" fmla="*/ 259 w 620"/>
                <a:gd name="T11" fmla="*/ 79 h 557"/>
                <a:gd name="T12" fmla="*/ 310 w 620"/>
                <a:gd name="T13" fmla="*/ 49 h 557"/>
                <a:gd name="T14" fmla="*/ 361 w 620"/>
                <a:gd name="T15" fmla="*/ 79 h 557"/>
                <a:gd name="T16" fmla="*/ 558 w 620"/>
                <a:gd name="T17" fmla="*/ 419 h 557"/>
                <a:gd name="T18" fmla="*/ 557 w 620"/>
                <a:gd name="T19" fmla="*/ 478 h 557"/>
                <a:gd name="T20" fmla="*/ 600 w 620"/>
                <a:gd name="T21" fmla="*/ 503 h 557"/>
                <a:gd name="T22" fmla="*/ 600 w 620"/>
                <a:gd name="T23" fmla="*/ 394 h 557"/>
                <a:gd name="T24" fmla="*/ 404 w 620"/>
                <a:gd name="T25" fmla="*/ 54 h 557"/>
                <a:gd name="T26" fmla="*/ 310 w 620"/>
                <a:gd name="T27" fmla="*/ 0 h 557"/>
                <a:gd name="T28" fmla="*/ 216 w 620"/>
                <a:gd name="T29" fmla="*/ 54 h 557"/>
                <a:gd name="T30" fmla="*/ 20 w 620"/>
                <a:gd name="T31" fmla="*/ 395 h 557"/>
                <a:gd name="T32" fmla="*/ 20 w 620"/>
                <a:gd name="T33" fmla="*/ 504 h 557"/>
                <a:gd name="T34" fmla="*/ 114 w 620"/>
                <a:gd name="T35" fmla="*/ 557 h 557"/>
                <a:gd name="T36" fmla="*/ 506 w 620"/>
                <a:gd name="T37" fmla="*/ 557 h 557"/>
                <a:gd name="T38" fmla="*/ 600 w 620"/>
                <a:gd name="T39" fmla="*/ 50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0" h="557">
                  <a:moveTo>
                    <a:pt x="557" y="478"/>
                  </a:moveTo>
                  <a:cubicBezTo>
                    <a:pt x="546" y="497"/>
                    <a:pt x="527" y="508"/>
                    <a:pt x="506" y="508"/>
                  </a:cubicBezTo>
                  <a:cubicBezTo>
                    <a:pt x="113" y="508"/>
                    <a:pt x="113" y="508"/>
                    <a:pt x="113" y="508"/>
                  </a:cubicBezTo>
                  <a:cubicBezTo>
                    <a:pt x="92" y="508"/>
                    <a:pt x="73" y="497"/>
                    <a:pt x="62" y="479"/>
                  </a:cubicBezTo>
                  <a:cubicBezTo>
                    <a:pt x="52" y="460"/>
                    <a:pt x="51" y="438"/>
                    <a:pt x="62" y="41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69" y="60"/>
                    <a:pt x="288" y="49"/>
                    <a:pt x="310" y="49"/>
                  </a:cubicBezTo>
                  <a:cubicBezTo>
                    <a:pt x="331" y="49"/>
                    <a:pt x="351" y="60"/>
                    <a:pt x="361" y="79"/>
                  </a:cubicBezTo>
                  <a:cubicBezTo>
                    <a:pt x="558" y="419"/>
                    <a:pt x="558" y="419"/>
                    <a:pt x="558" y="419"/>
                  </a:cubicBezTo>
                  <a:cubicBezTo>
                    <a:pt x="568" y="437"/>
                    <a:pt x="568" y="459"/>
                    <a:pt x="557" y="478"/>
                  </a:cubicBezTo>
                  <a:moveTo>
                    <a:pt x="600" y="503"/>
                  </a:moveTo>
                  <a:cubicBezTo>
                    <a:pt x="620" y="469"/>
                    <a:pt x="620" y="428"/>
                    <a:pt x="600" y="394"/>
                  </a:cubicBezTo>
                  <a:cubicBezTo>
                    <a:pt x="404" y="54"/>
                    <a:pt x="404" y="54"/>
                    <a:pt x="404" y="54"/>
                  </a:cubicBezTo>
                  <a:cubicBezTo>
                    <a:pt x="384" y="20"/>
                    <a:pt x="349" y="0"/>
                    <a:pt x="310" y="0"/>
                  </a:cubicBezTo>
                  <a:cubicBezTo>
                    <a:pt x="271" y="0"/>
                    <a:pt x="236" y="20"/>
                    <a:pt x="216" y="54"/>
                  </a:cubicBezTo>
                  <a:cubicBezTo>
                    <a:pt x="20" y="395"/>
                    <a:pt x="20" y="395"/>
                    <a:pt x="20" y="395"/>
                  </a:cubicBezTo>
                  <a:cubicBezTo>
                    <a:pt x="0" y="429"/>
                    <a:pt x="0" y="470"/>
                    <a:pt x="20" y="504"/>
                  </a:cubicBezTo>
                  <a:cubicBezTo>
                    <a:pt x="40" y="537"/>
                    <a:pt x="74" y="557"/>
                    <a:pt x="114" y="557"/>
                  </a:cubicBezTo>
                  <a:cubicBezTo>
                    <a:pt x="506" y="557"/>
                    <a:pt x="506" y="557"/>
                    <a:pt x="506" y="557"/>
                  </a:cubicBezTo>
                  <a:cubicBezTo>
                    <a:pt x="545" y="557"/>
                    <a:pt x="580" y="537"/>
                    <a:pt x="600" y="503"/>
                  </a:cubicBezTo>
                </a:path>
              </a:pathLst>
            </a:custGeom>
            <a:solidFill>
              <a:srgbClr val="C42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7">
              <a:extLst>
                <a:ext uri="{FF2B5EF4-FFF2-40B4-BE49-F238E27FC236}">
                  <a16:creationId xmlns="" xmlns:a16="http://schemas.microsoft.com/office/drawing/2014/main" id="{A94D5C42-CCF1-0F3B-E5E1-7E56800F7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13" y="2239963"/>
              <a:ext cx="60325" cy="195263"/>
            </a:xfrm>
            <a:custGeom>
              <a:avLst/>
              <a:gdLst>
                <a:gd name="T0" fmla="*/ 24 w 63"/>
                <a:gd name="T1" fmla="*/ 4 h 202"/>
                <a:gd name="T2" fmla="*/ 0 w 63"/>
                <a:gd name="T3" fmla="*/ 38 h 202"/>
                <a:gd name="T4" fmla="*/ 2 w 63"/>
                <a:gd name="T5" fmla="*/ 68 h 202"/>
                <a:gd name="T6" fmla="*/ 8 w 63"/>
                <a:gd name="T7" fmla="*/ 180 h 202"/>
                <a:gd name="T8" fmla="*/ 32 w 63"/>
                <a:gd name="T9" fmla="*/ 202 h 202"/>
                <a:gd name="T10" fmla="*/ 55 w 63"/>
                <a:gd name="T11" fmla="*/ 179 h 202"/>
                <a:gd name="T12" fmla="*/ 56 w 63"/>
                <a:gd name="T13" fmla="*/ 157 h 202"/>
                <a:gd name="T14" fmla="*/ 60 w 63"/>
                <a:gd name="T15" fmla="*/ 84 h 202"/>
                <a:gd name="T16" fmla="*/ 63 w 63"/>
                <a:gd name="T17" fmla="*/ 37 h 202"/>
                <a:gd name="T18" fmla="*/ 60 w 63"/>
                <a:gd name="T19" fmla="*/ 21 h 202"/>
                <a:gd name="T20" fmla="*/ 24 w 63"/>
                <a:gd name="T21" fmla="*/ 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202">
                  <a:moveTo>
                    <a:pt x="24" y="4"/>
                  </a:moveTo>
                  <a:cubicBezTo>
                    <a:pt x="9" y="8"/>
                    <a:pt x="0" y="21"/>
                    <a:pt x="0" y="38"/>
                  </a:cubicBezTo>
                  <a:cubicBezTo>
                    <a:pt x="1" y="48"/>
                    <a:pt x="1" y="58"/>
                    <a:pt x="2" y="68"/>
                  </a:cubicBezTo>
                  <a:cubicBezTo>
                    <a:pt x="4" y="105"/>
                    <a:pt x="6" y="142"/>
                    <a:pt x="8" y="180"/>
                  </a:cubicBezTo>
                  <a:cubicBezTo>
                    <a:pt x="9" y="193"/>
                    <a:pt x="19" y="202"/>
                    <a:pt x="32" y="202"/>
                  </a:cubicBezTo>
                  <a:cubicBezTo>
                    <a:pt x="45" y="202"/>
                    <a:pt x="55" y="192"/>
                    <a:pt x="55" y="179"/>
                  </a:cubicBezTo>
                  <a:cubicBezTo>
                    <a:pt x="55" y="172"/>
                    <a:pt x="55" y="164"/>
                    <a:pt x="56" y="157"/>
                  </a:cubicBezTo>
                  <a:cubicBezTo>
                    <a:pt x="57" y="132"/>
                    <a:pt x="59" y="108"/>
                    <a:pt x="60" y="84"/>
                  </a:cubicBezTo>
                  <a:cubicBezTo>
                    <a:pt x="61" y="68"/>
                    <a:pt x="62" y="53"/>
                    <a:pt x="63" y="37"/>
                  </a:cubicBezTo>
                  <a:cubicBezTo>
                    <a:pt x="63" y="31"/>
                    <a:pt x="62" y="26"/>
                    <a:pt x="60" y="21"/>
                  </a:cubicBezTo>
                  <a:cubicBezTo>
                    <a:pt x="54" y="7"/>
                    <a:pt x="39" y="0"/>
                    <a:pt x="24" y="4"/>
                  </a:cubicBezTo>
                </a:path>
              </a:pathLst>
            </a:custGeom>
            <a:solidFill>
              <a:srgbClr val="C42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0" y="1672284"/>
            <a:ext cx="4678205" cy="255681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83513" y="2026040"/>
            <a:ext cx="1709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  <a:r>
              <a:rPr lang="de-DE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ok. </a:t>
            </a:r>
            <a:r>
              <a:rPr lang="de-DE" sz="16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de-DE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ATM-</a:t>
            </a:r>
            <a:r>
              <a:rPr lang="de-DE" sz="16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de-DE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</a:t>
            </a:r>
            <a:r>
              <a:rPr lang="de-DE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23" y="1679503"/>
            <a:ext cx="4567186" cy="251558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963513" y="2006678"/>
            <a:ext cx="2275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Poor. 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Underestimation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0" y="4305301"/>
            <a:ext cx="4557873" cy="247393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58552" y="4628382"/>
            <a:ext cx="2394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Poor. 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Underestimation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1723" y="4272089"/>
            <a:ext cx="4567186" cy="2518855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977632" y="4608518"/>
            <a:ext cx="226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oor.  </a:t>
            </a:r>
            <a:r>
              <a:rPr lang="de-DE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nderestimation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373740" y="3103258"/>
            <a:ext cx="138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~347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783023" y="3103258"/>
            <a:ext cx="138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~15(!)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192570" y="5686363"/>
            <a:ext cx="138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~31(!)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293478" y="5686362"/>
            <a:ext cx="138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~4(!)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6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963554" y="230089"/>
            <a:ext cx="7845933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de-DE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etection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&gt;= MDC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Xe-133 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I2.3-046</a:t>
            </a:r>
            <a:endParaRPr lang="x-non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036" y="50050"/>
            <a:ext cx="2115174" cy="65580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026442" y="822468"/>
            <a:ext cx="51117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edian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submissions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= 0.48 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excluding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neutrals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; J = 0.13 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detectability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Northern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Hemisphere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extratropics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underground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detectability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Southern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Hemisphere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just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IMS NG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2014!)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Northern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Hemisphere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tropics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Excluding</a:t>
            </a: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ncluding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„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neutrals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72% (50%)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424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underwater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&gt;=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 ( &gt;0) 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-1!)</a:t>
            </a:r>
            <a:endParaRPr lang="de-DE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skill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scores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IMS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stations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USX75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(CNL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dominance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CAX17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(CNL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dominance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NOX49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AUX09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(ANSTO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dominance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65" y="1110634"/>
            <a:ext cx="6952839" cy="556397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-30212" y="6521620"/>
            <a:ext cx="787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Jouden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index = Sensitivity (= TPR) + Specificity (= 1-FPR) -1;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[-1,1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592" y="5489988"/>
            <a:ext cx="2665553" cy="78165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5414" y="5542370"/>
            <a:ext cx="1450418" cy="63838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7344194" y="6141243"/>
            <a:ext cx="255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Seibert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Skill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Score: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6326" y="6449042"/>
            <a:ext cx="2373161" cy="4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5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 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in an </a:t>
            </a:r>
            <a:r>
              <a:rPr lang="de-DE" sz="1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</a:t>
            </a:r>
            <a:r>
              <a:rPr lang="de-DE" sz="1800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de-DE" sz="1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4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I2.3-046</a:t>
            </a:r>
            <a:endParaRPr lang="x-non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036" y="50050"/>
            <a:ext cx="2115174" cy="65580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35190" y="1204602"/>
            <a:ext cx="116977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OMITTING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neutrals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“) 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sanity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check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Underground </a:t>
            </a:r>
            <a:r>
              <a:rPr lang="de-DE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Cases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isotopes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LC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confined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Xe-135/Xe-133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Xe-133m/Xe-133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stated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IDC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delayed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releases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Cases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isotopes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LC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confined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Xe-133m/Xe-133--Xe-133m/Xe-131m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Xe-135/Xe-133--Xe-133m/Xe-133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attainable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reached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de-DE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attainable</a:t>
            </a:r>
            <a:r>
              <a:rPr lang="de-DE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de-DE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</a:t>
            </a:r>
            <a:r>
              <a:rPr lang="de-DE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reached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isotopes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Subsequent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rate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ranges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Xe-135/Xe-133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Xe-133/Xe-131m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100%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Xe-133m/Xe-131m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Xe-133m/Xe-133.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tolerance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criterion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Xe-135/Xe-133?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Undewater</a:t>
            </a:r>
            <a:r>
              <a:rPr lang="de-DE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Cases with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only two isotopes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above the LC confined to ratios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Xe-135/Xe-133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Xe-133m/Xe-133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well. </a:t>
            </a:r>
            <a:r>
              <a:rPr lang="en-US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attainable screening </a:t>
            </a:r>
            <a:r>
              <a:rPr lang="en-US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US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Xe-135/Xe-133 and for </a:t>
            </a:r>
            <a:r>
              <a:rPr lang="en-US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Xe-133m/Xe-133</a:t>
            </a:r>
            <a:r>
              <a:rPr lang="en-US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Cases with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only three isotopes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above the LC confined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ratio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Xe-135/Xe-133--Xe-133m/Xe-133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attainable screening power is reached</a:t>
            </a:r>
            <a:r>
              <a:rPr lang="en-US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isotopes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LC. No Xe-131m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LC.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Subsequent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rate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ranges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</a:t>
            </a:r>
            <a:r>
              <a:rPr lang="de-DE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Xe-135/Xe-133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100%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Xe-133m/Xe-133</a:t>
            </a:r>
            <a:r>
              <a:rPr lang="de-DE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4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19775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3.4.1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Screening power: Underground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de-DE" sz="1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de-DE" sz="1800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de-DE" sz="1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4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I2.3-046</a:t>
            </a:r>
            <a:endParaRPr lang="x-non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036" y="50050"/>
            <a:ext cx="2115174" cy="655806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5975585" y="2758878"/>
            <a:ext cx="6162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Screening </a:t>
            </a:r>
            <a:r>
              <a:rPr lang="de-DE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Problematic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IDC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4-isotope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also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neutrals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Neutrals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huge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-&gt; „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eutrals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intrude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negatives</a:t>
            </a:r>
            <a:endParaRPr lang="de-DE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960169" y="1041328"/>
            <a:ext cx="62318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0th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./B-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2sigma- :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IDC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de-DE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70th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./B-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2sigma-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IDC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thresholding</a:t>
            </a:r>
            <a:endParaRPr lang="de-DE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Res./70th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./B-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2sigma-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IDC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on hybrid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-residual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thresholding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8" y="1220264"/>
            <a:ext cx="5838257" cy="2596813"/>
          </a:xfrm>
          <a:prstGeom prst="rect">
            <a:avLst/>
          </a:prstGeom>
        </p:spPr>
      </p:pic>
      <p:sp>
        <p:nvSpPr>
          <p:cNvPr id="32" name="Ellipse 31"/>
          <p:cNvSpPr/>
          <p:nvPr/>
        </p:nvSpPr>
        <p:spPr>
          <a:xfrm>
            <a:off x="320049" y="2139156"/>
            <a:ext cx="1599366" cy="8579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4319309" y="2166649"/>
            <a:ext cx="1599366" cy="8579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05024" y="672365"/>
            <a:ext cx="419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u="sng" dirty="0" err="1" smtClean="0">
                <a:solidFill>
                  <a:schemeClr val="bg1"/>
                </a:solidFill>
              </a:rPr>
              <a:t>Please</a:t>
            </a:r>
            <a:r>
              <a:rPr lang="de-DE" b="1" i="1" u="sng" dirty="0" smtClean="0">
                <a:solidFill>
                  <a:schemeClr val="bg1"/>
                </a:solidFill>
              </a:rPr>
              <a:t> check Liu et al. P2.1-681!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700" y="4192995"/>
            <a:ext cx="5839104" cy="2599225"/>
          </a:xfrm>
          <a:prstGeom prst="rect">
            <a:avLst/>
          </a:prstGeom>
        </p:spPr>
      </p:pic>
      <p:sp>
        <p:nvSpPr>
          <p:cNvPr id="60" name="Ellipse 59"/>
          <p:cNvSpPr/>
          <p:nvPr/>
        </p:nvSpPr>
        <p:spPr>
          <a:xfrm>
            <a:off x="10599367" y="4083769"/>
            <a:ext cx="1487248" cy="81070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feld 39"/>
          <p:cNvSpPr txBox="1"/>
          <p:nvPr/>
        </p:nvSpPr>
        <p:spPr>
          <a:xfrm>
            <a:off x="7744247" y="5521336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7744247" y="5386534"/>
            <a:ext cx="897414" cy="7583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8976714" y="5395861"/>
            <a:ext cx="897414" cy="7583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8982111" y="5524573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869109" y="3314413"/>
            <a:ext cx="2260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WITHOUT„neutrals</a:t>
            </a:r>
            <a:r>
              <a:rPr lang="de-DE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559646" y="4442038"/>
            <a:ext cx="2260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WITHOUT„neutrals</a:t>
            </a:r>
            <a:r>
              <a:rPr lang="de-DE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8" y="4207283"/>
            <a:ext cx="5838257" cy="2596813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4200197" y="6447366"/>
            <a:ext cx="2260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„</a:t>
            </a:r>
            <a:r>
              <a:rPr lang="de-DE" sz="1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neutrals</a:t>
            </a:r>
            <a:r>
              <a:rPr lang="de-DE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717066" y="1028320"/>
            <a:ext cx="4539028" cy="60111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hteck 41"/>
          <p:cNvSpPr/>
          <p:nvPr/>
        </p:nvSpPr>
        <p:spPr>
          <a:xfrm>
            <a:off x="1744800" y="1044471"/>
            <a:ext cx="3010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</a:t>
            </a:r>
            <a:r>
              <a:rPr lang="de-DE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rejection</a:t>
            </a:r>
            <a:r>
              <a:rPr lang="de-DE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</a:t>
            </a:r>
            <a:endParaRPr lang="en-US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927217" y="4026242"/>
            <a:ext cx="4539028" cy="60111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hteck 43"/>
          <p:cNvSpPr/>
          <p:nvPr/>
        </p:nvSpPr>
        <p:spPr>
          <a:xfrm>
            <a:off x="2034961" y="4030963"/>
            <a:ext cx="244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rejection</a:t>
            </a:r>
            <a:r>
              <a:rPr lang="de-DE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</a:t>
            </a:r>
            <a:endParaRPr lang="en-US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63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3.4.2. 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power: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Underwater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de-DE" sz="1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de-DE" sz="1800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endParaRPr lang="x-none" sz="4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I2.3-046</a:t>
            </a:r>
            <a:endParaRPr lang="x-non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036" y="50050"/>
            <a:ext cx="2115174" cy="65580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431" y="3944794"/>
            <a:ext cx="6054437" cy="157153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763317" y="1087716"/>
            <a:ext cx="34204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Screening </a:t>
            </a:r>
            <a:r>
              <a:rPr lang="de-DE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Indication</a:t>
            </a:r>
            <a:r>
              <a:rPr lang="de-DE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</a:t>
            </a:r>
            <a:r>
              <a:rPr lang="de-DE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Xe-133m/Xe-133 due </a:t>
            </a:r>
            <a:r>
              <a:rPr lang="de-DE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prompt </a:t>
            </a:r>
            <a:r>
              <a:rPr lang="de-DE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de-DE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de-DE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DE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de-DE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de-DE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residual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thresholding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de-DE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Reconsider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IDC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flags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Huge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neutrals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de-DE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feil nach rechts 10"/>
          <p:cNvSpPr/>
          <p:nvPr/>
        </p:nvSpPr>
        <p:spPr>
          <a:xfrm rot="19525653">
            <a:off x="6970883" y="5541375"/>
            <a:ext cx="428286" cy="22484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feil nach rechts 11"/>
          <p:cNvSpPr/>
          <p:nvPr/>
        </p:nvSpPr>
        <p:spPr>
          <a:xfrm rot="19525653">
            <a:off x="8135406" y="5541799"/>
            <a:ext cx="395038" cy="22468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6137188" y="5784559"/>
            <a:ext cx="2292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</a:t>
            </a:r>
            <a:r>
              <a:rPr lang="de-DE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de-DE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</a:t>
            </a:r>
            <a:r>
              <a:rPr lang="de-DE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de-DE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feil nach rechts 13"/>
          <p:cNvSpPr/>
          <p:nvPr/>
        </p:nvSpPr>
        <p:spPr>
          <a:xfrm rot="19525653">
            <a:off x="9425911" y="5551217"/>
            <a:ext cx="428286" cy="2248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feil nach rechts 14"/>
          <p:cNvSpPr/>
          <p:nvPr/>
        </p:nvSpPr>
        <p:spPr>
          <a:xfrm rot="19525653">
            <a:off x="10753452" y="5575105"/>
            <a:ext cx="428286" cy="2248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8756821" y="5784559"/>
            <a:ext cx="3463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will not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delayed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releases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9942897" y="4087700"/>
            <a:ext cx="2234400" cy="37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189" y="1114108"/>
            <a:ext cx="2704760" cy="217196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6250991" y="3235271"/>
            <a:ext cx="3213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Kalinowski et. al (2010)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6688745" y="1719771"/>
            <a:ext cx="1433579" cy="9889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9506780" y="5193442"/>
            <a:ext cx="2677012" cy="3136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6" y="1344165"/>
            <a:ext cx="6079322" cy="2704037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1317688" y="1179525"/>
            <a:ext cx="6302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</a:t>
            </a:r>
            <a:r>
              <a:rPr lang="de-DE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rejection</a:t>
            </a:r>
            <a:r>
              <a:rPr lang="de-DE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</a:t>
            </a:r>
            <a:endParaRPr lang="en-US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397993" y="1175116"/>
            <a:ext cx="4539028" cy="60111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4545960" y="1878675"/>
            <a:ext cx="1420268" cy="752781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6" y="4151063"/>
            <a:ext cx="6071489" cy="2700552"/>
          </a:xfrm>
          <a:prstGeom prst="rect">
            <a:avLst/>
          </a:prstGeom>
        </p:spPr>
      </p:pic>
      <p:sp>
        <p:nvSpPr>
          <p:cNvPr id="53" name="Ellipse 52"/>
          <p:cNvSpPr/>
          <p:nvPr/>
        </p:nvSpPr>
        <p:spPr>
          <a:xfrm>
            <a:off x="499394" y="4619911"/>
            <a:ext cx="5535645" cy="60111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035107" y="3706296"/>
            <a:ext cx="21451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WITHOUT„neutrals</a:t>
            </a:r>
            <a:r>
              <a:rPr lang="de-DE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259346" y="6456634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WITH„neutrals</a:t>
            </a: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69990" y="4624470"/>
            <a:ext cx="2929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de-DE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de-DE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degradation</a:t>
            </a:r>
            <a:endParaRPr lang="en-US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832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2677</Words>
  <Application>Microsoft Office PowerPoint</Application>
  <PresentationFormat>Breitbild</PresentationFormat>
  <Paragraphs>206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Unit Offc Light</vt:lpstr>
      <vt:lpstr>Custom Design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Maurer Christian</cp:lastModifiedBy>
  <cp:revision>208</cp:revision>
  <dcterms:created xsi:type="dcterms:W3CDTF">2023-04-18T13:25:54Z</dcterms:created>
  <dcterms:modified xsi:type="dcterms:W3CDTF">2023-06-15T14:16:48Z</dcterms:modified>
</cp:coreProperties>
</file>