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18"/>
  </p:notesMasterIdLst>
  <p:sldIdLst>
    <p:sldId id="261" r:id="rId6"/>
    <p:sldId id="256" r:id="rId7"/>
    <p:sldId id="262" r:id="rId8"/>
    <p:sldId id="270" r:id="rId9"/>
    <p:sldId id="272" r:id="rId10"/>
    <p:sldId id="263" r:id="rId11"/>
    <p:sldId id="268" r:id="rId12"/>
    <p:sldId id="265" r:id="rId13"/>
    <p:sldId id="266" r:id="rId14"/>
    <p:sldId id="269" r:id="rId15"/>
    <p:sldId id="273" r:id="rId16"/>
    <p:sldId id="267" r:id="rId17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70"/>
            <p14:sldId id="272"/>
            <p14:sldId id="263"/>
            <p14:sldId id="268"/>
            <p14:sldId id="265"/>
            <p14:sldId id="266"/>
            <p14:sldId id="269"/>
            <p14:sldId id="273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76E"/>
    <a:srgbClr val="235889"/>
    <a:srgbClr val="122D46"/>
    <a:srgbClr val="EF8B47"/>
    <a:srgbClr val="DC5A5A"/>
    <a:srgbClr val="CC2A2A"/>
    <a:srgbClr val="E8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87CC5-EBD4-CAFB-470A-E97705163E67}" v="5" dt="2023-06-09T08:35:50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NKLE Joshua" userId="3137ed8e-73d2-4cf5-9d38-867b47c63798" providerId="ADAL" clId="{474ED36D-05D2-4AC6-A646-32A1A9D533B6}"/>
    <pc:docChg chg="modSld">
      <pc:chgData name="KUNKLE Joshua" userId="3137ed8e-73d2-4cf5-9d38-867b47c63798" providerId="ADAL" clId="{474ED36D-05D2-4AC6-A646-32A1A9D533B6}" dt="2023-06-08T16:13:42.372" v="17" actId="113"/>
      <pc:docMkLst>
        <pc:docMk/>
      </pc:docMkLst>
      <pc:sldChg chg="modSp mod">
        <pc:chgData name="KUNKLE Joshua" userId="3137ed8e-73d2-4cf5-9d38-867b47c63798" providerId="ADAL" clId="{474ED36D-05D2-4AC6-A646-32A1A9D533B6}" dt="2023-06-08T16:13:42.372" v="17" actId="113"/>
        <pc:sldMkLst>
          <pc:docMk/>
          <pc:sldMk cId="2536716417" sldId="261"/>
        </pc:sldMkLst>
        <pc:spChg chg="mod">
          <ac:chgData name="KUNKLE Joshua" userId="3137ed8e-73d2-4cf5-9d38-867b47c63798" providerId="ADAL" clId="{474ED36D-05D2-4AC6-A646-32A1A9D533B6}" dt="2023-06-08T16:13:42.372" v="17" actId="113"/>
          <ac:spMkLst>
            <pc:docMk/>
            <pc:sldMk cId="2536716417" sldId="261"/>
            <ac:spMk id="2" creationId="{83A4890F-D354-0B5D-AE0D-0FEFD2900E29}"/>
          </ac:spMkLst>
        </pc:spChg>
      </pc:sldChg>
    </pc:docChg>
  </pc:docChgLst>
  <pc:docChgLst>
    <pc:chgData name="SCHOEMAKER Robin" userId="S::robin.schoemaker@ctbto.org::2c999c5d-5912-4efc-8f86-96218e1b5dbd" providerId="AD" clId="Web-{96587CC5-EBD4-CAFB-470A-E97705163E67}"/>
    <pc:docChg chg="modSld">
      <pc:chgData name="SCHOEMAKER Robin" userId="S::robin.schoemaker@ctbto.org::2c999c5d-5912-4efc-8f86-96218e1b5dbd" providerId="AD" clId="Web-{96587CC5-EBD4-CAFB-470A-E97705163E67}" dt="2023-06-09T08:35:49.389" v="2" actId="20577"/>
      <pc:docMkLst>
        <pc:docMk/>
      </pc:docMkLst>
      <pc:sldChg chg="modSp">
        <pc:chgData name="SCHOEMAKER Robin" userId="S::robin.schoemaker@ctbto.org::2c999c5d-5912-4efc-8f86-96218e1b5dbd" providerId="AD" clId="Web-{96587CC5-EBD4-CAFB-470A-E97705163E67}" dt="2023-06-09T08:35:49.389" v="2" actId="20577"/>
        <pc:sldMkLst>
          <pc:docMk/>
          <pc:sldMk cId="2536716417" sldId="261"/>
        </pc:sldMkLst>
        <pc:spChg chg="mod">
          <ac:chgData name="SCHOEMAKER Robin" userId="S::robin.schoemaker@ctbto.org::2c999c5d-5912-4efc-8f86-96218e1b5dbd" providerId="AD" clId="Web-{96587CC5-EBD4-CAFB-470A-E97705163E67}" dt="2023-06-09T08:35:49.389" v="2" actId="20577"/>
          <ac:spMkLst>
            <pc:docMk/>
            <pc:sldMk cId="2536716417" sldId="261"/>
            <ac:spMk id="2" creationId="{83A4890F-D354-0B5D-AE0D-0FEFD2900E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DCA56-2D0D-4185-A012-1A147CE0D53F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80CA-422B-4EFB-827E-BB10E17D7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2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80CA-422B-4EFB-827E-BB10E17D76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80CA-422B-4EFB-827E-BB10E17D76C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1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80CA-422B-4EFB-827E-BB10E17D76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2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80CA-422B-4EFB-827E-BB10E17D76C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85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80CA-422B-4EFB-827E-BB10E17D76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6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80CA-422B-4EFB-827E-BB10E17D76C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6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E00E7D3-E038-3A18-BBEE-F5C98F90E0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0804A14-8B8F-2B69-0D26-035064AD15C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DA3ACE5-BDF3-20C1-0825-7B65E0019C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7BFFDF-CF43-F6AC-F414-A1F23A6E0089}"/>
              </a:ext>
            </a:extLst>
          </p:cNvPr>
          <p:cNvSpPr txBox="1"/>
          <p:nvPr userDrawn="1"/>
        </p:nvSpPr>
        <p:spPr>
          <a:xfrm>
            <a:off x="3095485" y="6662186"/>
            <a:ext cx="6001030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in this presentation are those of the author and do not necessarily reflect the view of the CTBTO</a:t>
            </a:r>
            <a:endParaRPr lang="en-GB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E9A0C576-9703-F4B2-96FC-D9C9D524FA1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5700" y="771526"/>
            <a:ext cx="1005968" cy="271463"/>
            <a:chOff x="6862" y="486"/>
            <a:chExt cx="717" cy="171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C4E8B06-B548-7368-26B7-2CD111927E1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C3CD8CE-3331-27A3-B65D-D1284411CA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890F-D354-0B5D-AE0D-0FEFD2900E29}"/>
              </a:ext>
            </a:extLst>
          </p:cNvPr>
          <p:cNvSpPr txBox="1"/>
          <p:nvPr/>
        </p:nvSpPr>
        <p:spPr>
          <a:xfrm>
            <a:off x="617033" y="2411871"/>
            <a:ext cx="5270811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 Data Fusion automatic processing pipeline at CTBTO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Joshua Kunkle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 Noriyuki </a:t>
            </a:r>
            <a:r>
              <a:rPr lang="en-GB" sz="1600" dirty="0" err="1">
                <a:solidFill>
                  <a:schemeClr val="bg1"/>
                </a:solidFill>
                <a:latin typeface="Arial"/>
                <a:cs typeface="Arial"/>
              </a:rPr>
              <a:t>Kushida</a:t>
            </a: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, Martin Kalinowski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, Robin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Schoemaker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, Jolanta </a:t>
            </a:r>
            <a:r>
              <a:rPr lang="en-GB" sz="1600" dirty="0" err="1">
                <a:solidFill>
                  <a:schemeClr val="bg1"/>
                </a:solidFill>
                <a:latin typeface="Arial"/>
                <a:cs typeface="Arial"/>
              </a:rPr>
              <a:t>Kuśmierczyk</a:t>
            </a: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-Michulec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, Boxue Liu, Yuichi Kijima 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96740-4C66-D3FC-3636-4E3B7D0A8784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June 2023</a:t>
            </a:r>
            <a:endParaRPr lang="en-A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659C5B-409F-35F3-FB55-03075E8B0831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with Delayed Release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43F6A05D-7D8B-9E70-C16F-87F7CF5FB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2" t="11773" r="9063"/>
          <a:stretch/>
        </p:blipFill>
        <p:spPr>
          <a:xfrm>
            <a:off x="2814968" y="3595159"/>
            <a:ext cx="5796717" cy="299651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D97C917-E992-DD94-6D4D-E671E94ED790}"/>
              </a:ext>
            </a:extLst>
          </p:cNvPr>
          <p:cNvSpPr/>
          <p:nvPr/>
        </p:nvSpPr>
        <p:spPr>
          <a:xfrm>
            <a:off x="3527785" y="606612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E48-5347-87EA-60C7-6FD3571BD5F6}"/>
              </a:ext>
            </a:extLst>
          </p:cNvPr>
          <p:cNvSpPr txBox="1"/>
          <p:nvPr/>
        </p:nvSpPr>
        <p:spPr>
          <a:xfrm>
            <a:off x="1927467" y="5662259"/>
            <a:ext cx="729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Prompt</a:t>
            </a:r>
            <a:endParaRPr lang="en-GB" sz="140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EF6F77-E812-4D9F-A15B-96A18361ECF2}"/>
              </a:ext>
            </a:extLst>
          </p:cNvPr>
          <p:cNvCxnSpPr>
            <a:cxnSpLocks/>
          </p:cNvCxnSpPr>
          <p:nvPr/>
        </p:nvCxnSpPr>
        <p:spPr>
          <a:xfrm>
            <a:off x="2596151" y="5862038"/>
            <a:ext cx="931634" cy="215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5AE87F-E5CC-86DA-1ACF-A9C42ED11023}"/>
              </a:ext>
            </a:extLst>
          </p:cNvPr>
          <p:cNvSpPr txBox="1"/>
          <p:nvPr/>
        </p:nvSpPr>
        <p:spPr>
          <a:xfrm>
            <a:off x="3988337" y="3318160"/>
            <a:ext cx="364219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Average number of fused events vs release delay, 2021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C94763-CAB3-2CE4-828A-85310409C9AB}"/>
              </a:ext>
            </a:extLst>
          </p:cNvPr>
          <p:cNvSpPr/>
          <p:nvPr/>
        </p:nvSpPr>
        <p:spPr>
          <a:xfrm>
            <a:off x="5266592" y="6427177"/>
            <a:ext cx="130126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B02380-F8B9-9834-6966-7458A643A0AF}"/>
              </a:ext>
            </a:extLst>
          </p:cNvPr>
          <p:cNvSpPr txBox="1"/>
          <p:nvPr/>
        </p:nvSpPr>
        <p:spPr>
          <a:xfrm>
            <a:off x="5005508" y="6396399"/>
            <a:ext cx="2373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Release delay [days]</a:t>
            </a:r>
            <a:endParaRPr lang="en-GB" sz="140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D5F1D9C-EC62-C3FC-C467-0B698D572788}"/>
              </a:ext>
            </a:extLst>
          </p:cNvPr>
          <p:cNvSpPr txBox="1">
            <a:spLocks/>
          </p:cNvSpPr>
          <p:nvPr/>
        </p:nvSpPr>
        <p:spPr>
          <a:xfrm>
            <a:off x="894494" y="1435146"/>
            <a:ext cx="9920044" cy="19938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 panose="020F0502020204030204" pitchFamily="34" charset="0"/>
                <a:cs typeface="Calibri"/>
              </a:rPr>
              <a:t>Allowing for delayed release significantly increases the number of fusion matches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endParaRPr lang="en-US" sz="1800">
              <a:latin typeface="Calibri" panose="020F0502020204030204" pitchFamily="34" charset="0"/>
              <a:cs typeface="Calibri"/>
            </a:endParaRP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 panose="020F0502020204030204" pitchFamily="34" charset="0"/>
                <a:cs typeface="Calibri"/>
              </a:rPr>
              <a:t>Quickly becomes untenable to analyze such a large number of matches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endParaRPr lang="en-US" sz="1800">
              <a:latin typeface="Calibri" panose="020F0502020204030204" pitchFamily="34" charset="0"/>
              <a:cs typeface="Calibri"/>
            </a:endParaRP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 panose="020F0502020204030204" pitchFamily="34" charset="0"/>
                <a:cs typeface="Calibri"/>
              </a:rPr>
              <a:t>Now investigating methods to rank fusion candidates based on information from multiple stations</a:t>
            </a:r>
          </a:p>
          <a:p>
            <a:pPr marL="114300"/>
            <a:endParaRPr lang="en-US" sz="16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41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84217" y="472022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D5F1D9C-EC62-C3FC-C467-0B698D572788}"/>
              </a:ext>
            </a:extLst>
          </p:cNvPr>
          <p:cNvSpPr txBox="1">
            <a:spLocks/>
          </p:cNvSpPr>
          <p:nvPr/>
        </p:nvSpPr>
        <p:spPr>
          <a:xfrm>
            <a:off x="110302" y="1369816"/>
            <a:ext cx="5339335" cy="278943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/>
              </a:rPr>
              <a:t>The same waveform event may have matches with multiple RN stations</a:t>
            </a:r>
          </a:p>
          <a:p>
            <a:pPr marL="857250" lvl="1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/>
              </a:rPr>
              <a:t>Aligned SRS time series should agree on time of release</a:t>
            </a:r>
          </a:p>
          <a:p>
            <a:pPr marL="857250" lvl="1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/>
              </a:rPr>
              <a:t>The same nuclides should be measured at all stations</a:t>
            </a:r>
          </a:p>
          <a:p>
            <a:pPr marL="857250" lvl="1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/>
              </a:rPr>
              <a:t>Non-detections provide refuting evidence 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/>
              </a:rPr>
              <a:t>Investigate a probabilistic model to incorporate information from non-detections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endParaRPr lang="en-US" sz="2000">
              <a:latin typeface="Calibri" panose="020F0502020204030204" pitchFamily="34" charset="0"/>
              <a:cs typeface="Calibri"/>
            </a:endParaRPr>
          </a:p>
          <a:p>
            <a:pPr marL="400050" indent="-285750" algn="l">
              <a:buFont typeface="Arial" panose="020B0604020202020204" pitchFamily="34" charset="0"/>
              <a:buChar char="•"/>
            </a:pPr>
            <a:endParaRPr lang="en-US" sz="2000">
              <a:latin typeface="Calibri" panose="020F0502020204030204" pitchFamily="34" charset="0"/>
              <a:cs typeface="Calibri"/>
            </a:endParaRPr>
          </a:p>
          <a:p>
            <a:pPr marL="114300" algn="l"/>
            <a:endParaRPr lang="en-US" sz="2000">
              <a:latin typeface="Calibri" panose="020F0502020204030204" pitchFamily="34" charset="0"/>
              <a:cs typeface="Calibri"/>
            </a:endParaRP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/>
              </a:rPr>
              <a:t>Investigate Bayesian inference models such as FREAR which incorporates non-detections and provides source location</a:t>
            </a:r>
          </a:p>
          <a:p>
            <a:pPr marL="857250" lvl="1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/>
              </a:rPr>
              <a:t>https://gitlab.com/trDMt2er/FREAR</a:t>
            </a:r>
            <a:endParaRPr lang="en-US"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CEB7DE84-3CB1-CDAF-D58D-86E4A870D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2" t="7445" r="8482" b="1470"/>
          <a:stretch/>
        </p:blipFill>
        <p:spPr>
          <a:xfrm>
            <a:off x="6096000" y="2434815"/>
            <a:ext cx="5492095" cy="2789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564135-3435-A3B3-EE2E-952DAE5570C6}"/>
                  </a:ext>
                </a:extLst>
              </p:cNvPr>
              <p:cNvSpPr txBox="1"/>
              <p:nvPr/>
            </p:nvSpPr>
            <p:spPr>
              <a:xfrm>
                <a:off x="52905" y="4032848"/>
                <a:ext cx="5578321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𝑆𝑅𝑆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𝑑𝑒𝑡𝑒𝑐𝑡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𝑆𝑅𝑆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𝑛𝑜𝑛𝑑𝑒𝑡𝑒𝑐𝑡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564135-3435-A3B3-EE2E-952DAE557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" y="4032848"/>
                <a:ext cx="5578321" cy="763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11B301-454D-29C2-0BD0-32A38C67BC22}"/>
              </a:ext>
            </a:extLst>
          </p:cNvPr>
          <p:cNvSpPr/>
          <p:nvPr/>
        </p:nvSpPr>
        <p:spPr>
          <a:xfrm>
            <a:off x="406417" y="3975941"/>
            <a:ext cx="4985824" cy="876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CE5F39-9628-1FDD-C11E-65B33CF56CF0}"/>
              </a:ext>
            </a:extLst>
          </p:cNvPr>
          <p:cNvSpPr/>
          <p:nvPr/>
        </p:nvSpPr>
        <p:spPr>
          <a:xfrm>
            <a:off x="5928036" y="2899070"/>
            <a:ext cx="335928" cy="173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8FFC4-E96B-7B3C-CAB6-C29A7CBCA15E}"/>
              </a:ext>
            </a:extLst>
          </p:cNvPr>
          <p:cNvSpPr txBox="1"/>
          <p:nvPr/>
        </p:nvSpPr>
        <p:spPr>
          <a:xfrm rot="16200000">
            <a:off x="5594351" y="3518844"/>
            <a:ext cx="9436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/>
              <a:t>SRS (m</a:t>
            </a:r>
            <a:r>
              <a:rPr lang="en-US" sz="1200" baseline="30000"/>
              <a:t>-3</a:t>
            </a:r>
            <a:r>
              <a:rPr lang="en-US" sz="1200"/>
              <a:t>)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42332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D0183-BFA1-C9E9-FA21-2D9C7A813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66" y="1073212"/>
            <a:ext cx="10284068" cy="5784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DD801-3B95-B158-F312-A4F14CF82AE3}"/>
              </a:ext>
            </a:extLst>
          </p:cNvPr>
          <p:cNvSpPr txBox="1"/>
          <p:nvPr/>
        </p:nvSpPr>
        <p:spPr>
          <a:xfrm>
            <a:off x="3965331" y="107321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Thank you!</a:t>
            </a:r>
            <a:endParaRPr lang="en-GB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4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International Monitoring System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5A90BF-5780-F57A-604E-C684B675FC71}"/>
              </a:ext>
            </a:extLst>
          </p:cNvPr>
          <p:cNvSpPr txBox="1">
            <a:spLocks/>
          </p:cNvSpPr>
          <p:nvPr/>
        </p:nvSpPr>
        <p:spPr>
          <a:xfrm>
            <a:off x="0" y="1201136"/>
            <a:ext cx="4791407" cy="1046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/>
            <a:r>
              <a:rPr lang="en-US" sz="1800">
                <a:solidFill>
                  <a:srgbClr val="1C476E"/>
                </a:solidFill>
                <a:latin typeface="Calibri" panose="020F0502020204030204" pitchFamily="34" charset="0"/>
                <a:cs typeface="Calibri"/>
              </a:rPr>
              <a:t>The CTBTO monitors the earth for possible nuclear explosions through the International Monitoring System (IMS) which is composed of,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0FFE28-D0D2-9C4F-C89E-A1755CC99C3E}"/>
              </a:ext>
            </a:extLst>
          </p:cNvPr>
          <p:cNvSpPr txBox="1">
            <a:spLocks/>
          </p:cNvSpPr>
          <p:nvPr/>
        </p:nvSpPr>
        <p:spPr>
          <a:xfrm>
            <a:off x="218829" y="5069315"/>
            <a:ext cx="4065896" cy="13022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1C476E"/>
                </a:solidFill>
                <a:latin typeface="Calibri" panose="020F0502020204030204" pitchFamily="34" charset="0"/>
                <a:cs typeface="Calibri"/>
              </a:rPr>
              <a:t>Data Fusion </a:t>
            </a:r>
            <a:r>
              <a:rPr lang="en-US" sz="1800">
                <a:solidFill>
                  <a:srgbClr val="1C476E"/>
                </a:solidFill>
                <a:latin typeface="Calibri" panose="020F0502020204030204" pitchFamily="34" charset="0"/>
                <a:cs typeface="Calibri"/>
              </a:rPr>
              <a:t>aims to provide the most comprehensive view of any event by matching information from Seismic, Hydroacoustic, Infrasound events to measurements at Radionuclide stations</a:t>
            </a:r>
          </a:p>
        </p:txBody>
      </p:sp>
      <p:pic>
        <p:nvPicPr>
          <p:cNvPr id="7" name="Picture 6" descr="Chart, map&#10;&#10;Description automatically generated">
            <a:extLst>
              <a:ext uri="{FF2B5EF4-FFF2-40B4-BE49-F238E27FC236}">
                <a16:creationId xmlns:a16="http://schemas.microsoft.com/office/drawing/2014/main" id="{AC954E51-8129-CB2F-8B59-80838CCCD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407" y="1309901"/>
            <a:ext cx="7299144" cy="5168667"/>
          </a:xfrm>
          <a:prstGeom prst="rect">
            <a:avLst/>
          </a:prstGeom>
        </p:spPr>
      </p:pic>
      <p:pic>
        <p:nvPicPr>
          <p:cNvPr id="8" name="Picture 7" descr="Chart, map&#10;&#10;Description automatically generated">
            <a:extLst>
              <a:ext uri="{FF2B5EF4-FFF2-40B4-BE49-F238E27FC236}">
                <a16:creationId xmlns:a16="http://schemas.microsoft.com/office/drawing/2014/main" id="{5BECF612-9E31-E379-2BDB-3D44AA8D0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" t="2984" r="85128" b="81366"/>
          <a:stretch/>
        </p:blipFill>
        <p:spPr>
          <a:xfrm>
            <a:off x="607976" y="2082576"/>
            <a:ext cx="3170066" cy="269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Processing at the International Data Center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32628D-0CA8-9291-C570-66D2A32C4D98}"/>
              </a:ext>
            </a:extLst>
          </p:cNvPr>
          <p:cNvSpPr/>
          <p:nvPr/>
        </p:nvSpPr>
        <p:spPr>
          <a:xfrm>
            <a:off x="2940730" y="1995385"/>
            <a:ext cx="764554" cy="630928"/>
          </a:xfrm>
          <a:prstGeom prst="roundRect">
            <a:avLst/>
          </a:prstGeom>
          <a:solidFill>
            <a:srgbClr val="E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F595E-C11F-72B6-4860-E18E7B39D017}"/>
              </a:ext>
            </a:extLst>
          </p:cNvPr>
          <p:cNvSpPr/>
          <p:nvPr/>
        </p:nvSpPr>
        <p:spPr>
          <a:xfrm>
            <a:off x="457563" y="2022400"/>
            <a:ext cx="1859434" cy="5768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Seismic</a:t>
            </a:r>
            <a:endParaRPr lang="en-GB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19BCA-6773-F6E1-17DF-12758564C369}"/>
              </a:ext>
            </a:extLst>
          </p:cNvPr>
          <p:cNvSpPr/>
          <p:nvPr/>
        </p:nvSpPr>
        <p:spPr>
          <a:xfrm>
            <a:off x="457563" y="3559793"/>
            <a:ext cx="1859434" cy="5768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Hydroacoustic</a:t>
            </a:r>
            <a:endParaRPr lang="en-GB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CE5E69-9011-7E70-E6D1-C055AE055A0F}"/>
              </a:ext>
            </a:extLst>
          </p:cNvPr>
          <p:cNvSpPr/>
          <p:nvPr/>
        </p:nvSpPr>
        <p:spPr>
          <a:xfrm>
            <a:off x="457563" y="2791097"/>
            <a:ext cx="1859434" cy="5768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Infrasound</a:t>
            </a:r>
            <a:endParaRPr lang="en-GB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A2DA78-F1D4-DD21-FFF2-3CDC2A24B036}"/>
              </a:ext>
            </a:extLst>
          </p:cNvPr>
          <p:cNvSpPr/>
          <p:nvPr/>
        </p:nvSpPr>
        <p:spPr>
          <a:xfrm>
            <a:off x="457563" y="4324030"/>
            <a:ext cx="1859434" cy="5768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Radionuclide</a:t>
            </a:r>
            <a:endParaRPr lang="en-GB" sz="20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0F919D-9BB5-1DF3-67FA-4F02DA3E5A22}"/>
              </a:ext>
            </a:extLst>
          </p:cNvPr>
          <p:cNvSpPr/>
          <p:nvPr/>
        </p:nvSpPr>
        <p:spPr>
          <a:xfrm>
            <a:off x="4322285" y="2054933"/>
            <a:ext cx="863750" cy="2107478"/>
          </a:xfrm>
          <a:prstGeom prst="roundRect">
            <a:avLst/>
          </a:prstGeom>
          <a:solidFill>
            <a:srgbClr val="E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3652BB4-5BA4-9C3E-FC06-A27C508A4A8E}"/>
              </a:ext>
            </a:extLst>
          </p:cNvPr>
          <p:cNvSpPr/>
          <p:nvPr/>
        </p:nvSpPr>
        <p:spPr>
          <a:xfrm>
            <a:off x="6686082" y="2085101"/>
            <a:ext cx="863750" cy="20427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lowchart: Card 23">
            <a:extLst>
              <a:ext uri="{FF2B5EF4-FFF2-40B4-BE49-F238E27FC236}">
                <a16:creationId xmlns:a16="http://schemas.microsoft.com/office/drawing/2014/main" id="{6A4E40EF-F9AD-2B72-366F-09AA2C67E06D}"/>
              </a:ext>
            </a:extLst>
          </p:cNvPr>
          <p:cNvSpPr/>
          <p:nvPr/>
        </p:nvSpPr>
        <p:spPr>
          <a:xfrm>
            <a:off x="8173633" y="1948217"/>
            <a:ext cx="863749" cy="978468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LEB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Flowchart: Card 25">
            <a:extLst>
              <a:ext uri="{FF2B5EF4-FFF2-40B4-BE49-F238E27FC236}">
                <a16:creationId xmlns:a16="http://schemas.microsoft.com/office/drawing/2014/main" id="{99EB7D6D-F5A7-3EA6-A035-0706F462CFE2}"/>
              </a:ext>
            </a:extLst>
          </p:cNvPr>
          <p:cNvSpPr/>
          <p:nvPr/>
        </p:nvSpPr>
        <p:spPr>
          <a:xfrm>
            <a:off x="5484413" y="4900185"/>
            <a:ext cx="737659" cy="995343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SEL1/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SEL2/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SEL3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Flowchart: Card 28">
            <a:extLst>
              <a:ext uri="{FF2B5EF4-FFF2-40B4-BE49-F238E27FC236}">
                <a16:creationId xmlns:a16="http://schemas.microsoft.com/office/drawing/2014/main" id="{723AD2AB-C9EC-94BE-B3C2-ABC2666D9DA6}"/>
              </a:ext>
            </a:extLst>
          </p:cNvPr>
          <p:cNvSpPr/>
          <p:nvPr/>
        </p:nvSpPr>
        <p:spPr>
          <a:xfrm>
            <a:off x="9411611" y="1948217"/>
            <a:ext cx="863749" cy="978468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REB / SEB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Flowchart: Card 29">
            <a:extLst>
              <a:ext uri="{FF2B5EF4-FFF2-40B4-BE49-F238E27FC236}">
                <a16:creationId xmlns:a16="http://schemas.microsoft.com/office/drawing/2014/main" id="{4CDD6388-B9D1-B2DC-A07A-337B4072E85D}"/>
              </a:ext>
            </a:extLst>
          </p:cNvPr>
          <p:cNvSpPr/>
          <p:nvPr/>
        </p:nvSpPr>
        <p:spPr>
          <a:xfrm>
            <a:off x="10637765" y="1878725"/>
            <a:ext cx="863749" cy="1018774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SSEB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68FE17-A934-F74F-0E0B-9D8E410D3A80}"/>
              </a:ext>
            </a:extLst>
          </p:cNvPr>
          <p:cNvSpPr/>
          <p:nvPr/>
        </p:nvSpPr>
        <p:spPr>
          <a:xfrm>
            <a:off x="6692501" y="4206856"/>
            <a:ext cx="863750" cy="8112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47070F2-1EE2-1871-E494-D08E5217681D}"/>
              </a:ext>
            </a:extLst>
          </p:cNvPr>
          <p:cNvSpPr/>
          <p:nvPr/>
        </p:nvSpPr>
        <p:spPr>
          <a:xfrm>
            <a:off x="2926028" y="2763741"/>
            <a:ext cx="764554" cy="630928"/>
          </a:xfrm>
          <a:prstGeom prst="roundRect">
            <a:avLst/>
          </a:prstGeom>
          <a:solidFill>
            <a:srgbClr val="E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246A478-55B1-FE01-DDD7-3BEBA70C36CD}"/>
              </a:ext>
            </a:extLst>
          </p:cNvPr>
          <p:cNvSpPr/>
          <p:nvPr/>
        </p:nvSpPr>
        <p:spPr>
          <a:xfrm>
            <a:off x="2910102" y="3531482"/>
            <a:ext cx="764554" cy="630928"/>
          </a:xfrm>
          <a:prstGeom prst="roundRect">
            <a:avLst/>
          </a:prstGeom>
          <a:solidFill>
            <a:srgbClr val="E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5D7D23C-C3F7-E466-E81D-5F98400C9D03}"/>
              </a:ext>
            </a:extLst>
          </p:cNvPr>
          <p:cNvSpPr/>
          <p:nvPr/>
        </p:nvSpPr>
        <p:spPr>
          <a:xfrm>
            <a:off x="2916543" y="4297015"/>
            <a:ext cx="764554" cy="630928"/>
          </a:xfrm>
          <a:prstGeom prst="roundRect">
            <a:avLst/>
          </a:prstGeom>
          <a:solidFill>
            <a:srgbClr val="E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923EFC-8F84-9171-81AA-FC6C3BE36D7E}"/>
              </a:ext>
            </a:extLst>
          </p:cNvPr>
          <p:cNvCxnSpPr>
            <a:stCxn id="10" idx="3"/>
            <a:endCxn id="5" idx="1"/>
          </p:cNvCxnSpPr>
          <p:nvPr/>
        </p:nvCxnSpPr>
        <p:spPr>
          <a:xfrm>
            <a:off x="2316997" y="2310849"/>
            <a:ext cx="623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C35180-1C5F-3E96-83F8-0ED213FC0034}"/>
              </a:ext>
            </a:extLst>
          </p:cNvPr>
          <p:cNvCxnSpPr>
            <a:stCxn id="16" idx="3"/>
            <a:endCxn id="32" idx="1"/>
          </p:cNvCxnSpPr>
          <p:nvPr/>
        </p:nvCxnSpPr>
        <p:spPr>
          <a:xfrm flipV="1">
            <a:off x="2316997" y="3079205"/>
            <a:ext cx="609031" cy="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B51EB5-48A2-2186-67FF-A8AD0B1889A1}"/>
              </a:ext>
            </a:extLst>
          </p:cNvPr>
          <p:cNvCxnSpPr>
            <a:stCxn id="15" idx="3"/>
            <a:endCxn id="33" idx="1"/>
          </p:cNvCxnSpPr>
          <p:nvPr/>
        </p:nvCxnSpPr>
        <p:spPr>
          <a:xfrm flipV="1">
            <a:off x="2316997" y="3846946"/>
            <a:ext cx="593105" cy="12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84F6594-DFB1-EC91-CFF3-0A79C80F4D12}"/>
              </a:ext>
            </a:extLst>
          </p:cNvPr>
          <p:cNvCxnSpPr>
            <a:cxnSpLocks/>
            <a:stCxn id="17" idx="3"/>
            <a:endCxn id="34" idx="1"/>
          </p:cNvCxnSpPr>
          <p:nvPr/>
        </p:nvCxnSpPr>
        <p:spPr>
          <a:xfrm>
            <a:off x="2316997" y="4612479"/>
            <a:ext cx="5995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3F6F92C-A772-6DBA-F709-6EA9B5B03CAA}"/>
              </a:ext>
            </a:extLst>
          </p:cNvPr>
          <p:cNvSpPr txBox="1"/>
          <p:nvPr/>
        </p:nvSpPr>
        <p:spPr>
          <a:xfrm>
            <a:off x="666427" y="1383585"/>
            <a:ext cx="13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Station Data</a:t>
            </a:r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344D08-E440-D84D-D4C4-B07813B13397}"/>
              </a:ext>
            </a:extLst>
          </p:cNvPr>
          <p:cNvSpPr txBox="1"/>
          <p:nvPr/>
        </p:nvSpPr>
        <p:spPr>
          <a:xfrm>
            <a:off x="2669769" y="1271853"/>
            <a:ext cx="13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Station Processing</a:t>
            </a:r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6DA31D-77C4-1C66-F254-A457D028173B}"/>
              </a:ext>
            </a:extLst>
          </p:cNvPr>
          <p:cNvSpPr txBox="1"/>
          <p:nvPr/>
        </p:nvSpPr>
        <p:spPr>
          <a:xfrm>
            <a:off x="6444107" y="1245086"/>
            <a:ext cx="13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Analyst Review</a:t>
            </a:r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CDAD0-146A-F5ED-DE0B-9094D1821A30}"/>
              </a:ext>
            </a:extLst>
          </p:cNvPr>
          <p:cNvSpPr txBox="1"/>
          <p:nvPr/>
        </p:nvSpPr>
        <p:spPr>
          <a:xfrm>
            <a:off x="4080310" y="1267512"/>
            <a:ext cx="13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Global Association</a:t>
            </a:r>
            <a:endParaRPr lang="en-GB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42082B8-69D0-64D6-5227-F7D2AEA1B154}"/>
              </a:ext>
            </a:extLst>
          </p:cNvPr>
          <p:cNvCxnSpPr/>
          <p:nvPr/>
        </p:nvCxnSpPr>
        <p:spPr>
          <a:xfrm>
            <a:off x="3705284" y="2294661"/>
            <a:ext cx="623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F0F7F1A-EC36-9082-32CE-DB9E3E319299}"/>
              </a:ext>
            </a:extLst>
          </p:cNvPr>
          <p:cNvCxnSpPr/>
          <p:nvPr/>
        </p:nvCxnSpPr>
        <p:spPr>
          <a:xfrm>
            <a:off x="3705284" y="3079205"/>
            <a:ext cx="623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8108B25-447D-0211-1887-21BD0EED1F53}"/>
              </a:ext>
            </a:extLst>
          </p:cNvPr>
          <p:cNvCxnSpPr/>
          <p:nvPr/>
        </p:nvCxnSpPr>
        <p:spPr>
          <a:xfrm>
            <a:off x="3691201" y="3835196"/>
            <a:ext cx="623733" cy="3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3574D05-D3C9-8ED9-6758-7B43F11C65D0}"/>
              </a:ext>
            </a:extLst>
          </p:cNvPr>
          <p:cNvCxnSpPr>
            <a:cxnSpLocks/>
            <a:stCxn id="34" idx="3"/>
            <a:endCxn id="119" idx="0"/>
          </p:cNvCxnSpPr>
          <p:nvPr/>
        </p:nvCxnSpPr>
        <p:spPr>
          <a:xfrm>
            <a:off x="3681097" y="4612479"/>
            <a:ext cx="964304" cy="33447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02AD3CE-2922-8F25-2A0B-9921C9B37521}"/>
              </a:ext>
            </a:extLst>
          </p:cNvPr>
          <p:cNvCxnSpPr>
            <a:cxnSpLocks/>
            <a:endCxn id="26" idx="0"/>
          </p:cNvCxnSpPr>
          <p:nvPr/>
        </p:nvCxnSpPr>
        <p:spPr>
          <a:xfrm rot="16200000" flipH="1">
            <a:off x="4856171" y="3903113"/>
            <a:ext cx="1341638" cy="652506"/>
          </a:xfrm>
          <a:prstGeom prst="bentConnector3">
            <a:avLst>
              <a:gd name="adj1" fmla="val 1505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1C6DDFD-550C-FEDF-AE84-9F55E1DA4117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5186035" y="3106498"/>
            <a:ext cx="1500047" cy="217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1FCAD6-2ADD-E52C-F944-E2CAD725E3D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>
            <a:off x="3681097" y="4612479"/>
            <a:ext cx="30114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E321FDE-8DAA-E77E-F42E-3F099FC8CDE5}"/>
              </a:ext>
            </a:extLst>
          </p:cNvPr>
          <p:cNvCxnSpPr/>
          <p:nvPr/>
        </p:nvCxnSpPr>
        <p:spPr>
          <a:xfrm>
            <a:off x="7581981" y="2545372"/>
            <a:ext cx="623733" cy="3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10E2CD-0F53-0DF7-956E-A10EAD471448}"/>
              </a:ext>
            </a:extLst>
          </p:cNvPr>
          <p:cNvCxnSpPr>
            <a:cxnSpLocks/>
          </p:cNvCxnSpPr>
          <p:nvPr/>
        </p:nvCxnSpPr>
        <p:spPr>
          <a:xfrm>
            <a:off x="9049206" y="2541698"/>
            <a:ext cx="362405" cy="3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486E04E-2316-F121-191D-3F44FB018367}"/>
              </a:ext>
            </a:extLst>
          </p:cNvPr>
          <p:cNvCxnSpPr>
            <a:cxnSpLocks/>
          </p:cNvCxnSpPr>
          <p:nvPr/>
        </p:nvCxnSpPr>
        <p:spPr>
          <a:xfrm>
            <a:off x="10280128" y="2549046"/>
            <a:ext cx="362405" cy="3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D757A773-B4EE-7D68-2A0E-69B045F85DE0}"/>
              </a:ext>
            </a:extLst>
          </p:cNvPr>
          <p:cNvSpPr/>
          <p:nvPr/>
        </p:nvSpPr>
        <p:spPr>
          <a:xfrm>
            <a:off x="349271" y="5848258"/>
            <a:ext cx="2076017" cy="872336"/>
          </a:xfrm>
          <a:prstGeom prst="rect">
            <a:avLst/>
          </a:prstGeom>
          <a:solidFill>
            <a:srgbClr val="E8909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Atmospheric Transport Modeling</a:t>
            </a:r>
            <a:endParaRPr lang="en-GB" sz="2000"/>
          </a:p>
        </p:txBody>
      </p: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C6EFA2B7-D67E-DB68-0CF6-D8BFE45C0027}"/>
              </a:ext>
            </a:extLst>
          </p:cNvPr>
          <p:cNvCxnSpPr>
            <a:cxnSpLocks/>
            <a:stCxn id="79" idx="3"/>
            <a:endCxn id="119" idx="2"/>
          </p:cNvCxnSpPr>
          <p:nvPr/>
        </p:nvCxnSpPr>
        <p:spPr>
          <a:xfrm flipV="1">
            <a:off x="2425288" y="5925422"/>
            <a:ext cx="2220113" cy="35900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9" name="Flowchart: Card 118">
            <a:extLst>
              <a:ext uri="{FF2B5EF4-FFF2-40B4-BE49-F238E27FC236}">
                <a16:creationId xmlns:a16="http://schemas.microsoft.com/office/drawing/2014/main" id="{E6A3B202-C4C1-A071-D3E7-AA2F4DF32741}"/>
              </a:ext>
            </a:extLst>
          </p:cNvPr>
          <p:cNvSpPr/>
          <p:nvPr/>
        </p:nvSpPr>
        <p:spPr>
          <a:xfrm>
            <a:off x="4276818" y="4946954"/>
            <a:ext cx="737166" cy="978468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ARR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24" name="Flowchart: Card 123">
            <a:extLst>
              <a:ext uri="{FF2B5EF4-FFF2-40B4-BE49-F238E27FC236}">
                <a16:creationId xmlns:a16="http://schemas.microsoft.com/office/drawing/2014/main" id="{9CABF53E-B5E6-7C5D-BBCE-B32724F8AC33}"/>
              </a:ext>
            </a:extLst>
          </p:cNvPr>
          <p:cNvSpPr/>
          <p:nvPr/>
        </p:nvSpPr>
        <p:spPr>
          <a:xfrm>
            <a:off x="8148023" y="4136691"/>
            <a:ext cx="776852" cy="954040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RRR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6ABA0CD-8C9B-22AA-B34B-87478A4B4DC2}"/>
              </a:ext>
            </a:extLst>
          </p:cNvPr>
          <p:cNvCxnSpPr>
            <a:cxnSpLocks/>
            <a:endCxn id="124" idx="1"/>
          </p:cNvCxnSpPr>
          <p:nvPr/>
        </p:nvCxnSpPr>
        <p:spPr>
          <a:xfrm>
            <a:off x="7556251" y="4612479"/>
            <a:ext cx="591772" cy="1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8CE05AE0-B0BA-AD91-E6E4-30A1DA28A27A}"/>
              </a:ext>
            </a:extLst>
          </p:cNvPr>
          <p:cNvCxnSpPr>
            <a:endCxn id="124" idx="2"/>
          </p:cNvCxnSpPr>
          <p:nvPr/>
        </p:nvCxnSpPr>
        <p:spPr>
          <a:xfrm flipV="1">
            <a:off x="2425288" y="5090731"/>
            <a:ext cx="6111161" cy="119369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B7E3A54A-2317-A9C4-0749-D60B8204ED3F}"/>
              </a:ext>
            </a:extLst>
          </p:cNvPr>
          <p:cNvSpPr txBox="1"/>
          <p:nvPr/>
        </p:nvSpPr>
        <p:spPr>
          <a:xfrm>
            <a:off x="9131628" y="1205066"/>
            <a:ext cx="13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Products</a:t>
            </a:r>
            <a:endParaRPr lang="en-GB"/>
          </a:p>
        </p:txBody>
      </p:sp>
      <p:sp>
        <p:nvSpPr>
          <p:cNvPr id="128" name="Flowchart: Card 127">
            <a:extLst>
              <a:ext uri="{FF2B5EF4-FFF2-40B4-BE49-F238E27FC236}">
                <a16:creationId xmlns:a16="http://schemas.microsoft.com/office/drawing/2014/main" id="{B1858A8A-22E3-6451-9DAA-653F30EA9AA7}"/>
              </a:ext>
            </a:extLst>
          </p:cNvPr>
          <p:cNvSpPr/>
          <p:nvPr/>
        </p:nvSpPr>
        <p:spPr>
          <a:xfrm>
            <a:off x="8945886" y="1171900"/>
            <a:ext cx="268899" cy="418777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DEFBEF1-A611-9C6E-81F0-8E8B232C4005}"/>
              </a:ext>
            </a:extLst>
          </p:cNvPr>
          <p:cNvSpPr/>
          <p:nvPr/>
        </p:nvSpPr>
        <p:spPr>
          <a:xfrm>
            <a:off x="8605507" y="1135177"/>
            <a:ext cx="1873821" cy="55929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4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Fusion Pipeline at the International Data Center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32628D-0CA8-9291-C570-66D2A32C4D98}"/>
              </a:ext>
            </a:extLst>
          </p:cNvPr>
          <p:cNvSpPr/>
          <p:nvPr/>
        </p:nvSpPr>
        <p:spPr>
          <a:xfrm>
            <a:off x="2940730" y="1995385"/>
            <a:ext cx="764554" cy="630928"/>
          </a:xfrm>
          <a:prstGeom prst="roundRect">
            <a:avLst/>
          </a:prstGeom>
          <a:solidFill>
            <a:srgbClr val="E89090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F595E-C11F-72B6-4860-E18E7B39D017}"/>
              </a:ext>
            </a:extLst>
          </p:cNvPr>
          <p:cNvSpPr/>
          <p:nvPr/>
        </p:nvSpPr>
        <p:spPr>
          <a:xfrm>
            <a:off x="457563" y="2022400"/>
            <a:ext cx="1859434" cy="576898"/>
          </a:xfrm>
          <a:prstGeom prst="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Seismic</a:t>
            </a:r>
            <a:endParaRPr lang="en-GB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19BCA-6773-F6E1-17DF-12758564C369}"/>
              </a:ext>
            </a:extLst>
          </p:cNvPr>
          <p:cNvSpPr/>
          <p:nvPr/>
        </p:nvSpPr>
        <p:spPr>
          <a:xfrm>
            <a:off x="457563" y="3559793"/>
            <a:ext cx="1859434" cy="576898"/>
          </a:xfrm>
          <a:prstGeom prst="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Hydroacoustic</a:t>
            </a:r>
            <a:endParaRPr lang="en-GB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CE5E69-9011-7E70-E6D1-C055AE055A0F}"/>
              </a:ext>
            </a:extLst>
          </p:cNvPr>
          <p:cNvSpPr/>
          <p:nvPr/>
        </p:nvSpPr>
        <p:spPr>
          <a:xfrm>
            <a:off x="457563" y="2791097"/>
            <a:ext cx="1859434" cy="576898"/>
          </a:xfrm>
          <a:prstGeom prst="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Infrasound</a:t>
            </a:r>
            <a:endParaRPr lang="en-GB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A2DA78-F1D4-DD21-FFF2-3CDC2A24B036}"/>
              </a:ext>
            </a:extLst>
          </p:cNvPr>
          <p:cNvSpPr/>
          <p:nvPr/>
        </p:nvSpPr>
        <p:spPr>
          <a:xfrm>
            <a:off x="457563" y="4324030"/>
            <a:ext cx="1859434" cy="576898"/>
          </a:xfrm>
          <a:prstGeom prst="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Radionuclide</a:t>
            </a:r>
            <a:endParaRPr lang="en-GB" sz="20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0F919D-9BB5-1DF3-67FA-4F02DA3E5A22}"/>
              </a:ext>
            </a:extLst>
          </p:cNvPr>
          <p:cNvSpPr/>
          <p:nvPr/>
        </p:nvSpPr>
        <p:spPr>
          <a:xfrm>
            <a:off x="4322285" y="2054933"/>
            <a:ext cx="863750" cy="2107478"/>
          </a:xfrm>
          <a:prstGeom prst="roundRect">
            <a:avLst/>
          </a:prstGeom>
          <a:solidFill>
            <a:srgbClr val="E89090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3652BB4-5BA4-9C3E-FC06-A27C508A4A8E}"/>
              </a:ext>
            </a:extLst>
          </p:cNvPr>
          <p:cNvSpPr/>
          <p:nvPr/>
        </p:nvSpPr>
        <p:spPr>
          <a:xfrm>
            <a:off x="6686082" y="2085101"/>
            <a:ext cx="863750" cy="2042793"/>
          </a:xfrm>
          <a:prstGeom prst="round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lowchart: Card 23">
            <a:extLst>
              <a:ext uri="{FF2B5EF4-FFF2-40B4-BE49-F238E27FC236}">
                <a16:creationId xmlns:a16="http://schemas.microsoft.com/office/drawing/2014/main" id="{6A4E40EF-F9AD-2B72-366F-09AA2C67E06D}"/>
              </a:ext>
            </a:extLst>
          </p:cNvPr>
          <p:cNvSpPr/>
          <p:nvPr/>
        </p:nvSpPr>
        <p:spPr>
          <a:xfrm>
            <a:off x="8173633" y="1948217"/>
            <a:ext cx="863749" cy="978468"/>
          </a:xfrm>
          <a:prstGeom prst="flowChartPunchedCard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LEB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Flowchart: Card 24">
            <a:extLst>
              <a:ext uri="{FF2B5EF4-FFF2-40B4-BE49-F238E27FC236}">
                <a16:creationId xmlns:a16="http://schemas.microsoft.com/office/drawing/2014/main" id="{35D819D6-56D9-344F-EF90-EDB7443393CF}"/>
              </a:ext>
            </a:extLst>
          </p:cNvPr>
          <p:cNvSpPr/>
          <p:nvPr/>
        </p:nvSpPr>
        <p:spPr>
          <a:xfrm>
            <a:off x="8148023" y="4136691"/>
            <a:ext cx="776852" cy="954040"/>
          </a:xfrm>
          <a:prstGeom prst="flowChartPunchedCard">
            <a:avLst/>
          </a:prstGeom>
          <a:solidFill>
            <a:srgbClr val="EF8B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RRR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Flowchart: Card 25">
            <a:extLst>
              <a:ext uri="{FF2B5EF4-FFF2-40B4-BE49-F238E27FC236}">
                <a16:creationId xmlns:a16="http://schemas.microsoft.com/office/drawing/2014/main" id="{99EB7D6D-F5A7-3EA6-A035-0706F462CFE2}"/>
              </a:ext>
            </a:extLst>
          </p:cNvPr>
          <p:cNvSpPr/>
          <p:nvPr/>
        </p:nvSpPr>
        <p:spPr>
          <a:xfrm>
            <a:off x="5484413" y="4900185"/>
            <a:ext cx="737659" cy="995343"/>
          </a:xfrm>
          <a:prstGeom prst="flowChartPunchedCard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SEL1/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SEL2/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SEL3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Flowchart: Card 26">
            <a:extLst>
              <a:ext uri="{FF2B5EF4-FFF2-40B4-BE49-F238E27FC236}">
                <a16:creationId xmlns:a16="http://schemas.microsoft.com/office/drawing/2014/main" id="{B8FA7371-A742-A998-45DC-5CBC664DF3A1}"/>
              </a:ext>
            </a:extLst>
          </p:cNvPr>
          <p:cNvSpPr/>
          <p:nvPr/>
        </p:nvSpPr>
        <p:spPr>
          <a:xfrm>
            <a:off x="4276818" y="4941557"/>
            <a:ext cx="737166" cy="978468"/>
          </a:xfrm>
          <a:prstGeom prst="flowChartPunchedCard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ARR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Flowchart: Card 28">
            <a:extLst>
              <a:ext uri="{FF2B5EF4-FFF2-40B4-BE49-F238E27FC236}">
                <a16:creationId xmlns:a16="http://schemas.microsoft.com/office/drawing/2014/main" id="{723AD2AB-C9EC-94BE-B3C2-ABC2666D9DA6}"/>
              </a:ext>
            </a:extLst>
          </p:cNvPr>
          <p:cNvSpPr/>
          <p:nvPr/>
        </p:nvSpPr>
        <p:spPr>
          <a:xfrm>
            <a:off x="9411611" y="1948217"/>
            <a:ext cx="863749" cy="978468"/>
          </a:xfrm>
          <a:prstGeom prst="flowChartPunchedCard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REB / SEB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Flowchart: Card 29">
            <a:extLst>
              <a:ext uri="{FF2B5EF4-FFF2-40B4-BE49-F238E27FC236}">
                <a16:creationId xmlns:a16="http://schemas.microsoft.com/office/drawing/2014/main" id="{4CDD6388-B9D1-B2DC-A07A-337B4072E85D}"/>
              </a:ext>
            </a:extLst>
          </p:cNvPr>
          <p:cNvSpPr/>
          <p:nvPr/>
        </p:nvSpPr>
        <p:spPr>
          <a:xfrm>
            <a:off x="10637765" y="1878725"/>
            <a:ext cx="863749" cy="1018774"/>
          </a:xfrm>
          <a:prstGeom prst="flowChartPunchedCard">
            <a:avLst/>
          </a:prstGeom>
          <a:solidFill>
            <a:srgbClr val="EF8B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SSEB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68FE17-A934-F74F-0E0B-9D8E410D3A80}"/>
              </a:ext>
            </a:extLst>
          </p:cNvPr>
          <p:cNvSpPr/>
          <p:nvPr/>
        </p:nvSpPr>
        <p:spPr>
          <a:xfrm>
            <a:off x="6692501" y="4206856"/>
            <a:ext cx="863750" cy="81124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47070F2-1EE2-1871-E494-D08E5217681D}"/>
              </a:ext>
            </a:extLst>
          </p:cNvPr>
          <p:cNvSpPr/>
          <p:nvPr/>
        </p:nvSpPr>
        <p:spPr>
          <a:xfrm>
            <a:off x="2926028" y="2763741"/>
            <a:ext cx="764554" cy="630928"/>
          </a:xfrm>
          <a:prstGeom prst="roundRect">
            <a:avLst/>
          </a:prstGeom>
          <a:solidFill>
            <a:srgbClr val="E89090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246A478-55B1-FE01-DDD7-3BEBA70C36CD}"/>
              </a:ext>
            </a:extLst>
          </p:cNvPr>
          <p:cNvSpPr/>
          <p:nvPr/>
        </p:nvSpPr>
        <p:spPr>
          <a:xfrm>
            <a:off x="2910102" y="3531482"/>
            <a:ext cx="764554" cy="630928"/>
          </a:xfrm>
          <a:prstGeom prst="roundRect">
            <a:avLst/>
          </a:prstGeom>
          <a:solidFill>
            <a:srgbClr val="E89090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5D7D23C-C3F7-E466-E81D-5F98400C9D03}"/>
              </a:ext>
            </a:extLst>
          </p:cNvPr>
          <p:cNvSpPr/>
          <p:nvPr/>
        </p:nvSpPr>
        <p:spPr>
          <a:xfrm>
            <a:off x="2916543" y="4297015"/>
            <a:ext cx="764554" cy="630928"/>
          </a:xfrm>
          <a:prstGeom prst="roundRect">
            <a:avLst/>
          </a:prstGeom>
          <a:solidFill>
            <a:srgbClr val="E89090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923EFC-8F84-9171-81AA-FC6C3BE36D7E}"/>
              </a:ext>
            </a:extLst>
          </p:cNvPr>
          <p:cNvCxnSpPr>
            <a:stCxn id="10" idx="3"/>
            <a:endCxn id="5" idx="1"/>
          </p:cNvCxnSpPr>
          <p:nvPr/>
        </p:nvCxnSpPr>
        <p:spPr>
          <a:xfrm>
            <a:off x="2316997" y="2310849"/>
            <a:ext cx="623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C35180-1C5F-3E96-83F8-0ED213FC0034}"/>
              </a:ext>
            </a:extLst>
          </p:cNvPr>
          <p:cNvCxnSpPr>
            <a:stCxn id="16" idx="3"/>
            <a:endCxn id="32" idx="1"/>
          </p:cNvCxnSpPr>
          <p:nvPr/>
        </p:nvCxnSpPr>
        <p:spPr>
          <a:xfrm flipV="1">
            <a:off x="2316997" y="3079205"/>
            <a:ext cx="609031" cy="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B51EB5-48A2-2186-67FF-A8AD0B1889A1}"/>
              </a:ext>
            </a:extLst>
          </p:cNvPr>
          <p:cNvCxnSpPr>
            <a:stCxn id="15" idx="3"/>
            <a:endCxn id="33" idx="1"/>
          </p:cNvCxnSpPr>
          <p:nvPr/>
        </p:nvCxnSpPr>
        <p:spPr>
          <a:xfrm flipV="1">
            <a:off x="2316997" y="3846946"/>
            <a:ext cx="593105" cy="12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84F6594-DFB1-EC91-CFF3-0A79C80F4D12}"/>
              </a:ext>
            </a:extLst>
          </p:cNvPr>
          <p:cNvCxnSpPr>
            <a:cxnSpLocks/>
            <a:stCxn id="17" idx="3"/>
            <a:endCxn id="34" idx="1"/>
          </p:cNvCxnSpPr>
          <p:nvPr/>
        </p:nvCxnSpPr>
        <p:spPr>
          <a:xfrm>
            <a:off x="2316997" y="4612479"/>
            <a:ext cx="5995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3F6F92C-A772-6DBA-F709-6EA9B5B03CAA}"/>
              </a:ext>
            </a:extLst>
          </p:cNvPr>
          <p:cNvSpPr txBox="1"/>
          <p:nvPr/>
        </p:nvSpPr>
        <p:spPr>
          <a:xfrm>
            <a:off x="666427" y="1383585"/>
            <a:ext cx="13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Station Data</a:t>
            </a:r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344D08-E440-D84D-D4C4-B07813B13397}"/>
              </a:ext>
            </a:extLst>
          </p:cNvPr>
          <p:cNvSpPr txBox="1"/>
          <p:nvPr/>
        </p:nvSpPr>
        <p:spPr>
          <a:xfrm>
            <a:off x="2669769" y="1052047"/>
            <a:ext cx="13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Automatic</a:t>
            </a:r>
          </a:p>
          <a:p>
            <a:pPr algn="ctr"/>
            <a:r>
              <a:rPr lang="en-US"/>
              <a:t>Station Processing</a:t>
            </a:r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6DA31D-77C4-1C66-F254-A457D028173B}"/>
              </a:ext>
            </a:extLst>
          </p:cNvPr>
          <p:cNvSpPr txBox="1"/>
          <p:nvPr/>
        </p:nvSpPr>
        <p:spPr>
          <a:xfrm>
            <a:off x="6444107" y="1245086"/>
            <a:ext cx="13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Analyst Review</a:t>
            </a:r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CDAD0-146A-F5ED-DE0B-9094D1821A30}"/>
              </a:ext>
            </a:extLst>
          </p:cNvPr>
          <p:cNvSpPr txBox="1"/>
          <p:nvPr/>
        </p:nvSpPr>
        <p:spPr>
          <a:xfrm>
            <a:off x="4080310" y="1267512"/>
            <a:ext cx="13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Global Association</a:t>
            </a:r>
            <a:endParaRPr lang="en-GB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42082B8-69D0-64D6-5227-F7D2AEA1B154}"/>
              </a:ext>
            </a:extLst>
          </p:cNvPr>
          <p:cNvCxnSpPr/>
          <p:nvPr/>
        </p:nvCxnSpPr>
        <p:spPr>
          <a:xfrm>
            <a:off x="3705284" y="2294661"/>
            <a:ext cx="623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F0F7F1A-EC36-9082-32CE-DB9E3E319299}"/>
              </a:ext>
            </a:extLst>
          </p:cNvPr>
          <p:cNvCxnSpPr/>
          <p:nvPr/>
        </p:nvCxnSpPr>
        <p:spPr>
          <a:xfrm>
            <a:off x="3705284" y="3079205"/>
            <a:ext cx="623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8108B25-447D-0211-1887-21BD0EED1F53}"/>
              </a:ext>
            </a:extLst>
          </p:cNvPr>
          <p:cNvCxnSpPr/>
          <p:nvPr/>
        </p:nvCxnSpPr>
        <p:spPr>
          <a:xfrm>
            <a:off x="3691201" y="3835196"/>
            <a:ext cx="623733" cy="3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3574D05-D3C9-8ED9-6758-7B43F11C65D0}"/>
              </a:ext>
            </a:extLst>
          </p:cNvPr>
          <p:cNvCxnSpPr>
            <a:cxnSpLocks/>
            <a:stCxn id="34" idx="3"/>
            <a:endCxn id="27" idx="0"/>
          </p:cNvCxnSpPr>
          <p:nvPr/>
        </p:nvCxnSpPr>
        <p:spPr>
          <a:xfrm>
            <a:off x="3681097" y="4612479"/>
            <a:ext cx="964304" cy="32907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02AD3CE-2922-8F25-2A0B-9921C9B37521}"/>
              </a:ext>
            </a:extLst>
          </p:cNvPr>
          <p:cNvCxnSpPr>
            <a:cxnSpLocks/>
            <a:endCxn id="26" idx="0"/>
          </p:cNvCxnSpPr>
          <p:nvPr/>
        </p:nvCxnSpPr>
        <p:spPr>
          <a:xfrm rot="16200000" flipH="1">
            <a:off x="4856171" y="3903113"/>
            <a:ext cx="1341638" cy="652506"/>
          </a:xfrm>
          <a:prstGeom prst="bentConnector3">
            <a:avLst>
              <a:gd name="adj1" fmla="val 1505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1C6DDFD-550C-FEDF-AE84-9F55E1DA4117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5186035" y="3106498"/>
            <a:ext cx="1500047" cy="217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1FCAD6-2ADD-E52C-F944-E2CAD725E3D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>
            <a:off x="3681097" y="4612479"/>
            <a:ext cx="30114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3F6D0AF-44F0-3E4B-BCCD-85E66D729C50}"/>
              </a:ext>
            </a:extLst>
          </p:cNvPr>
          <p:cNvCxnSpPr>
            <a:cxnSpLocks/>
            <a:stCxn id="31" idx="3"/>
            <a:endCxn id="25" idx="1"/>
          </p:cNvCxnSpPr>
          <p:nvPr/>
        </p:nvCxnSpPr>
        <p:spPr>
          <a:xfrm>
            <a:off x="7556251" y="4612479"/>
            <a:ext cx="591772" cy="1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E321FDE-8DAA-E77E-F42E-3F099FC8CDE5}"/>
              </a:ext>
            </a:extLst>
          </p:cNvPr>
          <p:cNvCxnSpPr/>
          <p:nvPr/>
        </p:nvCxnSpPr>
        <p:spPr>
          <a:xfrm>
            <a:off x="7581981" y="2545372"/>
            <a:ext cx="623733" cy="3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10E2CD-0F53-0DF7-956E-A10EAD471448}"/>
              </a:ext>
            </a:extLst>
          </p:cNvPr>
          <p:cNvCxnSpPr>
            <a:cxnSpLocks/>
          </p:cNvCxnSpPr>
          <p:nvPr/>
        </p:nvCxnSpPr>
        <p:spPr>
          <a:xfrm>
            <a:off x="9049206" y="2541698"/>
            <a:ext cx="362405" cy="3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486E04E-2316-F121-191D-3F44FB018367}"/>
              </a:ext>
            </a:extLst>
          </p:cNvPr>
          <p:cNvCxnSpPr>
            <a:cxnSpLocks/>
          </p:cNvCxnSpPr>
          <p:nvPr/>
        </p:nvCxnSpPr>
        <p:spPr>
          <a:xfrm>
            <a:off x="10280128" y="2549046"/>
            <a:ext cx="362405" cy="3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D757A773-B4EE-7D68-2A0E-69B045F85DE0}"/>
              </a:ext>
            </a:extLst>
          </p:cNvPr>
          <p:cNvSpPr/>
          <p:nvPr/>
        </p:nvSpPr>
        <p:spPr>
          <a:xfrm>
            <a:off x="349271" y="5848257"/>
            <a:ext cx="2076017" cy="954037"/>
          </a:xfrm>
          <a:prstGeom prst="rect">
            <a:avLst/>
          </a:prstGeom>
          <a:solidFill>
            <a:srgbClr val="DC5A5A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Atmospheric Transport Modeling</a:t>
            </a:r>
            <a:endParaRPr lang="en-GB" sz="2000"/>
          </a:p>
        </p:txBody>
      </p: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C6EFA2B7-D67E-DB68-0CF6-D8BFE45C0027}"/>
              </a:ext>
            </a:extLst>
          </p:cNvPr>
          <p:cNvCxnSpPr>
            <a:cxnSpLocks/>
            <a:stCxn id="79" idx="3"/>
            <a:endCxn id="27" idx="2"/>
          </p:cNvCxnSpPr>
          <p:nvPr/>
        </p:nvCxnSpPr>
        <p:spPr>
          <a:xfrm flipV="1">
            <a:off x="2425288" y="5920025"/>
            <a:ext cx="2220113" cy="40525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6F2DED44-6BF8-1076-42BF-EEBCF87F61F6}"/>
              </a:ext>
            </a:extLst>
          </p:cNvPr>
          <p:cNvCxnSpPr>
            <a:cxnSpLocks/>
            <a:stCxn id="79" idx="3"/>
            <a:endCxn id="25" idx="2"/>
          </p:cNvCxnSpPr>
          <p:nvPr/>
        </p:nvCxnSpPr>
        <p:spPr>
          <a:xfrm flipV="1">
            <a:off x="2425288" y="5090731"/>
            <a:ext cx="6111161" cy="123454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087643E-6846-BF65-66DF-54B6CAD21F9C}"/>
              </a:ext>
            </a:extLst>
          </p:cNvPr>
          <p:cNvSpPr/>
          <p:nvPr/>
        </p:nvSpPr>
        <p:spPr>
          <a:xfrm>
            <a:off x="9425497" y="4176310"/>
            <a:ext cx="2076017" cy="872336"/>
          </a:xfrm>
          <a:prstGeom prst="rect">
            <a:avLst/>
          </a:prstGeom>
          <a:solidFill>
            <a:srgbClr val="DC5A5A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Data Fusion Pipeline</a:t>
            </a:r>
            <a:endParaRPr lang="en-GB" sz="200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406CA3DB-1C88-DA27-87E5-FD3A36E94D21}"/>
              </a:ext>
            </a:extLst>
          </p:cNvPr>
          <p:cNvCxnSpPr>
            <a:cxnSpLocks/>
            <a:stCxn id="79" idx="3"/>
            <a:endCxn id="4" idx="2"/>
          </p:cNvCxnSpPr>
          <p:nvPr/>
        </p:nvCxnSpPr>
        <p:spPr>
          <a:xfrm flipV="1">
            <a:off x="2425288" y="5048646"/>
            <a:ext cx="8038218" cy="127663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4FF72C-D269-1F56-ED6A-C401641B3011}"/>
              </a:ext>
            </a:extLst>
          </p:cNvPr>
          <p:cNvCxnSpPr>
            <a:cxnSpLocks/>
            <a:stCxn id="25" idx="3"/>
            <a:endCxn id="4" idx="1"/>
          </p:cNvCxnSpPr>
          <p:nvPr/>
        </p:nvCxnSpPr>
        <p:spPr>
          <a:xfrm flipV="1">
            <a:off x="8924875" y="4612478"/>
            <a:ext cx="500622" cy="12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EA7ED1B-B9E1-A1FE-64E0-85387909FE2C}"/>
              </a:ext>
            </a:extLst>
          </p:cNvPr>
          <p:cNvCxnSpPr>
            <a:cxnSpLocks/>
            <a:stCxn id="30" idx="2"/>
            <a:endCxn id="4" idx="0"/>
          </p:cNvCxnSpPr>
          <p:nvPr/>
        </p:nvCxnSpPr>
        <p:spPr>
          <a:xfrm rot="5400000">
            <a:off x="10127168" y="3233837"/>
            <a:ext cx="1278811" cy="60613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Flowchart: Card 36">
            <a:extLst>
              <a:ext uri="{FF2B5EF4-FFF2-40B4-BE49-F238E27FC236}">
                <a16:creationId xmlns:a16="http://schemas.microsoft.com/office/drawing/2014/main" id="{B0544AB7-7E74-C3FD-0A68-E1935E9D4B70}"/>
              </a:ext>
            </a:extLst>
          </p:cNvPr>
          <p:cNvSpPr/>
          <p:nvPr/>
        </p:nvSpPr>
        <p:spPr>
          <a:xfrm>
            <a:off x="11255110" y="5657159"/>
            <a:ext cx="843990" cy="954040"/>
          </a:xfrm>
          <a:prstGeom prst="flowChartPunchedCard">
            <a:avLst/>
          </a:prstGeom>
          <a:solidFill>
            <a:srgbClr val="EF8B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Fused Events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A9D16E2E-02BC-454B-82F5-A26F37EB29EB}"/>
              </a:ext>
            </a:extLst>
          </p:cNvPr>
          <p:cNvCxnSpPr>
            <a:cxnSpLocks/>
            <a:stCxn id="4" idx="3"/>
            <a:endCxn id="37" idx="0"/>
          </p:cNvCxnSpPr>
          <p:nvPr/>
        </p:nvCxnSpPr>
        <p:spPr>
          <a:xfrm>
            <a:off x="11501514" y="4612478"/>
            <a:ext cx="175591" cy="104468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57587B2-53CA-D7BB-B134-AA65B661019E}"/>
              </a:ext>
            </a:extLst>
          </p:cNvPr>
          <p:cNvSpPr txBox="1"/>
          <p:nvPr/>
        </p:nvSpPr>
        <p:spPr>
          <a:xfrm>
            <a:off x="9131628" y="1205066"/>
            <a:ext cx="13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Products</a:t>
            </a:r>
            <a:endParaRPr lang="en-GB"/>
          </a:p>
        </p:txBody>
      </p:sp>
      <p:sp>
        <p:nvSpPr>
          <p:cNvPr id="77" name="Flowchart: Card 76">
            <a:extLst>
              <a:ext uri="{FF2B5EF4-FFF2-40B4-BE49-F238E27FC236}">
                <a16:creationId xmlns:a16="http://schemas.microsoft.com/office/drawing/2014/main" id="{199343AC-0A35-25CC-C286-09C09572AE87}"/>
              </a:ext>
            </a:extLst>
          </p:cNvPr>
          <p:cNvSpPr/>
          <p:nvPr/>
        </p:nvSpPr>
        <p:spPr>
          <a:xfrm>
            <a:off x="8945886" y="1171900"/>
            <a:ext cx="268899" cy="418777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4912E8F-5D81-07C6-648F-D2B989B97B71}"/>
              </a:ext>
            </a:extLst>
          </p:cNvPr>
          <p:cNvSpPr/>
          <p:nvPr/>
        </p:nvSpPr>
        <p:spPr>
          <a:xfrm>
            <a:off x="8605507" y="1135177"/>
            <a:ext cx="1873821" cy="55929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0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IDC processing Outputs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water, map, text&#10;&#10;Description automatically generated">
            <a:extLst>
              <a:ext uri="{FF2B5EF4-FFF2-40B4-BE49-F238E27FC236}">
                <a16:creationId xmlns:a16="http://schemas.microsoft.com/office/drawing/2014/main" id="{6F18CD51-60F1-CFA1-E759-25B290ADF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51" y="3201933"/>
            <a:ext cx="4620857" cy="3018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D0D37-D761-E1BE-AA4D-68438CC6B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735" y="2689103"/>
            <a:ext cx="4840986" cy="172892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2CFD71-BBC6-442D-0E7B-29A2CBDF699D}"/>
              </a:ext>
            </a:extLst>
          </p:cNvPr>
          <p:cNvCxnSpPr>
            <a:cxnSpLocks/>
          </p:cNvCxnSpPr>
          <p:nvPr/>
        </p:nvCxnSpPr>
        <p:spPr>
          <a:xfrm>
            <a:off x="5618284" y="1261352"/>
            <a:ext cx="0" cy="47701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DCF929-2281-9DAA-1E52-9603FEBA71D6}"/>
              </a:ext>
            </a:extLst>
          </p:cNvPr>
          <p:cNvCxnSpPr>
            <a:cxnSpLocks/>
          </p:cNvCxnSpPr>
          <p:nvPr/>
        </p:nvCxnSpPr>
        <p:spPr>
          <a:xfrm flipH="1">
            <a:off x="457202" y="1840523"/>
            <a:ext cx="113684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B5313D-B790-1005-CF56-8E66214319E4}"/>
              </a:ext>
            </a:extLst>
          </p:cNvPr>
          <p:cNvSpPr txBox="1"/>
          <p:nvPr/>
        </p:nvSpPr>
        <p:spPr>
          <a:xfrm>
            <a:off x="2268416" y="1399417"/>
            <a:ext cx="121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476E"/>
                </a:solidFill>
              </a:rPr>
              <a:t>Waveform</a:t>
            </a:r>
            <a:endParaRPr lang="en-GB" b="1">
              <a:solidFill>
                <a:srgbClr val="1C476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5A1728-00C7-99BA-2E49-11A6BB9CCA1F}"/>
              </a:ext>
            </a:extLst>
          </p:cNvPr>
          <p:cNvSpPr txBox="1"/>
          <p:nvPr/>
        </p:nvSpPr>
        <p:spPr>
          <a:xfrm>
            <a:off x="8185638" y="1457402"/>
            <a:ext cx="18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476E"/>
                </a:solidFill>
              </a:rPr>
              <a:t>Radionuclide</a:t>
            </a:r>
            <a:endParaRPr lang="en-GB" b="1">
              <a:solidFill>
                <a:srgbClr val="1C476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12F240-9F96-405C-7073-1AB5243B9038}"/>
              </a:ext>
            </a:extLst>
          </p:cNvPr>
          <p:cNvSpPr txBox="1"/>
          <p:nvPr/>
        </p:nvSpPr>
        <p:spPr>
          <a:xfrm>
            <a:off x="305122" y="1900525"/>
            <a:ext cx="484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Data from multiple measuring stations are combined to produce the most likely event time and location with an error ellipse 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5BE0C-7339-FEC3-535C-D9263F4CF776}"/>
              </a:ext>
            </a:extLst>
          </p:cNvPr>
          <p:cNvSpPr txBox="1"/>
          <p:nvPr/>
        </p:nvSpPr>
        <p:spPr>
          <a:xfrm>
            <a:off x="6371815" y="1941648"/>
            <a:ext cx="484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Nuclide concentrations are extracted from gamma-ray energy spectra </a:t>
            </a:r>
            <a:endParaRPr lang="en-GB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A064A880-F186-9672-83CB-C651300B3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13083"/>
              </p:ext>
            </p:extLst>
          </p:nvPr>
        </p:nvGraphicFramePr>
        <p:xfrm>
          <a:off x="5805987" y="4874067"/>
          <a:ext cx="6331752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292">
                  <a:extLst>
                    <a:ext uri="{9D8B030D-6E8A-4147-A177-3AD203B41FA5}">
                      <a16:colId xmlns:a16="http://schemas.microsoft.com/office/drawing/2014/main" val="759275472"/>
                    </a:ext>
                  </a:extLst>
                </a:gridCol>
                <a:gridCol w="1055292">
                  <a:extLst>
                    <a:ext uri="{9D8B030D-6E8A-4147-A177-3AD203B41FA5}">
                      <a16:colId xmlns:a16="http://schemas.microsoft.com/office/drawing/2014/main" val="2203695993"/>
                    </a:ext>
                  </a:extLst>
                </a:gridCol>
                <a:gridCol w="1055292">
                  <a:extLst>
                    <a:ext uri="{9D8B030D-6E8A-4147-A177-3AD203B41FA5}">
                      <a16:colId xmlns:a16="http://schemas.microsoft.com/office/drawing/2014/main" val="2674928161"/>
                    </a:ext>
                  </a:extLst>
                </a:gridCol>
                <a:gridCol w="1055292">
                  <a:extLst>
                    <a:ext uri="{9D8B030D-6E8A-4147-A177-3AD203B41FA5}">
                      <a16:colId xmlns:a16="http://schemas.microsoft.com/office/drawing/2014/main" val="2937964585"/>
                    </a:ext>
                  </a:extLst>
                </a:gridCol>
                <a:gridCol w="1055292">
                  <a:extLst>
                    <a:ext uri="{9D8B030D-6E8A-4147-A177-3AD203B41FA5}">
                      <a16:colId xmlns:a16="http://schemas.microsoft.com/office/drawing/2014/main" val="960983665"/>
                    </a:ext>
                  </a:extLst>
                </a:gridCol>
                <a:gridCol w="1055292">
                  <a:extLst>
                    <a:ext uri="{9D8B030D-6E8A-4147-A177-3AD203B41FA5}">
                      <a16:colId xmlns:a16="http://schemas.microsoft.com/office/drawing/2014/main" val="1845255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Nuclides Quantified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Half-Life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Conc (</a:t>
                      </a:r>
                      <a:r>
                        <a:rPr lang="en-US" sz="1400" err="1"/>
                        <a:t>uBq</a:t>
                      </a:r>
                      <a:r>
                        <a:rPr lang="en-US" sz="1400"/>
                        <a:t>/m3)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RelErr</a:t>
                      </a:r>
                      <a:r>
                        <a:rPr lang="en-US" sz="1400"/>
                        <a:t> (%)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Activ</a:t>
                      </a:r>
                      <a:r>
                        <a:rPr lang="en-US" sz="1400"/>
                        <a:t> (</a:t>
                      </a:r>
                      <a:r>
                        <a:rPr lang="en-US" sz="1400" err="1"/>
                        <a:t>uBq</a:t>
                      </a:r>
                      <a:r>
                        <a:rPr lang="en-US" sz="1400"/>
                        <a:t>)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RelErr</a:t>
                      </a:r>
                      <a:r>
                        <a:rPr lang="en-US" sz="1400"/>
                        <a:t> (%)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36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BE-7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53.290 D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5.1eE+03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2.32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6.27E+07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2.32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42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PB-212F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10.64 H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4.01E+04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1.98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5.65E+07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1.98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96145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00F521-7785-B75A-1A20-DF432A7FC78C}"/>
              </a:ext>
            </a:extLst>
          </p:cNvPr>
          <p:cNvCxnSpPr>
            <a:cxnSpLocks/>
          </p:cNvCxnSpPr>
          <p:nvPr/>
        </p:nvCxnSpPr>
        <p:spPr>
          <a:xfrm>
            <a:off x="8661386" y="4198918"/>
            <a:ext cx="0" cy="67514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1A0D09E-93C2-4430-9E65-C83EAA1A32BB}"/>
              </a:ext>
            </a:extLst>
          </p:cNvPr>
          <p:cNvSpPr txBox="1"/>
          <p:nvPr/>
        </p:nvSpPr>
        <p:spPr>
          <a:xfrm>
            <a:off x="1404160" y="6302591"/>
            <a:ext cx="842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C476E"/>
                </a:solidFill>
              </a:rPr>
              <a:t>Data fusion aims to join these two types of results to produce combined hypotheses</a:t>
            </a:r>
            <a:endParaRPr lang="en-GB" b="1">
              <a:solidFill>
                <a:srgbClr val="1C47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4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Transport Modeling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52FA3-3DC2-DB7C-7E0A-DD6CD5FD3F3D}"/>
              </a:ext>
            </a:extLst>
          </p:cNvPr>
          <p:cNvSpPr txBox="1">
            <a:spLocks/>
          </p:cNvSpPr>
          <p:nvPr/>
        </p:nvSpPr>
        <p:spPr>
          <a:xfrm>
            <a:off x="419146" y="1363676"/>
            <a:ext cx="6964337" cy="10370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1C476E"/>
                </a:solidFill>
                <a:latin typeface="Calibri" panose="020F0502020204030204" pitchFamily="34" charset="0"/>
                <a:cs typeface="Calibri"/>
              </a:rPr>
              <a:t>Atmospheric Transport Modeling (ATM) provides a connection between waveform-based events and radionuclide monitoring stations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B4AA0-E808-3D7C-4966-90EBCB346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9" r="23718"/>
          <a:stretch/>
        </p:blipFill>
        <p:spPr>
          <a:xfrm>
            <a:off x="7807859" y="1127138"/>
            <a:ext cx="3428392" cy="2488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292C3A-705C-8B2C-A4C7-ACA6F8D61483}"/>
              </a:ext>
            </a:extLst>
          </p:cNvPr>
          <p:cNvSpPr txBox="1"/>
          <p:nvPr/>
        </p:nvSpPr>
        <p:spPr>
          <a:xfrm>
            <a:off x="9217812" y="105545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 – 10h</a:t>
            </a:r>
            <a:endParaRPr lang="en-GB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C47B8-B2F4-2A82-2166-04C25626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0" r="23801"/>
          <a:stretch/>
        </p:blipFill>
        <p:spPr>
          <a:xfrm>
            <a:off x="7814933" y="3616063"/>
            <a:ext cx="3428392" cy="2638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6E3591-A95D-8698-B153-4EF63D3F0F1A}"/>
              </a:ext>
            </a:extLst>
          </p:cNvPr>
          <p:cNvSpPr txBox="1"/>
          <p:nvPr/>
        </p:nvSpPr>
        <p:spPr>
          <a:xfrm>
            <a:off x="8947288" y="3616063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 – 115h</a:t>
            </a:r>
            <a:endParaRPr lang="en-GB" b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077224-38B8-7EC9-51CD-518A8E792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28" t="79710" r="-317" b="7461"/>
          <a:stretch/>
        </p:blipFill>
        <p:spPr>
          <a:xfrm>
            <a:off x="11310189" y="3402033"/>
            <a:ext cx="881811" cy="14659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4C71BB-B52D-D30C-AC29-08DC5B99F3C0}"/>
              </a:ext>
            </a:extLst>
          </p:cNvPr>
          <p:cNvSpPr txBox="1"/>
          <p:nvPr/>
        </p:nvSpPr>
        <p:spPr>
          <a:xfrm>
            <a:off x="11236251" y="3082145"/>
            <a:ext cx="94367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SRS (m</a:t>
            </a:r>
            <a:r>
              <a:rPr lang="en-US" sz="1400" baseline="30000"/>
              <a:t>-3</a:t>
            </a:r>
            <a:r>
              <a:rPr lang="en-US" sz="1400"/>
              <a:t>)</a:t>
            </a:r>
            <a:endParaRPr lang="en-GB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8CC02-95E7-5718-5C19-435788582D32}"/>
              </a:ext>
            </a:extLst>
          </p:cNvPr>
          <p:cNvSpPr txBox="1"/>
          <p:nvPr/>
        </p:nvSpPr>
        <p:spPr>
          <a:xfrm>
            <a:off x="8758990" y="6225042"/>
            <a:ext cx="213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webgrape.ctbto.org</a:t>
            </a:r>
            <a:endParaRPr lang="en-GB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EEFF7-7715-9BEA-FCD5-ADF71A746936}"/>
              </a:ext>
            </a:extLst>
          </p:cNvPr>
          <p:cNvSpPr txBox="1"/>
          <p:nvPr/>
        </p:nvSpPr>
        <p:spPr>
          <a:xfrm>
            <a:off x="667386" y="2734133"/>
            <a:ext cx="6467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ATM Simulates the propagation of passive tracers through the atmosphere based on wind-field data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It is computationally expensive to perform the forward-in-time simulation for each waveform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Instead, we perform backward-in-time simulation from each detecting station.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Produces Source Receptor Sensitivity (SRS)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Traces backward in time for 14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Current resolution is 1 hour, 0.5 x 0.5 </a:t>
            </a:r>
            <a:r>
              <a:rPr lang="en-GB" err="1"/>
              <a:t>deg</a:t>
            </a:r>
            <a:endParaRPr lang="en-GB"/>
          </a:p>
          <a:p>
            <a:endParaRPr lang="en-GB"/>
          </a:p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985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Fusion Methodology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14">
            <a:extLst>
              <a:ext uri="{FF2B5EF4-FFF2-40B4-BE49-F238E27FC236}">
                <a16:creationId xmlns:a16="http://schemas.microsoft.com/office/drawing/2014/main" id="{ED93BC34-5DD1-4581-D3F5-A37910C01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46016"/>
              </p:ext>
            </p:extLst>
          </p:nvPr>
        </p:nvGraphicFramePr>
        <p:xfrm>
          <a:off x="4803671" y="1553813"/>
          <a:ext cx="221436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1">
                  <a:extLst>
                    <a:ext uri="{9D8B030D-6E8A-4147-A177-3AD203B41FA5}">
                      <a16:colId xmlns:a16="http://schemas.microsoft.com/office/drawing/2014/main" val="338885940"/>
                    </a:ext>
                  </a:extLst>
                </a:gridCol>
                <a:gridCol w="369061">
                  <a:extLst>
                    <a:ext uri="{9D8B030D-6E8A-4147-A177-3AD203B41FA5}">
                      <a16:colId xmlns:a16="http://schemas.microsoft.com/office/drawing/2014/main" val="1787907632"/>
                    </a:ext>
                  </a:extLst>
                </a:gridCol>
                <a:gridCol w="369061">
                  <a:extLst>
                    <a:ext uri="{9D8B030D-6E8A-4147-A177-3AD203B41FA5}">
                      <a16:colId xmlns:a16="http://schemas.microsoft.com/office/drawing/2014/main" val="1977354579"/>
                    </a:ext>
                  </a:extLst>
                </a:gridCol>
                <a:gridCol w="369061">
                  <a:extLst>
                    <a:ext uri="{9D8B030D-6E8A-4147-A177-3AD203B41FA5}">
                      <a16:colId xmlns:a16="http://schemas.microsoft.com/office/drawing/2014/main" val="336294123"/>
                    </a:ext>
                  </a:extLst>
                </a:gridCol>
                <a:gridCol w="369061">
                  <a:extLst>
                    <a:ext uri="{9D8B030D-6E8A-4147-A177-3AD203B41FA5}">
                      <a16:colId xmlns:a16="http://schemas.microsoft.com/office/drawing/2014/main" val="1981934292"/>
                    </a:ext>
                  </a:extLst>
                </a:gridCol>
                <a:gridCol w="369061">
                  <a:extLst>
                    <a:ext uri="{9D8B030D-6E8A-4147-A177-3AD203B41FA5}">
                      <a16:colId xmlns:a16="http://schemas.microsoft.com/office/drawing/2014/main" val="2200986827"/>
                    </a:ext>
                  </a:extLst>
                </a:gridCol>
              </a:tblGrid>
              <a:tr h="30648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582344"/>
                  </a:ext>
                </a:extLst>
              </a:tr>
              <a:tr h="30648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210697"/>
                  </a:ext>
                </a:extLst>
              </a:tr>
              <a:tr h="30648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192878"/>
                  </a:ext>
                </a:extLst>
              </a:tr>
              <a:tr h="30648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478658"/>
                  </a:ext>
                </a:extLst>
              </a:tr>
              <a:tr h="30648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126308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1C0CAEA1-DDD4-7D73-AAEF-8EB60AA00BE4}"/>
              </a:ext>
            </a:extLst>
          </p:cNvPr>
          <p:cNvSpPr/>
          <p:nvPr/>
        </p:nvSpPr>
        <p:spPr>
          <a:xfrm rot="2200097">
            <a:off x="5364170" y="2061117"/>
            <a:ext cx="1222158" cy="819393"/>
          </a:xfrm>
          <a:prstGeom prst="ellipse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841696-3831-6745-51F4-B7EB3A363A5E}"/>
              </a:ext>
            </a:extLst>
          </p:cNvPr>
          <p:cNvSpPr/>
          <p:nvPr/>
        </p:nvSpPr>
        <p:spPr>
          <a:xfrm>
            <a:off x="5909780" y="2428018"/>
            <a:ext cx="95250" cy="88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9A948B-AB8B-401B-751C-839430CC0F7E}"/>
              </a:ext>
            </a:extLst>
          </p:cNvPr>
          <p:cNvSpPr txBox="1"/>
          <p:nvPr/>
        </p:nvSpPr>
        <p:spPr>
          <a:xfrm>
            <a:off x="5490124" y="3347693"/>
            <a:ext cx="114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Longitude</a:t>
            </a:r>
            <a:endParaRPr lang="en-GB" sz="1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1474EA-CCCB-D28D-CA5D-44A7CD1FBF2C}"/>
              </a:ext>
            </a:extLst>
          </p:cNvPr>
          <p:cNvSpPr txBox="1"/>
          <p:nvPr/>
        </p:nvSpPr>
        <p:spPr>
          <a:xfrm rot="16200000">
            <a:off x="4174998" y="2128497"/>
            <a:ext cx="78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Latitude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BA4D2A3-A04A-AED4-E235-259E17413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9" r="23718"/>
          <a:stretch/>
        </p:blipFill>
        <p:spPr>
          <a:xfrm>
            <a:off x="7807859" y="1127138"/>
            <a:ext cx="3428392" cy="24889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E441051-804A-FA7A-31DC-C733139BAA96}"/>
              </a:ext>
            </a:extLst>
          </p:cNvPr>
          <p:cNvSpPr txBox="1"/>
          <p:nvPr/>
        </p:nvSpPr>
        <p:spPr>
          <a:xfrm>
            <a:off x="9217812" y="105545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 – 10h</a:t>
            </a:r>
            <a:endParaRPr lang="en-GB" b="1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58B2D-DA99-DF2C-1E98-FE3A3833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0" r="23801"/>
          <a:stretch/>
        </p:blipFill>
        <p:spPr>
          <a:xfrm>
            <a:off x="7814933" y="3616063"/>
            <a:ext cx="3428392" cy="263803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43B4D0B-8C83-3E70-EC55-8D61C8C65FE2}"/>
              </a:ext>
            </a:extLst>
          </p:cNvPr>
          <p:cNvSpPr txBox="1"/>
          <p:nvPr/>
        </p:nvSpPr>
        <p:spPr>
          <a:xfrm>
            <a:off x="8947288" y="3616063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 – 115h</a:t>
            </a:r>
            <a:endParaRPr lang="en-GB" b="1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0020FC7-F09A-CF52-BE3A-E4FE08E426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28" t="79710" r="-317" b="7461"/>
          <a:stretch/>
        </p:blipFill>
        <p:spPr>
          <a:xfrm>
            <a:off x="11310189" y="3402033"/>
            <a:ext cx="881811" cy="146594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3621EA7-8285-4BF6-2269-477CC89B94A3}"/>
              </a:ext>
            </a:extLst>
          </p:cNvPr>
          <p:cNvSpPr txBox="1"/>
          <p:nvPr/>
        </p:nvSpPr>
        <p:spPr>
          <a:xfrm>
            <a:off x="11236251" y="3082145"/>
            <a:ext cx="94367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SRS (m</a:t>
            </a:r>
            <a:r>
              <a:rPr lang="en-US" sz="1400" baseline="30000"/>
              <a:t>-3</a:t>
            </a:r>
            <a:r>
              <a:rPr lang="en-US" sz="1400"/>
              <a:t>)</a:t>
            </a:r>
            <a:endParaRPr lang="en-GB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C2426F-A7CF-ACE3-4D8B-D1602C7BD6E7}"/>
              </a:ext>
            </a:extLst>
          </p:cNvPr>
          <p:cNvSpPr txBox="1"/>
          <p:nvPr/>
        </p:nvSpPr>
        <p:spPr>
          <a:xfrm>
            <a:off x="8758990" y="6225042"/>
            <a:ext cx="213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webgrape.ctbto.org</a:t>
            </a:r>
            <a:endParaRPr lang="en-GB" sz="16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6CD341-12A8-64AA-E5DB-041D5AA6DD61}"/>
              </a:ext>
            </a:extLst>
          </p:cNvPr>
          <p:cNvSpPr/>
          <p:nvPr/>
        </p:nvSpPr>
        <p:spPr>
          <a:xfrm flipV="1">
            <a:off x="9723909" y="4092164"/>
            <a:ext cx="91198" cy="1599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10B4795-C189-EB8A-1FBB-29662AF27FF8}"/>
              </a:ext>
            </a:extLst>
          </p:cNvPr>
          <p:cNvSpPr/>
          <p:nvPr/>
        </p:nvSpPr>
        <p:spPr>
          <a:xfrm flipV="1">
            <a:off x="9733953" y="1558019"/>
            <a:ext cx="91198" cy="1599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BE0130-A5AD-FFEB-F74D-BB0602BBA7E6}"/>
              </a:ext>
            </a:extLst>
          </p:cNvPr>
          <p:cNvSpPr txBox="1"/>
          <p:nvPr/>
        </p:nvSpPr>
        <p:spPr>
          <a:xfrm>
            <a:off x="396772" y="1553813"/>
            <a:ext cx="3899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Follow ATM simulation backwards from each RN station</a:t>
            </a:r>
          </a:p>
          <a:p>
            <a:endParaRPr lang="en-US"/>
          </a:p>
          <a:p>
            <a:r>
              <a:rPr lang="en-US"/>
              <a:t>Overlap is accomplished by considering all grid elements which match an SHI ellipse at the event time</a:t>
            </a:r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032397-C6C9-26F4-9D85-8922524EF3EA}"/>
              </a:ext>
            </a:extLst>
          </p:cNvPr>
          <p:cNvGrpSpPr/>
          <p:nvPr/>
        </p:nvGrpSpPr>
        <p:grpSpPr>
          <a:xfrm>
            <a:off x="3139194" y="4372624"/>
            <a:ext cx="4202482" cy="2243725"/>
            <a:chOff x="1983239" y="4618285"/>
            <a:chExt cx="4202482" cy="224372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2F455F-6D7B-CA5E-2136-AADA3AA13311}"/>
                </a:ext>
              </a:extLst>
            </p:cNvPr>
            <p:cNvSpPr/>
            <p:nvPr/>
          </p:nvSpPr>
          <p:spPr>
            <a:xfrm>
              <a:off x="2114464" y="5165714"/>
              <a:ext cx="1117600" cy="2628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5CAA990-DBC4-E493-C248-81EEE8C098F2}"/>
                </a:ext>
              </a:extLst>
            </p:cNvPr>
            <p:cNvSpPr/>
            <p:nvPr/>
          </p:nvSpPr>
          <p:spPr>
            <a:xfrm>
              <a:off x="2114464" y="5671016"/>
              <a:ext cx="1117600" cy="2628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E06F55-8FC7-16E1-B17C-76555A8CC649}"/>
                </a:ext>
              </a:extLst>
            </p:cNvPr>
            <p:cNvSpPr/>
            <p:nvPr/>
          </p:nvSpPr>
          <p:spPr>
            <a:xfrm>
              <a:off x="2114464" y="6176318"/>
              <a:ext cx="1117600" cy="2628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5C3E3FA-38E3-1425-527D-8504373EC56A}"/>
                </a:ext>
              </a:extLst>
            </p:cNvPr>
            <p:cNvSpPr/>
            <p:nvPr/>
          </p:nvSpPr>
          <p:spPr>
            <a:xfrm>
              <a:off x="4449087" y="5034302"/>
              <a:ext cx="1117600" cy="2628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2B443A-8AAF-C04F-670E-F8FF5D715185}"/>
                </a:ext>
              </a:extLst>
            </p:cNvPr>
            <p:cNvSpPr/>
            <p:nvPr/>
          </p:nvSpPr>
          <p:spPr>
            <a:xfrm>
              <a:off x="4449087" y="5401473"/>
              <a:ext cx="1117600" cy="2628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37826C-BAC2-5441-3119-866C55263638}"/>
                </a:ext>
              </a:extLst>
            </p:cNvPr>
            <p:cNvSpPr/>
            <p:nvPr/>
          </p:nvSpPr>
          <p:spPr>
            <a:xfrm>
              <a:off x="4449087" y="5768644"/>
              <a:ext cx="1117600" cy="2628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4095C37-7B3A-E10E-7123-50B090BCDB43}"/>
                </a:ext>
              </a:extLst>
            </p:cNvPr>
            <p:cNvSpPr/>
            <p:nvPr/>
          </p:nvSpPr>
          <p:spPr>
            <a:xfrm>
              <a:off x="4449087" y="6163773"/>
              <a:ext cx="1117600" cy="2628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28D0333-9974-B3E1-19B9-7D5FFDED4A8A}"/>
                </a:ext>
              </a:extLst>
            </p:cNvPr>
            <p:cNvSpPr/>
            <p:nvPr/>
          </p:nvSpPr>
          <p:spPr>
            <a:xfrm>
              <a:off x="4449087" y="6530944"/>
              <a:ext cx="1117600" cy="2628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96FA263-48E8-852F-754D-41EBE9A80E22}"/>
                </a:ext>
              </a:extLst>
            </p:cNvPr>
            <p:cNvCxnSpPr>
              <a:stCxn id="40" idx="3"/>
              <a:endCxn id="43" idx="1"/>
            </p:cNvCxnSpPr>
            <p:nvPr/>
          </p:nvCxnSpPr>
          <p:spPr>
            <a:xfrm flipV="1">
              <a:off x="3232064" y="5165714"/>
              <a:ext cx="1217023" cy="131412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57B7A45-E307-1F76-5E33-4785C9BF65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0581" y="5181390"/>
              <a:ext cx="1239987" cy="628503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3190C1E-FDB8-3509-FA20-501F0113BA95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3257120" y="5532885"/>
              <a:ext cx="1191967" cy="762300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73400B2-C451-10C8-CC14-650CFBE1920E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3232064" y="5297126"/>
              <a:ext cx="1220647" cy="249497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7C7B6BE-EC28-E946-102C-8B34C6A73356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 flipV="1">
              <a:off x="3246403" y="5900056"/>
              <a:ext cx="1202684" cy="385875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ECA88E6-A5A9-44BA-EB1E-086824B4C0E6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>
              <a:off x="3228976" y="5837859"/>
              <a:ext cx="1220111" cy="824497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256B785-5C13-4DC5-A80C-2B1EFE0E4696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3232064" y="5297126"/>
              <a:ext cx="1231095" cy="1029157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E2AB216-4CF7-5B3F-89B3-39240EFBFA03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V="1">
              <a:off x="3232064" y="5574589"/>
              <a:ext cx="1202682" cy="227839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9753A57-4C7F-2226-DE41-3377DC616C25}"/>
                </a:ext>
              </a:extLst>
            </p:cNvPr>
            <p:cNvSpPr txBox="1"/>
            <p:nvPr/>
          </p:nvSpPr>
          <p:spPr>
            <a:xfrm>
              <a:off x="4084030" y="4633872"/>
              <a:ext cx="2101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Waveform events</a:t>
              </a:r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967F287-51E2-CE81-D3A8-6B60EDB305BA}"/>
                </a:ext>
              </a:extLst>
            </p:cNvPr>
            <p:cNvSpPr txBox="1"/>
            <p:nvPr/>
          </p:nvSpPr>
          <p:spPr>
            <a:xfrm>
              <a:off x="2048562" y="4796382"/>
              <a:ext cx="1392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RN samples</a:t>
              </a:r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6401E12-4151-7BB9-0E24-8308CFB724ED}"/>
                </a:ext>
              </a:extLst>
            </p:cNvPr>
            <p:cNvSpPr/>
            <p:nvPr/>
          </p:nvSpPr>
          <p:spPr>
            <a:xfrm>
              <a:off x="1983239" y="4618285"/>
              <a:ext cx="3951961" cy="2243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4009254-2E45-43FC-C052-281F6AA5E536}"/>
              </a:ext>
            </a:extLst>
          </p:cNvPr>
          <p:cNvSpPr txBox="1"/>
          <p:nvPr/>
        </p:nvSpPr>
        <p:spPr>
          <a:xfrm>
            <a:off x="455215" y="4189763"/>
            <a:ext cx="2362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Results in many-to-many relationship between RN samples and waveform events</a:t>
            </a:r>
            <a:r>
              <a:rPr lang="en-GB"/>
              <a:t>. </a:t>
            </a:r>
          </a:p>
          <a:p>
            <a:endParaRPr lang="en-GB"/>
          </a:p>
          <a:p>
            <a:r>
              <a:rPr lang="en-GB"/>
              <a:t>This is the maximal set of possible matches, which must be further processed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Fusion Methodology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8762D413-0B06-6355-7963-AB2B408AF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2" t="6709" r="37661" b="3915"/>
          <a:stretch/>
        </p:blipFill>
        <p:spPr>
          <a:xfrm>
            <a:off x="7990729" y="1759058"/>
            <a:ext cx="2502893" cy="4441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A923AD-2DAE-AA6C-1672-832E8D5076D0}"/>
              </a:ext>
            </a:extLst>
          </p:cNvPr>
          <p:cNvSpPr txBox="1"/>
          <p:nvPr/>
        </p:nvSpPr>
        <p:spPr>
          <a:xfrm>
            <a:off x="2877727" y="1321381"/>
            <a:ext cx="789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C476E"/>
                </a:solidFill>
              </a:rPr>
              <a:t>Visualize fusion with time – latitude projection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56714-967E-B08F-2A55-B38577182629}"/>
              </a:ext>
            </a:extLst>
          </p:cNvPr>
          <p:cNvSpPr/>
          <p:nvPr/>
        </p:nvSpPr>
        <p:spPr>
          <a:xfrm>
            <a:off x="10057222" y="2007553"/>
            <a:ext cx="66793" cy="505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CBFAE-304F-8E91-609A-9A80AD197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9" r="23718"/>
          <a:stretch/>
        </p:blipFill>
        <p:spPr>
          <a:xfrm>
            <a:off x="1053897" y="3241789"/>
            <a:ext cx="2431681" cy="1765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F23AD-F77E-1569-F465-59915898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0" r="23801"/>
          <a:stretch/>
        </p:blipFill>
        <p:spPr>
          <a:xfrm>
            <a:off x="3873365" y="3241788"/>
            <a:ext cx="2294239" cy="1765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0F3F54-DBF1-7FA6-491B-49D534499771}"/>
              </a:ext>
            </a:extLst>
          </p:cNvPr>
          <p:cNvSpPr txBox="1"/>
          <p:nvPr/>
        </p:nvSpPr>
        <p:spPr>
          <a:xfrm>
            <a:off x="1935813" y="3179254"/>
            <a:ext cx="941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T – 10h</a:t>
            </a:r>
            <a:endParaRPr lang="en-GB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CBE967-5F8A-2AFB-1874-457DF89BD423}"/>
              </a:ext>
            </a:extLst>
          </p:cNvPr>
          <p:cNvSpPr txBox="1"/>
          <p:nvPr/>
        </p:nvSpPr>
        <p:spPr>
          <a:xfrm>
            <a:off x="4612798" y="3169494"/>
            <a:ext cx="10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T – 115h</a:t>
            </a:r>
            <a:endParaRPr lang="en-GB" sz="1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62DF7-E28C-FE1C-56C3-58EB35B0B093}"/>
              </a:ext>
            </a:extLst>
          </p:cNvPr>
          <p:cNvSpPr txBox="1"/>
          <p:nvPr/>
        </p:nvSpPr>
        <p:spPr>
          <a:xfrm>
            <a:off x="3494942" y="3755125"/>
            <a:ext cx="5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AC367B-454A-6916-68D9-3EC74A2C30F2}"/>
              </a:ext>
            </a:extLst>
          </p:cNvPr>
          <p:cNvCxnSpPr>
            <a:cxnSpLocks/>
          </p:cNvCxnSpPr>
          <p:nvPr/>
        </p:nvCxnSpPr>
        <p:spPr>
          <a:xfrm flipV="1">
            <a:off x="6459226" y="1988047"/>
            <a:ext cx="1801371" cy="12520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53F015-21A1-2699-BE8B-52922F5BC5FF}"/>
              </a:ext>
            </a:extLst>
          </p:cNvPr>
          <p:cNvCxnSpPr>
            <a:cxnSpLocks/>
          </p:cNvCxnSpPr>
          <p:nvPr/>
        </p:nvCxnSpPr>
        <p:spPr>
          <a:xfrm>
            <a:off x="6244685" y="5007127"/>
            <a:ext cx="2092957" cy="9083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FE25FA8-54D3-ECBE-34EC-528C0E0ED465}"/>
              </a:ext>
            </a:extLst>
          </p:cNvPr>
          <p:cNvSpPr txBox="1"/>
          <p:nvPr/>
        </p:nvSpPr>
        <p:spPr>
          <a:xfrm>
            <a:off x="6244685" y="3755125"/>
            <a:ext cx="5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…</a:t>
            </a:r>
            <a:endParaRPr lang="en-GB" b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149192-71E0-A567-BF5E-9B4562C05479}"/>
              </a:ext>
            </a:extLst>
          </p:cNvPr>
          <p:cNvSpPr txBox="1"/>
          <p:nvPr/>
        </p:nvSpPr>
        <p:spPr>
          <a:xfrm>
            <a:off x="10727473" y="1259826"/>
            <a:ext cx="129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Backward simulation start at station location</a:t>
            </a:r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657046E-F71C-FB16-E76D-D997FE9A803B}"/>
              </a:ext>
            </a:extLst>
          </p:cNvPr>
          <p:cNvCxnSpPr>
            <a:cxnSpLocks/>
          </p:cNvCxnSpPr>
          <p:nvPr/>
        </p:nvCxnSpPr>
        <p:spPr>
          <a:xfrm flipV="1">
            <a:off x="10150391" y="1670538"/>
            <a:ext cx="645239" cy="359592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BD5555C-423F-3300-5875-78FE8D3181E8}"/>
              </a:ext>
            </a:extLst>
          </p:cNvPr>
          <p:cNvSpPr txBox="1"/>
          <p:nvPr/>
        </p:nvSpPr>
        <p:spPr>
          <a:xfrm>
            <a:off x="11032338" y="5554588"/>
            <a:ext cx="99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14-day duration</a:t>
            </a:r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01A5AD5-73DB-1BA3-9B60-78052BB4B18F}"/>
              </a:ext>
            </a:extLst>
          </p:cNvPr>
          <p:cNvCxnSpPr>
            <a:cxnSpLocks/>
          </p:cNvCxnSpPr>
          <p:nvPr/>
        </p:nvCxnSpPr>
        <p:spPr>
          <a:xfrm>
            <a:off x="10436790" y="5857101"/>
            <a:ext cx="615997" cy="0"/>
          </a:xfrm>
          <a:prstGeom prst="line">
            <a:avLst/>
          </a:prstGeom>
          <a:ln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 Releases</a:t>
            </a:r>
            <a:endParaRPr lang="en-AT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PTS-520</a:t>
            </a:r>
            <a:endParaRPr lang="en-AT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7398C7-0691-3BD8-7042-7898928434C2}"/>
              </a:ext>
            </a:extLst>
          </p:cNvPr>
          <p:cNvSpPr txBox="1">
            <a:spLocks/>
          </p:cNvSpPr>
          <p:nvPr/>
        </p:nvSpPr>
        <p:spPr>
          <a:xfrm>
            <a:off x="235071" y="1866546"/>
            <a:ext cx="8002920" cy="118257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 panose="020F0502020204030204" pitchFamily="34" charset="0"/>
                <a:cs typeface="Calibri"/>
              </a:rPr>
              <a:t>Achieved by releasing the requirement on the time component of the overlap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 panose="020F0502020204030204" pitchFamily="34" charset="0"/>
                <a:cs typeface="Calibri"/>
              </a:rPr>
              <a:t>Results in a series of matched SRS values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 panose="020F0502020204030204" pitchFamily="34" charset="0"/>
                <a:cs typeface="Calibri"/>
              </a:rPr>
              <a:t>SRS time series can be further used to quantify match probability</a:t>
            </a:r>
          </a:p>
          <a:p>
            <a:pPr marL="114300"/>
            <a:endParaRPr lang="en-US" sz="16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  <a:p>
            <a:pPr marL="114300"/>
            <a:endParaRPr lang="en-US" sz="1200">
              <a:solidFill>
                <a:srgbClr val="05474F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F6464BB0-6690-26EF-6F5A-A78B2B436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2" t="6709" r="37661" b="3915"/>
          <a:stretch/>
        </p:blipFill>
        <p:spPr>
          <a:xfrm>
            <a:off x="8530507" y="1121705"/>
            <a:ext cx="2743084" cy="486812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21F2D-495B-36D2-A7ED-160C208BBF59}"/>
              </a:ext>
            </a:extLst>
          </p:cNvPr>
          <p:cNvCxnSpPr>
            <a:cxnSpLocks/>
          </p:cNvCxnSpPr>
          <p:nvPr/>
        </p:nvCxnSpPr>
        <p:spPr>
          <a:xfrm flipV="1">
            <a:off x="10488194" y="1406204"/>
            <a:ext cx="0" cy="38657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5A5B375-DAAB-81B7-4885-A023A27981B0}"/>
              </a:ext>
            </a:extLst>
          </p:cNvPr>
          <p:cNvSpPr/>
          <p:nvPr/>
        </p:nvSpPr>
        <p:spPr>
          <a:xfrm>
            <a:off x="10466447" y="523320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9F227D7-2167-D321-7D33-8EA3910083B0}"/>
              </a:ext>
            </a:extLst>
          </p:cNvPr>
          <p:cNvSpPr/>
          <p:nvPr/>
        </p:nvSpPr>
        <p:spPr>
          <a:xfrm>
            <a:off x="8647848" y="3064071"/>
            <a:ext cx="1791240" cy="2150694"/>
          </a:xfrm>
          <a:prstGeom prst="leftBrace">
            <a:avLst>
              <a:gd name="adj1" fmla="val 5391"/>
              <a:gd name="adj2" fmla="val 5032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96274C7-3205-8FC9-A5EA-97D86DD85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5884" r="8651"/>
          <a:stretch/>
        </p:blipFill>
        <p:spPr>
          <a:xfrm>
            <a:off x="694035" y="3247411"/>
            <a:ext cx="5794688" cy="3049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6C4E0A-7849-4E83-81FD-CF65EE3A6C6F}"/>
              </a:ext>
            </a:extLst>
          </p:cNvPr>
          <p:cNvSpPr txBox="1"/>
          <p:nvPr/>
        </p:nvSpPr>
        <p:spPr>
          <a:xfrm>
            <a:off x="1599012" y="3808533"/>
            <a:ext cx="1161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Prediction from full SRS field</a:t>
            </a:r>
            <a:endParaRPr lang="en-GB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6EAE67-73E3-681B-F60B-0B1F0123BD24}"/>
              </a:ext>
            </a:extLst>
          </p:cNvPr>
          <p:cNvCxnSpPr>
            <a:cxnSpLocks/>
          </p:cNvCxnSpPr>
          <p:nvPr/>
        </p:nvCxnSpPr>
        <p:spPr>
          <a:xfrm flipH="1">
            <a:off x="6416384" y="4143418"/>
            <a:ext cx="21823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07D6650-0E2A-C53F-90B5-BC8F1954330A}"/>
              </a:ext>
            </a:extLst>
          </p:cNvPr>
          <p:cNvSpPr/>
          <p:nvPr/>
        </p:nvSpPr>
        <p:spPr>
          <a:xfrm>
            <a:off x="10796299" y="1406204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B5FF1D-307F-34C1-3C25-2943C8CE7B93}"/>
              </a:ext>
            </a:extLst>
          </p:cNvPr>
          <p:cNvSpPr/>
          <p:nvPr/>
        </p:nvSpPr>
        <p:spPr>
          <a:xfrm>
            <a:off x="6162877" y="455303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10C79C-1B3B-F558-ED51-CD2A0A15C0E9}"/>
              </a:ext>
            </a:extLst>
          </p:cNvPr>
          <p:cNvSpPr txBox="1"/>
          <p:nvPr/>
        </p:nvSpPr>
        <p:spPr>
          <a:xfrm>
            <a:off x="6416384" y="3660554"/>
            <a:ext cx="72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Prompt</a:t>
            </a:r>
            <a:endParaRPr lang="en-GB" sz="14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7FE1C9-3CE8-35BA-38B8-462AB3AC779F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6201901" y="3928061"/>
            <a:ext cx="335928" cy="631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19CA14F-283C-EB6D-6FC8-1C6121A07747}"/>
              </a:ext>
            </a:extLst>
          </p:cNvPr>
          <p:cNvSpPr txBox="1"/>
          <p:nvPr/>
        </p:nvSpPr>
        <p:spPr>
          <a:xfrm>
            <a:off x="147186" y="6317857"/>
            <a:ext cx="90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[1] A. </a:t>
            </a:r>
            <a:r>
              <a:rPr lang="en-US" sz="1200" err="1"/>
              <a:t>Ringborn</a:t>
            </a:r>
            <a:r>
              <a:rPr lang="en-US" sz="1200"/>
              <a:t> et al., “Radioxenon detections at CTBT international monitoring system likely related to the announced nuclear test in North Korea on February 12, 2013”, Journal of Environmental Radioactivity 128 (2014) 47-63</a:t>
            </a:r>
            <a:endParaRPr lang="en-GB"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44FC47-FFFC-E7F8-55A2-BF287EF56470}"/>
              </a:ext>
            </a:extLst>
          </p:cNvPr>
          <p:cNvSpPr txBox="1"/>
          <p:nvPr/>
        </p:nvSpPr>
        <p:spPr>
          <a:xfrm>
            <a:off x="439300" y="1384973"/>
            <a:ext cx="80912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60 day limit is motivated by suspected release delay from the announced nuclear test by DPRK in 2013 [1]</a:t>
            </a:r>
          </a:p>
          <a:p>
            <a:r>
              <a:rPr lang="en-US" sz="1600"/>
              <a:t>	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7118E5-90E3-FE43-5B7A-6C8F1D197C63}"/>
              </a:ext>
            </a:extLst>
          </p:cNvPr>
          <p:cNvSpPr txBox="1">
            <a:spLocks/>
          </p:cNvSpPr>
          <p:nvPr/>
        </p:nvSpPr>
        <p:spPr>
          <a:xfrm>
            <a:off x="981138" y="1100174"/>
            <a:ext cx="6964337" cy="35005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1C476E"/>
                </a:solidFill>
                <a:latin typeface="Calibri" panose="020F0502020204030204" pitchFamily="34" charset="0"/>
                <a:cs typeface="Calibri"/>
              </a:rPr>
              <a:t>We consider delayed release of up to 60 days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4C60B7-CA50-943E-D58A-0421C2736373}"/>
              </a:ext>
            </a:extLst>
          </p:cNvPr>
          <p:cNvSpPr/>
          <p:nvPr/>
        </p:nvSpPr>
        <p:spPr>
          <a:xfrm>
            <a:off x="536331" y="3808533"/>
            <a:ext cx="335928" cy="173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0100B4-998B-0503-152E-1A34230856D7}"/>
              </a:ext>
            </a:extLst>
          </p:cNvPr>
          <p:cNvSpPr txBox="1"/>
          <p:nvPr/>
        </p:nvSpPr>
        <p:spPr>
          <a:xfrm rot="16200000">
            <a:off x="202646" y="4428307"/>
            <a:ext cx="9436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/>
              <a:t>SRS (m</a:t>
            </a:r>
            <a:r>
              <a:rPr lang="en-US" sz="1200" baseline="30000"/>
              <a:t>-3</a:t>
            </a:r>
            <a:r>
              <a:rPr lang="en-US" sz="1200"/>
              <a:t>)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5566206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45FCED3F20148B304B2C259176AA0" ma:contentTypeVersion="14" ma:contentTypeDescription="Create a new document." ma:contentTypeScope="" ma:versionID="5b49a89fa24a89b87d9fdda712914d81">
  <xsd:schema xmlns:xsd="http://www.w3.org/2001/XMLSchema" xmlns:xs="http://www.w3.org/2001/XMLSchema" xmlns:p="http://schemas.microsoft.com/office/2006/metadata/properties" xmlns:ns2="e9d2dd27-5e48-4563-a988-16ec1f667544" xmlns:ns3="414b6365-0a16-4533-8e61-2a9e9cbb827c" targetNamespace="http://schemas.microsoft.com/office/2006/metadata/properties" ma:root="true" ma:fieldsID="9ada2d0513303415c029097e09940717" ns2:_="" ns3:_="">
    <xsd:import namespace="e9d2dd27-5e48-4563-a988-16ec1f667544"/>
    <xsd:import namespace="414b6365-0a16-4533-8e61-2a9e9cbb8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2dd27-5e48-4563-a988-16ec1f667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b6365-0a16-4533-8e61-2a9e9cbb8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fcc17e5-8f47-4aa8-a237-0d5d82f62ffb}" ma:internalName="TaxCatchAll" ma:showField="CatchAllData" ma:web="414b6365-0a16-4533-8e61-2a9e9cbb8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4b6365-0a16-4533-8e61-2a9e9cbb827c" xsi:nil="true"/>
    <lcf76f155ced4ddcb4097134ff3c332f xmlns="e9d2dd27-5e48-4563-a988-16ec1f6675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E684E9-A415-4E56-B5A3-994F3B3CF0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E73E0D-C28B-4DD6-BED5-80A995DF6F76}">
  <ds:schemaRefs>
    <ds:schemaRef ds:uri="414b6365-0a16-4533-8e61-2a9e9cbb827c"/>
    <ds:schemaRef ds:uri="e9d2dd27-5e48-4563-a988-16ec1f6675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073A7C-EEBC-4C29-9708-715F5EA8D055}">
  <ds:schemaRefs>
    <ds:schemaRef ds:uri="414b6365-0a16-4533-8e61-2a9e9cbb827c"/>
    <ds:schemaRef ds:uri="e9d2dd27-5e48-4563-a988-16ec1f6675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Office PowerPoint</Application>
  <PresentationFormat>Widescreen</PresentationFormat>
  <Paragraphs>171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Roboto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KUNKLE Joshua</cp:lastModifiedBy>
  <cp:revision>2</cp:revision>
  <dcterms:created xsi:type="dcterms:W3CDTF">2023-04-18T13:25:54Z</dcterms:created>
  <dcterms:modified xsi:type="dcterms:W3CDTF">2023-06-22T06:25:12Z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0x01010059945FCED3F20148B304B2C259176AA0</vt:lpwstr>
  </property>
  <property fmtid="{D5CDD505-2E9C-101B-9397-08002B2CF9AE}" pid="3" name="MediaServiceImageTags">
    <vt:lpwstr/>
  </property>
</Properties>
</file>