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22"/>
  </p:notesMasterIdLst>
  <p:sldIdLst>
    <p:sldId id="261" r:id="rId3"/>
    <p:sldId id="316" r:id="rId4"/>
    <p:sldId id="274" r:id="rId5"/>
    <p:sldId id="523" r:id="rId6"/>
    <p:sldId id="361" r:id="rId7"/>
    <p:sldId id="505" r:id="rId8"/>
    <p:sldId id="524" r:id="rId9"/>
    <p:sldId id="507" r:id="rId10"/>
    <p:sldId id="525" r:id="rId11"/>
    <p:sldId id="508" r:id="rId12"/>
    <p:sldId id="509" r:id="rId13"/>
    <p:sldId id="511" r:id="rId14"/>
    <p:sldId id="526" r:id="rId15"/>
    <p:sldId id="529" r:id="rId16"/>
    <p:sldId id="512" r:id="rId17"/>
    <p:sldId id="528" r:id="rId18"/>
    <p:sldId id="513" r:id="rId19"/>
    <p:sldId id="527" r:id="rId20"/>
    <p:sldId id="503" r:id="rId21"/>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316"/>
            <p14:sldId id="274"/>
            <p14:sldId id="523"/>
            <p14:sldId id="361"/>
            <p14:sldId id="505"/>
            <p14:sldId id="524"/>
            <p14:sldId id="507"/>
            <p14:sldId id="525"/>
            <p14:sldId id="508"/>
            <p14:sldId id="509"/>
            <p14:sldId id="511"/>
            <p14:sldId id="526"/>
            <p14:sldId id="529"/>
            <p14:sldId id="512"/>
            <p14:sldId id="528"/>
            <p14:sldId id="513"/>
            <p14:sldId id="527"/>
            <p14:sldId id="50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90"/>
    <p:restoredTop sz="94694"/>
  </p:normalViewPr>
  <p:slideViewPr>
    <p:cSldViewPr snapToGrid="0">
      <p:cViewPr varScale="1">
        <p:scale>
          <a:sx n="81" d="100"/>
          <a:sy n="81" d="100"/>
        </p:scale>
        <p:origin x="34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EC6C03-ED91-4570-A08C-B200E8BD3B99}" type="doc">
      <dgm:prSet loTypeId="urn:microsoft.com/office/officeart/2008/layout/VerticalCircleList" loCatId="list" qsTypeId="urn:microsoft.com/office/officeart/2005/8/quickstyle/3d2" qsCatId="3D" csTypeId="urn:microsoft.com/office/officeart/2005/8/colors/accent3_5" csCatId="accent3" phldr="1"/>
      <dgm:spPr/>
      <dgm:t>
        <a:bodyPr/>
        <a:lstStyle/>
        <a:p>
          <a:endParaRPr lang="en-GB"/>
        </a:p>
      </dgm:t>
    </dgm:pt>
    <dgm:pt modelId="{1A1A2BC8-3175-4D46-851C-FDEA950E6919}">
      <dgm:prSet phldrT="[Text]" custT="1"/>
      <dgm:spPr/>
      <dgm:t>
        <a:bodyPr/>
        <a:lstStyle/>
        <a:p>
          <a:r>
            <a:rPr lang="en-US" sz="2000" b="0" dirty="0">
              <a:latin typeface="Arial" panose="020B0604020202020204" pitchFamily="34" charset="0"/>
              <a:cs typeface="Arial" panose="020B0604020202020204" pitchFamily="34" charset="0"/>
            </a:rPr>
            <a:t>Introduction </a:t>
          </a:r>
          <a:endParaRPr lang="en-GB" sz="2000" b="0" dirty="0">
            <a:latin typeface="Arial" panose="020B0604020202020204" pitchFamily="34" charset="0"/>
            <a:cs typeface="Arial" panose="020B0604020202020204" pitchFamily="34" charset="0"/>
          </a:endParaRPr>
        </a:p>
      </dgm:t>
    </dgm:pt>
    <dgm:pt modelId="{030BBF5B-8CCB-4485-BE3F-D2EDD0E9BF99}" type="parTrans" cxnId="{70F70403-51D3-4B8E-8C07-F54DF5AAED2A}">
      <dgm:prSet/>
      <dgm:spPr/>
      <dgm:t>
        <a:bodyPr/>
        <a:lstStyle/>
        <a:p>
          <a:endParaRPr lang="en-GB" sz="2000" b="0">
            <a:latin typeface="Arial" panose="020B0604020202020204" pitchFamily="34" charset="0"/>
            <a:cs typeface="Arial" panose="020B0604020202020204" pitchFamily="34" charset="0"/>
          </a:endParaRPr>
        </a:p>
      </dgm:t>
    </dgm:pt>
    <dgm:pt modelId="{E8BCB753-EB59-4570-B48E-594FFA95DE1D}" type="sibTrans" cxnId="{70F70403-51D3-4B8E-8C07-F54DF5AAED2A}">
      <dgm:prSet/>
      <dgm:spPr/>
      <dgm:t>
        <a:bodyPr/>
        <a:lstStyle/>
        <a:p>
          <a:endParaRPr lang="en-GB" sz="2000" b="0">
            <a:latin typeface="Arial" panose="020B0604020202020204" pitchFamily="34" charset="0"/>
            <a:cs typeface="Arial" panose="020B0604020202020204" pitchFamily="34" charset="0"/>
          </a:endParaRPr>
        </a:p>
      </dgm:t>
    </dgm:pt>
    <dgm:pt modelId="{1A78E627-948B-40FB-8E0F-9BB0D5F0F79E}">
      <dgm:prSet phldrT="[Text]" custT="1"/>
      <dgm:spPr/>
      <dgm:t>
        <a:bodyPr/>
        <a:lstStyle/>
        <a:p>
          <a:r>
            <a:rPr lang="fr-FR" sz="2000" b="0" dirty="0">
              <a:latin typeface="Arial" panose="020B0604020202020204" pitchFamily="34" charset="0"/>
              <a:cs typeface="Arial" panose="020B0604020202020204" pitchFamily="34" charset="0"/>
            </a:rPr>
            <a:t>iNSPIRE project</a:t>
          </a:r>
          <a:endParaRPr lang="en-GB" sz="2000" b="0" dirty="0">
            <a:latin typeface="Arial" panose="020B0604020202020204" pitchFamily="34" charset="0"/>
            <a:cs typeface="Arial" panose="020B0604020202020204" pitchFamily="34" charset="0"/>
          </a:endParaRPr>
        </a:p>
      </dgm:t>
    </dgm:pt>
    <dgm:pt modelId="{261A25B6-B90D-4B23-A3A6-D541EA586093}" type="parTrans" cxnId="{A5D3122E-EBFE-49F3-8F2F-C98CA9A274AF}">
      <dgm:prSet/>
      <dgm:spPr/>
      <dgm:t>
        <a:bodyPr/>
        <a:lstStyle/>
        <a:p>
          <a:endParaRPr lang="en-GB" sz="2000" b="0">
            <a:latin typeface="Arial" panose="020B0604020202020204" pitchFamily="34" charset="0"/>
            <a:cs typeface="Arial" panose="020B0604020202020204" pitchFamily="34" charset="0"/>
          </a:endParaRPr>
        </a:p>
      </dgm:t>
    </dgm:pt>
    <dgm:pt modelId="{9BECCD96-0712-4684-9CDD-22A8DB7E16B4}" type="sibTrans" cxnId="{A5D3122E-EBFE-49F3-8F2F-C98CA9A274AF}">
      <dgm:prSet/>
      <dgm:spPr/>
      <dgm:t>
        <a:bodyPr/>
        <a:lstStyle/>
        <a:p>
          <a:endParaRPr lang="en-GB" sz="2000" b="0">
            <a:latin typeface="Arial" panose="020B0604020202020204" pitchFamily="34" charset="0"/>
            <a:cs typeface="Arial" panose="020B0604020202020204" pitchFamily="34" charset="0"/>
          </a:endParaRPr>
        </a:p>
      </dgm:t>
    </dgm:pt>
    <dgm:pt modelId="{389A2147-B95C-4738-9752-8CD14E9DC0D3}">
      <dgm:prSet phldrT="[Text]" custT="1"/>
      <dgm:spPr/>
      <dgm:t>
        <a:bodyPr/>
        <a:lstStyle/>
        <a:p>
          <a:r>
            <a:rPr lang="en-GB" sz="2000" b="0" dirty="0">
              <a:latin typeface="Arial" panose="020B0604020202020204" pitchFamily="34" charset="0"/>
              <a:cs typeface="Arial" panose="020B0604020202020204" pitchFamily="34" charset="0"/>
            </a:rPr>
            <a:t>Key features </a:t>
          </a:r>
        </a:p>
      </dgm:t>
    </dgm:pt>
    <dgm:pt modelId="{61368483-DFEA-4EAD-9DCA-94FCFAF4743D}" type="parTrans" cxnId="{8B427E68-B310-43D8-9079-0DCB05047E6B}">
      <dgm:prSet/>
      <dgm:spPr/>
      <dgm:t>
        <a:bodyPr/>
        <a:lstStyle/>
        <a:p>
          <a:endParaRPr lang="en-GB" sz="2000" b="0">
            <a:latin typeface="Arial" panose="020B0604020202020204" pitchFamily="34" charset="0"/>
            <a:cs typeface="Arial" panose="020B0604020202020204" pitchFamily="34" charset="0"/>
          </a:endParaRPr>
        </a:p>
      </dgm:t>
    </dgm:pt>
    <dgm:pt modelId="{898572BF-9638-4DB1-A4C2-F39D4192269A}" type="sibTrans" cxnId="{8B427E68-B310-43D8-9079-0DCB05047E6B}">
      <dgm:prSet/>
      <dgm:spPr/>
      <dgm:t>
        <a:bodyPr/>
        <a:lstStyle/>
        <a:p>
          <a:endParaRPr lang="en-GB" sz="2000" b="0">
            <a:latin typeface="Arial" panose="020B0604020202020204" pitchFamily="34" charset="0"/>
            <a:cs typeface="Arial" panose="020B0604020202020204" pitchFamily="34" charset="0"/>
          </a:endParaRPr>
        </a:p>
      </dgm:t>
    </dgm:pt>
    <dgm:pt modelId="{9B4839C9-A1CE-43A2-8F15-3DD5392DF6A1}">
      <dgm:prSet phldrT="[Text]" custT="1"/>
      <dgm:spPr/>
      <dgm:t>
        <a:bodyPr/>
        <a:lstStyle/>
        <a:p>
          <a:r>
            <a:rPr lang="en-US" sz="2000" b="0" dirty="0">
              <a:latin typeface="Arial" panose="020B0604020202020204" pitchFamily="34" charset="0"/>
              <a:cs typeface="Arial" panose="020B0604020202020204" pitchFamily="34" charset="0"/>
            </a:rPr>
            <a:t>Summary</a:t>
          </a:r>
          <a:endParaRPr lang="en-GB" sz="2000" b="0" dirty="0">
            <a:latin typeface="Arial" panose="020B0604020202020204" pitchFamily="34" charset="0"/>
            <a:cs typeface="Arial" panose="020B0604020202020204" pitchFamily="34" charset="0"/>
          </a:endParaRPr>
        </a:p>
      </dgm:t>
    </dgm:pt>
    <dgm:pt modelId="{A7DDDD57-5417-4938-B069-1BC3BDF1C496}" type="sibTrans" cxnId="{52B72CC4-6BF2-4BFC-AFDB-DCF751974D14}">
      <dgm:prSet/>
      <dgm:spPr/>
      <dgm:t>
        <a:bodyPr/>
        <a:lstStyle/>
        <a:p>
          <a:endParaRPr lang="en-GB" sz="2000" b="0">
            <a:latin typeface="Arial" panose="020B0604020202020204" pitchFamily="34" charset="0"/>
            <a:cs typeface="Arial" panose="020B0604020202020204" pitchFamily="34" charset="0"/>
          </a:endParaRPr>
        </a:p>
      </dgm:t>
    </dgm:pt>
    <dgm:pt modelId="{24DCEEF0-9E52-47FA-B73A-9FE44DFDE418}" type="parTrans" cxnId="{52B72CC4-6BF2-4BFC-AFDB-DCF751974D14}">
      <dgm:prSet/>
      <dgm:spPr/>
      <dgm:t>
        <a:bodyPr/>
        <a:lstStyle/>
        <a:p>
          <a:endParaRPr lang="en-GB" sz="2000" b="0">
            <a:latin typeface="Arial" panose="020B0604020202020204" pitchFamily="34" charset="0"/>
            <a:cs typeface="Arial" panose="020B0604020202020204" pitchFamily="34" charset="0"/>
          </a:endParaRPr>
        </a:p>
      </dgm:t>
    </dgm:pt>
    <dgm:pt modelId="{E742FD22-D9EE-4407-9BDB-9CC50C456DEF}" type="pres">
      <dgm:prSet presAssocID="{58EC6C03-ED91-4570-A08C-B200E8BD3B99}" presName="Name0" presStyleCnt="0">
        <dgm:presLayoutVars>
          <dgm:dir/>
        </dgm:presLayoutVars>
      </dgm:prSet>
      <dgm:spPr/>
    </dgm:pt>
    <dgm:pt modelId="{287B559E-D405-4F4F-94CC-96F2C4AF51AB}" type="pres">
      <dgm:prSet presAssocID="{1A1A2BC8-3175-4D46-851C-FDEA950E6919}" presName="noChildren" presStyleCnt="0"/>
      <dgm:spPr/>
    </dgm:pt>
    <dgm:pt modelId="{C2496E83-CFF0-482E-81DD-BB783C6A691E}" type="pres">
      <dgm:prSet presAssocID="{1A1A2BC8-3175-4D46-851C-FDEA950E6919}" presName="gap" presStyleCnt="0"/>
      <dgm:spPr/>
    </dgm:pt>
    <dgm:pt modelId="{397B7C3E-A5C2-4A24-8FCB-0060C75CCC3E}" type="pres">
      <dgm:prSet presAssocID="{1A1A2BC8-3175-4D46-851C-FDEA950E6919}" presName="medCircle2" presStyleLbl="vennNode1" presStyleIdx="0" presStyleCnt="4"/>
      <dgm:spPr/>
    </dgm:pt>
    <dgm:pt modelId="{F9487144-3F09-4F10-BA93-D1586B44191D}" type="pres">
      <dgm:prSet presAssocID="{1A1A2BC8-3175-4D46-851C-FDEA950E6919}" presName="txLvlOnly1" presStyleLbl="revTx" presStyleIdx="0" presStyleCnt="4"/>
      <dgm:spPr/>
    </dgm:pt>
    <dgm:pt modelId="{A9E0F2E7-EC48-40F1-A42D-E3E96D90C12A}" type="pres">
      <dgm:prSet presAssocID="{1A78E627-948B-40FB-8E0F-9BB0D5F0F79E}" presName="noChildren" presStyleCnt="0"/>
      <dgm:spPr/>
    </dgm:pt>
    <dgm:pt modelId="{73B133EE-CB2A-440F-AB9F-93A500E9EAC8}" type="pres">
      <dgm:prSet presAssocID="{1A78E627-948B-40FB-8E0F-9BB0D5F0F79E}" presName="gap" presStyleCnt="0"/>
      <dgm:spPr/>
    </dgm:pt>
    <dgm:pt modelId="{06114430-632F-460D-ACE5-CC6D6245709F}" type="pres">
      <dgm:prSet presAssocID="{1A78E627-948B-40FB-8E0F-9BB0D5F0F79E}" presName="medCircle2" presStyleLbl="vennNode1" presStyleIdx="1" presStyleCnt="4"/>
      <dgm:spPr/>
    </dgm:pt>
    <dgm:pt modelId="{A9A57E0B-3711-4CE8-8BA3-2E3D872BD1EA}" type="pres">
      <dgm:prSet presAssocID="{1A78E627-948B-40FB-8E0F-9BB0D5F0F79E}" presName="txLvlOnly1" presStyleLbl="revTx" presStyleIdx="1" presStyleCnt="4"/>
      <dgm:spPr/>
    </dgm:pt>
    <dgm:pt modelId="{EE636466-0B34-4CD1-9865-6CCD58AA53CC}" type="pres">
      <dgm:prSet presAssocID="{389A2147-B95C-4738-9752-8CD14E9DC0D3}" presName="noChildren" presStyleCnt="0"/>
      <dgm:spPr/>
    </dgm:pt>
    <dgm:pt modelId="{A0502965-DC26-408B-B617-1D09F5CA08B7}" type="pres">
      <dgm:prSet presAssocID="{389A2147-B95C-4738-9752-8CD14E9DC0D3}" presName="gap" presStyleCnt="0"/>
      <dgm:spPr/>
    </dgm:pt>
    <dgm:pt modelId="{8130AA8A-9769-478E-9393-02413FD14BF1}" type="pres">
      <dgm:prSet presAssocID="{389A2147-B95C-4738-9752-8CD14E9DC0D3}" presName="medCircle2" presStyleLbl="vennNode1" presStyleIdx="2" presStyleCnt="4"/>
      <dgm:spPr/>
    </dgm:pt>
    <dgm:pt modelId="{3A207548-F8EA-4643-8162-807CEFFDCDEE}" type="pres">
      <dgm:prSet presAssocID="{389A2147-B95C-4738-9752-8CD14E9DC0D3}" presName="txLvlOnly1" presStyleLbl="revTx" presStyleIdx="2" presStyleCnt="4"/>
      <dgm:spPr/>
    </dgm:pt>
    <dgm:pt modelId="{C878953E-A32B-4533-8B25-38B5460A836C}" type="pres">
      <dgm:prSet presAssocID="{9B4839C9-A1CE-43A2-8F15-3DD5392DF6A1}" presName="noChildren" presStyleCnt="0"/>
      <dgm:spPr/>
    </dgm:pt>
    <dgm:pt modelId="{B810BDC1-5B55-4B7C-9B9D-64A582AAEF32}" type="pres">
      <dgm:prSet presAssocID="{9B4839C9-A1CE-43A2-8F15-3DD5392DF6A1}" presName="gap" presStyleCnt="0"/>
      <dgm:spPr/>
    </dgm:pt>
    <dgm:pt modelId="{FF09983D-ACA3-42A3-BD0B-42E56D969D5B}" type="pres">
      <dgm:prSet presAssocID="{9B4839C9-A1CE-43A2-8F15-3DD5392DF6A1}" presName="medCircle2" presStyleLbl="vennNode1" presStyleIdx="3" presStyleCnt="4"/>
      <dgm:spPr/>
    </dgm:pt>
    <dgm:pt modelId="{5E3A22DB-8532-45D3-A1D1-09097AF937AF}" type="pres">
      <dgm:prSet presAssocID="{9B4839C9-A1CE-43A2-8F15-3DD5392DF6A1}" presName="txLvlOnly1" presStyleLbl="revTx" presStyleIdx="3" presStyleCnt="4"/>
      <dgm:spPr/>
    </dgm:pt>
  </dgm:ptLst>
  <dgm:cxnLst>
    <dgm:cxn modelId="{70F70403-51D3-4B8E-8C07-F54DF5AAED2A}" srcId="{58EC6C03-ED91-4570-A08C-B200E8BD3B99}" destId="{1A1A2BC8-3175-4D46-851C-FDEA950E6919}" srcOrd="0" destOrd="0" parTransId="{030BBF5B-8CCB-4485-BE3F-D2EDD0E9BF99}" sibTransId="{E8BCB753-EB59-4570-B48E-594FFA95DE1D}"/>
    <dgm:cxn modelId="{40AEC12D-B6D0-419D-9848-305854C31788}" type="presOf" srcId="{9B4839C9-A1CE-43A2-8F15-3DD5392DF6A1}" destId="{5E3A22DB-8532-45D3-A1D1-09097AF937AF}" srcOrd="0" destOrd="0" presId="urn:microsoft.com/office/officeart/2008/layout/VerticalCircleList"/>
    <dgm:cxn modelId="{A5D3122E-EBFE-49F3-8F2F-C98CA9A274AF}" srcId="{58EC6C03-ED91-4570-A08C-B200E8BD3B99}" destId="{1A78E627-948B-40FB-8E0F-9BB0D5F0F79E}" srcOrd="1" destOrd="0" parTransId="{261A25B6-B90D-4B23-A3A6-D541EA586093}" sibTransId="{9BECCD96-0712-4684-9CDD-22A8DB7E16B4}"/>
    <dgm:cxn modelId="{8B427E68-B310-43D8-9079-0DCB05047E6B}" srcId="{58EC6C03-ED91-4570-A08C-B200E8BD3B99}" destId="{389A2147-B95C-4738-9752-8CD14E9DC0D3}" srcOrd="2" destOrd="0" parTransId="{61368483-DFEA-4EAD-9DCA-94FCFAF4743D}" sibTransId="{898572BF-9638-4DB1-A4C2-F39D4192269A}"/>
    <dgm:cxn modelId="{8CA98B52-1AC9-4890-A698-3A4D4E21DA68}" type="presOf" srcId="{58EC6C03-ED91-4570-A08C-B200E8BD3B99}" destId="{E742FD22-D9EE-4407-9BDB-9CC50C456DEF}" srcOrd="0" destOrd="0" presId="urn:microsoft.com/office/officeart/2008/layout/VerticalCircleList"/>
    <dgm:cxn modelId="{52B72CC4-6BF2-4BFC-AFDB-DCF751974D14}" srcId="{58EC6C03-ED91-4570-A08C-B200E8BD3B99}" destId="{9B4839C9-A1CE-43A2-8F15-3DD5392DF6A1}" srcOrd="3" destOrd="0" parTransId="{24DCEEF0-9E52-47FA-B73A-9FE44DFDE418}" sibTransId="{A7DDDD57-5417-4938-B069-1BC3BDF1C496}"/>
    <dgm:cxn modelId="{CD2016D0-07ED-4802-AC0C-506DC9D3C942}" type="presOf" srcId="{389A2147-B95C-4738-9752-8CD14E9DC0D3}" destId="{3A207548-F8EA-4643-8162-807CEFFDCDEE}" srcOrd="0" destOrd="0" presId="urn:microsoft.com/office/officeart/2008/layout/VerticalCircleList"/>
    <dgm:cxn modelId="{FC2DC5DB-356E-4C69-AFD2-01447BE7401A}" type="presOf" srcId="{1A1A2BC8-3175-4D46-851C-FDEA950E6919}" destId="{F9487144-3F09-4F10-BA93-D1586B44191D}" srcOrd="0" destOrd="0" presId="urn:microsoft.com/office/officeart/2008/layout/VerticalCircleList"/>
    <dgm:cxn modelId="{155962DE-F537-44BE-8796-5B428C53DE8F}" type="presOf" srcId="{1A78E627-948B-40FB-8E0F-9BB0D5F0F79E}" destId="{A9A57E0B-3711-4CE8-8BA3-2E3D872BD1EA}" srcOrd="0" destOrd="0" presId="urn:microsoft.com/office/officeart/2008/layout/VerticalCircleList"/>
    <dgm:cxn modelId="{4E359F2F-FB8A-4B61-9B6A-8A49A0044521}" type="presParOf" srcId="{E742FD22-D9EE-4407-9BDB-9CC50C456DEF}" destId="{287B559E-D405-4F4F-94CC-96F2C4AF51AB}" srcOrd="0" destOrd="0" presId="urn:microsoft.com/office/officeart/2008/layout/VerticalCircleList"/>
    <dgm:cxn modelId="{16C81829-1814-4759-B7A8-7A8CF055DBE6}" type="presParOf" srcId="{287B559E-D405-4F4F-94CC-96F2C4AF51AB}" destId="{C2496E83-CFF0-482E-81DD-BB783C6A691E}" srcOrd="0" destOrd="0" presId="urn:microsoft.com/office/officeart/2008/layout/VerticalCircleList"/>
    <dgm:cxn modelId="{39C32439-1B9C-49E6-B1F2-C07C01ACA8D6}" type="presParOf" srcId="{287B559E-D405-4F4F-94CC-96F2C4AF51AB}" destId="{397B7C3E-A5C2-4A24-8FCB-0060C75CCC3E}" srcOrd="1" destOrd="0" presId="urn:microsoft.com/office/officeart/2008/layout/VerticalCircleList"/>
    <dgm:cxn modelId="{95271CB8-9860-451C-9A86-1C93293AF5D8}" type="presParOf" srcId="{287B559E-D405-4F4F-94CC-96F2C4AF51AB}" destId="{F9487144-3F09-4F10-BA93-D1586B44191D}" srcOrd="2" destOrd="0" presId="urn:microsoft.com/office/officeart/2008/layout/VerticalCircleList"/>
    <dgm:cxn modelId="{B28282C5-6D07-464F-81E3-832072FC1CE2}" type="presParOf" srcId="{E742FD22-D9EE-4407-9BDB-9CC50C456DEF}" destId="{A9E0F2E7-EC48-40F1-A42D-E3E96D90C12A}" srcOrd="1" destOrd="0" presId="urn:microsoft.com/office/officeart/2008/layout/VerticalCircleList"/>
    <dgm:cxn modelId="{66036C3E-109D-4274-8426-C90F63D293E9}" type="presParOf" srcId="{A9E0F2E7-EC48-40F1-A42D-E3E96D90C12A}" destId="{73B133EE-CB2A-440F-AB9F-93A500E9EAC8}" srcOrd="0" destOrd="0" presId="urn:microsoft.com/office/officeart/2008/layout/VerticalCircleList"/>
    <dgm:cxn modelId="{FE57B99D-970A-4B83-B473-827C84A14ACD}" type="presParOf" srcId="{A9E0F2E7-EC48-40F1-A42D-E3E96D90C12A}" destId="{06114430-632F-460D-ACE5-CC6D6245709F}" srcOrd="1" destOrd="0" presId="urn:microsoft.com/office/officeart/2008/layout/VerticalCircleList"/>
    <dgm:cxn modelId="{4A68AC5A-FB96-4D8E-83EB-E36AFC429B63}" type="presParOf" srcId="{A9E0F2E7-EC48-40F1-A42D-E3E96D90C12A}" destId="{A9A57E0B-3711-4CE8-8BA3-2E3D872BD1EA}" srcOrd="2" destOrd="0" presId="urn:microsoft.com/office/officeart/2008/layout/VerticalCircleList"/>
    <dgm:cxn modelId="{AE136010-09F5-423A-A047-F9E340A335F8}" type="presParOf" srcId="{E742FD22-D9EE-4407-9BDB-9CC50C456DEF}" destId="{EE636466-0B34-4CD1-9865-6CCD58AA53CC}" srcOrd="2" destOrd="0" presId="urn:microsoft.com/office/officeart/2008/layout/VerticalCircleList"/>
    <dgm:cxn modelId="{3473B188-8EFC-4A86-88C4-EA581C9F0DB5}" type="presParOf" srcId="{EE636466-0B34-4CD1-9865-6CCD58AA53CC}" destId="{A0502965-DC26-408B-B617-1D09F5CA08B7}" srcOrd="0" destOrd="0" presId="urn:microsoft.com/office/officeart/2008/layout/VerticalCircleList"/>
    <dgm:cxn modelId="{BBC57B41-1B07-4586-AD1D-9CF6A743F844}" type="presParOf" srcId="{EE636466-0B34-4CD1-9865-6CCD58AA53CC}" destId="{8130AA8A-9769-478E-9393-02413FD14BF1}" srcOrd="1" destOrd="0" presId="urn:microsoft.com/office/officeart/2008/layout/VerticalCircleList"/>
    <dgm:cxn modelId="{2CA4898B-BABD-4360-AED5-503CAEB0C70E}" type="presParOf" srcId="{EE636466-0B34-4CD1-9865-6CCD58AA53CC}" destId="{3A207548-F8EA-4643-8162-807CEFFDCDEE}" srcOrd="2" destOrd="0" presId="urn:microsoft.com/office/officeart/2008/layout/VerticalCircleList"/>
    <dgm:cxn modelId="{64DBE6F8-5D18-4D36-82F9-B2BCEC67EB5A}" type="presParOf" srcId="{E742FD22-D9EE-4407-9BDB-9CC50C456DEF}" destId="{C878953E-A32B-4533-8B25-38B5460A836C}" srcOrd="3" destOrd="0" presId="urn:microsoft.com/office/officeart/2008/layout/VerticalCircleList"/>
    <dgm:cxn modelId="{13C5C50C-A02D-4E45-9521-8FD2AF212965}" type="presParOf" srcId="{C878953E-A32B-4533-8B25-38B5460A836C}" destId="{B810BDC1-5B55-4B7C-9B9D-64A582AAEF32}" srcOrd="0" destOrd="0" presId="urn:microsoft.com/office/officeart/2008/layout/VerticalCircleList"/>
    <dgm:cxn modelId="{15DD5060-A3E5-4D4F-8234-D9E607A191E6}" type="presParOf" srcId="{C878953E-A32B-4533-8B25-38B5460A836C}" destId="{FF09983D-ACA3-42A3-BD0B-42E56D969D5B}" srcOrd="1" destOrd="0" presId="urn:microsoft.com/office/officeart/2008/layout/VerticalCircleList"/>
    <dgm:cxn modelId="{B72FCCEB-716A-4E96-8DB0-E5BBAE5B8823}" type="presParOf" srcId="{C878953E-A32B-4533-8B25-38B5460A836C}" destId="{5E3A22DB-8532-45D3-A1D1-09097AF937AF}"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D368E0-F3BE-4C34-86CF-0A3BB4FC6AC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49F2629E-35C9-4DEB-9344-E187ACFC1B29}">
      <dgm:prSet phldrT="[Text]" custT="1"/>
      <dgm:spPr/>
      <dgm:t>
        <a:bodyPr/>
        <a:lstStyle/>
        <a:p>
          <a:r>
            <a:rPr lang="en-US" sz="1800" b="1" dirty="0">
              <a:latin typeface="Arial" panose="020B0604020202020204" pitchFamily="34" charset="0"/>
              <a:cs typeface="Arial" panose="020B0604020202020204" pitchFamily="34" charset="0"/>
            </a:rPr>
            <a:t>      </a:t>
          </a:r>
          <a:r>
            <a:rPr lang="en-US" sz="1600" b="1" dirty="0">
              <a:solidFill>
                <a:srgbClr val="0070C0"/>
              </a:solidFill>
              <a:latin typeface="Arial" panose="020B0604020202020204" pitchFamily="34" charset="0"/>
              <a:cs typeface="Arial" panose="020B0604020202020204" pitchFamily="34" charset="0"/>
            </a:rPr>
            <a:t>IDC </a:t>
          </a:r>
          <a:r>
            <a:rPr lang="en-US" sz="1600" b="1" dirty="0">
              <a:latin typeface="Arial" panose="020B0604020202020204" pitchFamily="34" charset="0"/>
              <a:cs typeface="Arial" panose="020B0604020202020204" pitchFamily="34" charset="0"/>
            </a:rPr>
            <a:t>        </a:t>
          </a:r>
          <a:r>
            <a:rPr lang="en-US" sz="1600" b="1" dirty="0">
              <a:solidFill>
                <a:srgbClr val="0070C0"/>
              </a:solidFill>
              <a:latin typeface="Arial" panose="020B0604020202020204" pitchFamily="34" charset="0"/>
              <a:cs typeface="Arial" panose="020B0604020202020204" pitchFamily="34" charset="0"/>
            </a:rPr>
            <a:t>NDC-in-a-Box</a:t>
          </a:r>
          <a:endParaRPr lang="en-GB" sz="1800" b="1" dirty="0">
            <a:solidFill>
              <a:srgbClr val="0070C0"/>
            </a:solidFill>
            <a:latin typeface="Arial" panose="020B0604020202020204" pitchFamily="34" charset="0"/>
            <a:cs typeface="Arial" panose="020B0604020202020204" pitchFamily="34" charset="0"/>
          </a:endParaRPr>
        </a:p>
      </dgm:t>
    </dgm:pt>
    <dgm:pt modelId="{E73ABDBB-19D0-460B-AF46-31DFD2E8ECE7}" type="parTrans" cxnId="{EC2B3C27-CE55-40E4-A20B-4C30EE648EDE}">
      <dgm:prSet/>
      <dgm:spPr/>
      <dgm:t>
        <a:bodyPr/>
        <a:lstStyle/>
        <a:p>
          <a:endParaRPr lang="en-GB" sz="1200">
            <a:latin typeface="Arial" panose="020B0604020202020204" pitchFamily="34" charset="0"/>
            <a:cs typeface="Arial" panose="020B0604020202020204" pitchFamily="34" charset="0"/>
          </a:endParaRPr>
        </a:p>
      </dgm:t>
    </dgm:pt>
    <dgm:pt modelId="{CC8EC728-CAEE-440C-A4F3-8311A04FDBE5}" type="sibTrans" cxnId="{EC2B3C27-CE55-40E4-A20B-4C30EE648EDE}">
      <dgm:prSet/>
      <dgm:spPr/>
      <dgm:t>
        <a:bodyPr/>
        <a:lstStyle/>
        <a:p>
          <a:endParaRPr lang="en-GB" sz="1200">
            <a:latin typeface="Arial" panose="020B0604020202020204" pitchFamily="34" charset="0"/>
            <a:cs typeface="Arial" panose="020B0604020202020204" pitchFamily="34" charset="0"/>
          </a:endParaRPr>
        </a:p>
      </dgm:t>
    </dgm:pt>
    <dgm:pt modelId="{39BE6A0A-5811-4C2D-8CC1-35515C208A5C}">
      <dgm:prSet phldrT="[Text]" custT="1"/>
      <dgm:spPr>
        <a:solidFill>
          <a:schemeClr val="accent1"/>
        </a:solidFill>
      </dgm:spPr>
      <dgm:t>
        <a:bodyPr/>
        <a:lstStyle/>
        <a:p>
          <a:r>
            <a:rPr lang="en-US" sz="1200" b="1" dirty="0">
              <a:latin typeface="Arial" panose="020B0604020202020204" pitchFamily="34" charset="0"/>
              <a:cs typeface="Arial" panose="020B0604020202020204" pitchFamily="34" charset="0"/>
            </a:rPr>
            <a:t>iNSPIRE</a:t>
          </a:r>
          <a:r>
            <a:rPr lang="en-US" sz="1000" b="1" dirty="0">
              <a:latin typeface="Arial" panose="020B0604020202020204" pitchFamily="34" charset="0"/>
              <a:cs typeface="Arial" panose="020B0604020202020204" pitchFamily="34" charset="0"/>
            </a:rPr>
            <a:t> (Python/Qt)</a:t>
          </a:r>
          <a:endParaRPr lang="en-GB" sz="2000" b="1" dirty="0">
            <a:latin typeface="Arial" panose="020B0604020202020204" pitchFamily="34" charset="0"/>
            <a:cs typeface="Arial" panose="020B0604020202020204" pitchFamily="34" charset="0"/>
          </a:endParaRPr>
        </a:p>
      </dgm:t>
    </dgm:pt>
    <dgm:pt modelId="{53358C75-FA83-4F95-857B-E6F646A50EC5}" type="parTrans" cxnId="{E44987F1-0505-4A73-B1A0-F57EA0A6ECE2}">
      <dgm:prSet/>
      <dgm:spPr/>
      <dgm:t>
        <a:bodyPr/>
        <a:lstStyle/>
        <a:p>
          <a:endParaRPr lang="en-GB" sz="1200">
            <a:latin typeface="Arial" panose="020B0604020202020204" pitchFamily="34" charset="0"/>
            <a:cs typeface="Arial" panose="020B0604020202020204" pitchFamily="34" charset="0"/>
          </a:endParaRPr>
        </a:p>
      </dgm:t>
    </dgm:pt>
    <dgm:pt modelId="{9B5761CB-41D8-4185-8703-AC9759E010E0}" type="sibTrans" cxnId="{E44987F1-0505-4A73-B1A0-F57EA0A6ECE2}">
      <dgm:prSet/>
      <dgm:spPr/>
      <dgm:t>
        <a:bodyPr/>
        <a:lstStyle/>
        <a:p>
          <a:endParaRPr lang="en-GB" sz="1200">
            <a:latin typeface="Arial" panose="020B0604020202020204" pitchFamily="34" charset="0"/>
            <a:cs typeface="Arial" panose="020B0604020202020204" pitchFamily="34" charset="0"/>
          </a:endParaRPr>
        </a:p>
      </dgm:t>
    </dgm:pt>
    <dgm:pt modelId="{7404E401-311E-4032-A061-DA63BFE1D8C2}" type="pres">
      <dgm:prSet presAssocID="{73D368E0-F3BE-4C34-86CF-0A3BB4FC6AC1}" presName="theList" presStyleCnt="0">
        <dgm:presLayoutVars>
          <dgm:dir/>
          <dgm:animLvl val="lvl"/>
          <dgm:resizeHandles val="exact"/>
        </dgm:presLayoutVars>
      </dgm:prSet>
      <dgm:spPr/>
    </dgm:pt>
    <dgm:pt modelId="{F069C9DF-613E-4902-BD50-A542C9715B69}" type="pres">
      <dgm:prSet presAssocID="{49F2629E-35C9-4DEB-9344-E187ACFC1B29}" presName="compNode" presStyleCnt="0"/>
      <dgm:spPr/>
    </dgm:pt>
    <dgm:pt modelId="{40BA8CA2-DB75-44CD-B6EC-9B12260294F3}" type="pres">
      <dgm:prSet presAssocID="{49F2629E-35C9-4DEB-9344-E187ACFC1B29}" presName="aNode" presStyleLbl="bgShp" presStyleIdx="0" presStyleCnt="1"/>
      <dgm:spPr/>
    </dgm:pt>
    <dgm:pt modelId="{5001B427-072A-40B4-B935-4A538893A5EF}" type="pres">
      <dgm:prSet presAssocID="{49F2629E-35C9-4DEB-9344-E187ACFC1B29}" presName="textNode" presStyleLbl="bgShp" presStyleIdx="0" presStyleCnt="1"/>
      <dgm:spPr/>
    </dgm:pt>
    <dgm:pt modelId="{F8EE1258-6F68-40B7-8A95-884420F8B664}" type="pres">
      <dgm:prSet presAssocID="{49F2629E-35C9-4DEB-9344-E187ACFC1B29}" presName="compChildNode" presStyleCnt="0"/>
      <dgm:spPr/>
    </dgm:pt>
    <dgm:pt modelId="{1A2B7603-CE43-48A7-A221-935ED03B9082}" type="pres">
      <dgm:prSet presAssocID="{49F2629E-35C9-4DEB-9344-E187ACFC1B29}" presName="theInnerList" presStyleCnt="0"/>
      <dgm:spPr/>
    </dgm:pt>
    <dgm:pt modelId="{4A4DD5C1-CAA1-4DEC-92EA-04C9079D7E43}" type="pres">
      <dgm:prSet presAssocID="{39BE6A0A-5811-4C2D-8CC1-35515C208A5C}" presName="childNode" presStyleLbl="node1" presStyleIdx="0" presStyleCnt="1">
        <dgm:presLayoutVars>
          <dgm:bulletEnabled val="1"/>
        </dgm:presLayoutVars>
      </dgm:prSet>
      <dgm:spPr/>
    </dgm:pt>
  </dgm:ptLst>
  <dgm:cxnLst>
    <dgm:cxn modelId="{EC2B3C27-CE55-40E4-A20B-4C30EE648EDE}" srcId="{73D368E0-F3BE-4C34-86CF-0A3BB4FC6AC1}" destId="{49F2629E-35C9-4DEB-9344-E187ACFC1B29}" srcOrd="0" destOrd="0" parTransId="{E73ABDBB-19D0-460B-AF46-31DFD2E8ECE7}" sibTransId="{CC8EC728-CAEE-440C-A4F3-8311A04FDBE5}"/>
    <dgm:cxn modelId="{058FD761-D3CE-48C9-A6C3-DE56BA1D657E}" type="presOf" srcId="{39BE6A0A-5811-4C2D-8CC1-35515C208A5C}" destId="{4A4DD5C1-CAA1-4DEC-92EA-04C9079D7E43}" srcOrd="0" destOrd="0" presId="urn:microsoft.com/office/officeart/2005/8/layout/lProcess2"/>
    <dgm:cxn modelId="{72B2EE80-0CD7-444F-BD46-BA3F7FB0DD23}" type="presOf" srcId="{73D368E0-F3BE-4C34-86CF-0A3BB4FC6AC1}" destId="{7404E401-311E-4032-A061-DA63BFE1D8C2}" srcOrd="0" destOrd="0" presId="urn:microsoft.com/office/officeart/2005/8/layout/lProcess2"/>
    <dgm:cxn modelId="{1D8B6AD0-A743-4189-98E2-C36CB4236BCD}" type="presOf" srcId="{49F2629E-35C9-4DEB-9344-E187ACFC1B29}" destId="{5001B427-072A-40B4-B935-4A538893A5EF}" srcOrd="1" destOrd="0" presId="urn:microsoft.com/office/officeart/2005/8/layout/lProcess2"/>
    <dgm:cxn modelId="{27B6A9EE-24DE-422C-9A6F-79103E681244}" type="presOf" srcId="{49F2629E-35C9-4DEB-9344-E187ACFC1B29}" destId="{40BA8CA2-DB75-44CD-B6EC-9B12260294F3}" srcOrd="0" destOrd="0" presId="urn:microsoft.com/office/officeart/2005/8/layout/lProcess2"/>
    <dgm:cxn modelId="{E44987F1-0505-4A73-B1A0-F57EA0A6ECE2}" srcId="{49F2629E-35C9-4DEB-9344-E187ACFC1B29}" destId="{39BE6A0A-5811-4C2D-8CC1-35515C208A5C}" srcOrd="0" destOrd="0" parTransId="{53358C75-FA83-4F95-857B-E6F646A50EC5}" sibTransId="{9B5761CB-41D8-4185-8703-AC9759E010E0}"/>
    <dgm:cxn modelId="{48AE5A88-FB19-4DAC-A018-F2E835832ADE}" type="presParOf" srcId="{7404E401-311E-4032-A061-DA63BFE1D8C2}" destId="{F069C9DF-613E-4902-BD50-A542C9715B69}" srcOrd="0" destOrd="0" presId="urn:microsoft.com/office/officeart/2005/8/layout/lProcess2"/>
    <dgm:cxn modelId="{AA7CF751-4C9E-4EFA-B58A-DEEDEEEF2DE3}" type="presParOf" srcId="{F069C9DF-613E-4902-BD50-A542C9715B69}" destId="{40BA8CA2-DB75-44CD-B6EC-9B12260294F3}" srcOrd="0" destOrd="0" presId="urn:microsoft.com/office/officeart/2005/8/layout/lProcess2"/>
    <dgm:cxn modelId="{E558D1E2-7BB3-4391-9C1E-8803DD777CD3}" type="presParOf" srcId="{F069C9DF-613E-4902-BD50-A542C9715B69}" destId="{5001B427-072A-40B4-B935-4A538893A5EF}" srcOrd="1" destOrd="0" presId="urn:microsoft.com/office/officeart/2005/8/layout/lProcess2"/>
    <dgm:cxn modelId="{A131F962-D6F0-4FE6-90F9-638CC1A129F2}" type="presParOf" srcId="{F069C9DF-613E-4902-BD50-A542C9715B69}" destId="{F8EE1258-6F68-40B7-8A95-884420F8B664}" srcOrd="2" destOrd="0" presId="urn:microsoft.com/office/officeart/2005/8/layout/lProcess2"/>
    <dgm:cxn modelId="{5CBB5797-4298-45C7-B5C1-4C14098E3113}" type="presParOf" srcId="{F8EE1258-6F68-40B7-8A95-884420F8B664}" destId="{1A2B7603-CE43-48A7-A221-935ED03B9082}" srcOrd="0" destOrd="0" presId="urn:microsoft.com/office/officeart/2005/8/layout/lProcess2"/>
    <dgm:cxn modelId="{EB689F15-5380-4E05-849D-C2BC990E78C9}" type="presParOf" srcId="{1A2B7603-CE43-48A7-A221-935ED03B9082}" destId="{4A4DD5C1-CAA1-4DEC-92EA-04C9079D7E43}"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D368E0-F3BE-4C34-86CF-0A3BB4FC6AC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49F2629E-35C9-4DEB-9344-E187ACFC1B29}">
      <dgm:prSet phldrT="[Text]" custT="1"/>
      <dgm:spPr/>
      <dgm:t>
        <a:bodyPr/>
        <a:lstStyle/>
        <a:p>
          <a:r>
            <a:rPr lang="en-US" sz="1600" b="1" dirty="0">
              <a:latin typeface="Arial" panose="020B0604020202020204" pitchFamily="34" charset="0"/>
              <a:cs typeface="Arial" panose="020B0604020202020204" pitchFamily="34" charset="0"/>
            </a:rPr>
            <a:t>IDC</a:t>
          </a:r>
          <a:endParaRPr lang="en-GB" sz="1600" b="1" dirty="0">
            <a:latin typeface="Arial" panose="020B0604020202020204" pitchFamily="34" charset="0"/>
            <a:cs typeface="Arial" panose="020B0604020202020204" pitchFamily="34" charset="0"/>
          </a:endParaRPr>
        </a:p>
      </dgm:t>
    </dgm:pt>
    <dgm:pt modelId="{E73ABDBB-19D0-460B-AF46-31DFD2E8ECE7}" type="parTrans" cxnId="{EC2B3C27-CE55-40E4-A20B-4C30EE648EDE}">
      <dgm:prSet/>
      <dgm:spPr/>
      <dgm:t>
        <a:bodyPr/>
        <a:lstStyle/>
        <a:p>
          <a:endParaRPr lang="en-GB" sz="1600">
            <a:latin typeface="Arial" panose="020B0604020202020204" pitchFamily="34" charset="0"/>
            <a:cs typeface="Arial" panose="020B0604020202020204" pitchFamily="34" charset="0"/>
          </a:endParaRPr>
        </a:p>
      </dgm:t>
    </dgm:pt>
    <dgm:pt modelId="{CC8EC728-CAEE-440C-A4F3-8311A04FDBE5}" type="sibTrans" cxnId="{EC2B3C27-CE55-40E4-A20B-4C30EE648EDE}">
      <dgm:prSet/>
      <dgm:spPr/>
      <dgm:t>
        <a:bodyPr/>
        <a:lstStyle/>
        <a:p>
          <a:endParaRPr lang="en-GB" sz="1600">
            <a:latin typeface="Arial" panose="020B0604020202020204" pitchFamily="34" charset="0"/>
            <a:cs typeface="Arial" panose="020B0604020202020204" pitchFamily="34" charset="0"/>
          </a:endParaRPr>
        </a:p>
      </dgm:t>
    </dgm:pt>
    <dgm:pt modelId="{39BE6A0A-5811-4C2D-8CC1-35515C208A5C}">
      <dgm:prSet phldrT="[Text]" custT="1"/>
      <dgm:spPr/>
      <dgm:t>
        <a:bodyPr/>
        <a:lstStyle/>
        <a:p>
          <a:r>
            <a:rPr lang="en-US" sz="1600" dirty="0">
              <a:latin typeface="Arial" panose="020B0604020202020204" pitchFamily="34" charset="0"/>
              <a:cs typeface="Arial" panose="020B0604020202020204" pitchFamily="34" charset="0"/>
            </a:rPr>
            <a:t>iNSPIRE</a:t>
          </a:r>
          <a:endParaRPr lang="en-GB" sz="1600" dirty="0">
            <a:latin typeface="Arial" panose="020B0604020202020204" pitchFamily="34" charset="0"/>
            <a:cs typeface="Arial" panose="020B0604020202020204" pitchFamily="34" charset="0"/>
          </a:endParaRPr>
        </a:p>
      </dgm:t>
    </dgm:pt>
    <dgm:pt modelId="{53358C75-FA83-4F95-857B-E6F646A50EC5}" type="parTrans" cxnId="{E44987F1-0505-4A73-B1A0-F57EA0A6ECE2}">
      <dgm:prSet/>
      <dgm:spPr/>
      <dgm:t>
        <a:bodyPr/>
        <a:lstStyle/>
        <a:p>
          <a:endParaRPr lang="en-GB" sz="1600">
            <a:latin typeface="Arial" panose="020B0604020202020204" pitchFamily="34" charset="0"/>
            <a:cs typeface="Arial" panose="020B0604020202020204" pitchFamily="34" charset="0"/>
          </a:endParaRPr>
        </a:p>
      </dgm:t>
    </dgm:pt>
    <dgm:pt modelId="{9B5761CB-41D8-4185-8703-AC9759E010E0}" type="sibTrans" cxnId="{E44987F1-0505-4A73-B1A0-F57EA0A6ECE2}">
      <dgm:prSet/>
      <dgm:spPr/>
      <dgm:t>
        <a:bodyPr/>
        <a:lstStyle/>
        <a:p>
          <a:endParaRPr lang="en-GB" sz="1600">
            <a:latin typeface="Arial" panose="020B0604020202020204" pitchFamily="34" charset="0"/>
            <a:cs typeface="Arial" panose="020B0604020202020204" pitchFamily="34" charset="0"/>
          </a:endParaRPr>
        </a:p>
      </dgm:t>
    </dgm:pt>
    <dgm:pt modelId="{DE7D0834-9440-4E04-92B3-5122257E7365}">
      <dgm:prSet phldrT="[Text]" custT="1"/>
      <dgm:spPr>
        <a:solidFill>
          <a:schemeClr val="accent2"/>
        </a:solidFill>
      </dgm:spPr>
      <dgm:t>
        <a:bodyPr/>
        <a:lstStyle/>
        <a:p>
          <a:r>
            <a:rPr lang="en-US" sz="1200" b="1" dirty="0">
              <a:latin typeface="Arial" panose="020B0604020202020204" pitchFamily="34" charset="0"/>
              <a:cs typeface="Arial" panose="020B0604020202020204" pitchFamily="34" charset="0"/>
            </a:rPr>
            <a:t>Saint2</a:t>
          </a:r>
          <a:r>
            <a:rPr lang="en-US" sz="1000" dirty="0">
              <a:latin typeface="Arial" panose="020B0604020202020204" pitchFamily="34" charset="0"/>
              <a:cs typeface="Arial" panose="020B0604020202020204" pitchFamily="34" charset="0"/>
            </a:rPr>
            <a:t> (matlab)</a:t>
          </a:r>
          <a:endParaRPr lang="en-GB" sz="1600" dirty="0">
            <a:latin typeface="Arial" panose="020B0604020202020204" pitchFamily="34" charset="0"/>
            <a:cs typeface="Arial" panose="020B0604020202020204" pitchFamily="34" charset="0"/>
          </a:endParaRPr>
        </a:p>
      </dgm:t>
    </dgm:pt>
    <dgm:pt modelId="{BA559648-F42F-4FEB-8300-36F64D07080F}" type="parTrans" cxnId="{84FDEA84-1FB9-4330-9887-BCCA84A626BD}">
      <dgm:prSet/>
      <dgm:spPr/>
      <dgm:t>
        <a:bodyPr/>
        <a:lstStyle/>
        <a:p>
          <a:endParaRPr lang="en-GB" sz="1600">
            <a:latin typeface="Arial" panose="020B0604020202020204" pitchFamily="34" charset="0"/>
            <a:cs typeface="Arial" panose="020B0604020202020204" pitchFamily="34" charset="0"/>
          </a:endParaRPr>
        </a:p>
      </dgm:t>
    </dgm:pt>
    <dgm:pt modelId="{795EA8E2-E821-469A-A760-B5FF72C2A488}" type="sibTrans" cxnId="{84FDEA84-1FB9-4330-9887-BCCA84A626BD}">
      <dgm:prSet/>
      <dgm:spPr/>
      <dgm:t>
        <a:bodyPr/>
        <a:lstStyle/>
        <a:p>
          <a:endParaRPr lang="en-GB" sz="1600">
            <a:latin typeface="Arial" panose="020B0604020202020204" pitchFamily="34" charset="0"/>
            <a:cs typeface="Arial" panose="020B0604020202020204" pitchFamily="34" charset="0"/>
          </a:endParaRPr>
        </a:p>
      </dgm:t>
    </dgm:pt>
    <dgm:pt modelId="{CD3B8DE3-993D-43BD-BD9E-6B83F59E9AF0}">
      <dgm:prSet phldrT="[Text]" custT="1"/>
      <dgm:spPr/>
      <dgm:t>
        <a:bodyPr/>
        <a:lstStyle/>
        <a:p>
          <a:r>
            <a:rPr lang="en-US" sz="1600" b="1" dirty="0">
              <a:latin typeface="Arial" panose="020B0604020202020204" pitchFamily="34" charset="0"/>
              <a:cs typeface="Arial" panose="020B0604020202020204" pitchFamily="34" charset="0"/>
            </a:rPr>
            <a:t>NDC-in-a-Box</a:t>
          </a:r>
          <a:endParaRPr lang="en-GB" sz="1600" b="1" dirty="0">
            <a:latin typeface="Arial" panose="020B0604020202020204" pitchFamily="34" charset="0"/>
            <a:cs typeface="Arial" panose="020B0604020202020204" pitchFamily="34" charset="0"/>
          </a:endParaRPr>
        </a:p>
      </dgm:t>
    </dgm:pt>
    <dgm:pt modelId="{A085D003-8F47-41E0-A482-88E60E54711D}" type="parTrans" cxnId="{797B80FA-CFC6-4794-8DF4-10CFB2A4BDEF}">
      <dgm:prSet/>
      <dgm:spPr/>
      <dgm:t>
        <a:bodyPr/>
        <a:lstStyle/>
        <a:p>
          <a:endParaRPr lang="en-GB" sz="1600">
            <a:latin typeface="Arial" panose="020B0604020202020204" pitchFamily="34" charset="0"/>
            <a:cs typeface="Arial" panose="020B0604020202020204" pitchFamily="34" charset="0"/>
          </a:endParaRPr>
        </a:p>
      </dgm:t>
    </dgm:pt>
    <dgm:pt modelId="{5299E362-98FB-4166-926F-D2AA81F1F2BF}" type="sibTrans" cxnId="{797B80FA-CFC6-4794-8DF4-10CFB2A4BDEF}">
      <dgm:prSet/>
      <dgm:spPr/>
      <dgm:t>
        <a:bodyPr/>
        <a:lstStyle/>
        <a:p>
          <a:endParaRPr lang="en-GB" sz="1600">
            <a:latin typeface="Arial" panose="020B0604020202020204" pitchFamily="34" charset="0"/>
            <a:cs typeface="Arial" panose="020B0604020202020204" pitchFamily="34" charset="0"/>
          </a:endParaRPr>
        </a:p>
      </dgm:t>
    </dgm:pt>
    <dgm:pt modelId="{BF0F99ED-9F2B-46A8-93EE-23036478EBFE}">
      <dgm:prSet phldrT="[Text]" custT="1"/>
      <dgm:spPr>
        <a:solidFill>
          <a:schemeClr val="accent4"/>
        </a:solidFill>
      </dgm:spPr>
      <dgm:t>
        <a:bodyPr/>
        <a:lstStyle/>
        <a:p>
          <a:r>
            <a:rPr lang="en-US" sz="1200" b="1" dirty="0">
              <a:latin typeface="Arial" panose="020B0604020202020204" pitchFamily="34" charset="0"/>
              <a:cs typeface="Arial" panose="020B0604020202020204" pitchFamily="34" charset="0"/>
            </a:rPr>
            <a:t>openSpectra</a:t>
          </a:r>
          <a:r>
            <a:rPr lang="en-US" sz="1000" dirty="0">
              <a:latin typeface="Arial" panose="020B0604020202020204" pitchFamily="34" charset="0"/>
              <a:cs typeface="Arial" panose="020B0604020202020204" pitchFamily="34" charset="0"/>
            </a:rPr>
            <a:t> (java)</a:t>
          </a:r>
          <a:endParaRPr lang="en-GB" sz="1600" dirty="0">
            <a:latin typeface="Arial" panose="020B0604020202020204" pitchFamily="34" charset="0"/>
            <a:cs typeface="Arial" panose="020B0604020202020204" pitchFamily="34" charset="0"/>
          </a:endParaRPr>
        </a:p>
      </dgm:t>
    </dgm:pt>
    <dgm:pt modelId="{04824DF2-141B-4B0C-BA4B-6B883A03BE27}" type="parTrans" cxnId="{17D2F52E-5F31-41EE-8C91-32C4CE4397F1}">
      <dgm:prSet/>
      <dgm:spPr/>
      <dgm:t>
        <a:bodyPr/>
        <a:lstStyle/>
        <a:p>
          <a:endParaRPr lang="en-GB" sz="1600">
            <a:latin typeface="Arial" panose="020B0604020202020204" pitchFamily="34" charset="0"/>
            <a:cs typeface="Arial" panose="020B0604020202020204" pitchFamily="34" charset="0"/>
          </a:endParaRPr>
        </a:p>
      </dgm:t>
    </dgm:pt>
    <dgm:pt modelId="{4543AE57-2E24-40BC-B8B9-86AFF320E9B2}" type="sibTrans" cxnId="{17D2F52E-5F31-41EE-8C91-32C4CE4397F1}">
      <dgm:prSet/>
      <dgm:spPr/>
      <dgm:t>
        <a:bodyPr/>
        <a:lstStyle/>
        <a:p>
          <a:endParaRPr lang="en-GB" sz="1600">
            <a:latin typeface="Arial" panose="020B0604020202020204" pitchFamily="34" charset="0"/>
            <a:cs typeface="Arial" panose="020B0604020202020204" pitchFamily="34" charset="0"/>
          </a:endParaRPr>
        </a:p>
      </dgm:t>
    </dgm:pt>
    <dgm:pt modelId="{7404E401-311E-4032-A061-DA63BFE1D8C2}" type="pres">
      <dgm:prSet presAssocID="{73D368E0-F3BE-4C34-86CF-0A3BB4FC6AC1}" presName="theList" presStyleCnt="0">
        <dgm:presLayoutVars>
          <dgm:dir/>
          <dgm:animLvl val="lvl"/>
          <dgm:resizeHandles val="exact"/>
        </dgm:presLayoutVars>
      </dgm:prSet>
      <dgm:spPr/>
    </dgm:pt>
    <dgm:pt modelId="{F069C9DF-613E-4902-BD50-A542C9715B69}" type="pres">
      <dgm:prSet presAssocID="{49F2629E-35C9-4DEB-9344-E187ACFC1B29}" presName="compNode" presStyleCnt="0"/>
      <dgm:spPr/>
    </dgm:pt>
    <dgm:pt modelId="{40BA8CA2-DB75-44CD-B6EC-9B12260294F3}" type="pres">
      <dgm:prSet presAssocID="{49F2629E-35C9-4DEB-9344-E187ACFC1B29}" presName="aNode" presStyleLbl="bgShp" presStyleIdx="0" presStyleCnt="2"/>
      <dgm:spPr/>
    </dgm:pt>
    <dgm:pt modelId="{5001B427-072A-40B4-B935-4A538893A5EF}" type="pres">
      <dgm:prSet presAssocID="{49F2629E-35C9-4DEB-9344-E187ACFC1B29}" presName="textNode" presStyleLbl="bgShp" presStyleIdx="0" presStyleCnt="2"/>
      <dgm:spPr/>
    </dgm:pt>
    <dgm:pt modelId="{F8EE1258-6F68-40B7-8A95-884420F8B664}" type="pres">
      <dgm:prSet presAssocID="{49F2629E-35C9-4DEB-9344-E187ACFC1B29}" presName="compChildNode" presStyleCnt="0"/>
      <dgm:spPr/>
    </dgm:pt>
    <dgm:pt modelId="{1A2B7603-CE43-48A7-A221-935ED03B9082}" type="pres">
      <dgm:prSet presAssocID="{49F2629E-35C9-4DEB-9344-E187ACFC1B29}" presName="theInnerList" presStyleCnt="0"/>
      <dgm:spPr/>
    </dgm:pt>
    <dgm:pt modelId="{4A4DD5C1-CAA1-4DEC-92EA-04C9079D7E43}" type="pres">
      <dgm:prSet presAssocID="{39BE6A0A-5811-4C2D-8CC1-35515C208A5C}" presName="childNode" presStyleLbl="node1" presStyleIdx="0" presStyleCnt="3" custLinFactX="24521" custLinFactNeighborX="100000" custLinFactNeighborY="-10504">
        <dgm:presLayoutVars>
          <dgm:bulletEnabled val="1"/>
        </dgm:presLayoutVars>
      </dgm:prSet>
      <dgm:spPr/>
    </dgm:pt>
    <dgm:pt modelId="{FDE7F16D-ED21-4F80-BFE5-613AB52AACC1}" type="pres">
      <dgm:prSet presAssocID="{39BE6A0A-5811-4C2D-8CC1-35515C208A5C}" presName="aSpace2" presStyleCnt="0"/>
      <dgm:spPr/>
    </dgm:pt>
    <dgm:pt modelId="{BBA0473F-5147-49AD-A321-E2EBFEB2F75C}" type="pres">
      <dgm:prSet presAssocID="{DE7D0834-9440-4E04-92B3-5122257E7365}" presName="childNode" presStyleLbl="node1" presStyleIdx="1" presStyleCnt="3">
        <dgm:presLayoutVars>
          <dgm:bulletEnabled val="1"/>
        </dgm:presLayoutVars>
      </dgm:prSet>
      <dgm:spPr/>
    </dgm:pt>
    <dgm:pt modelId="{0E7FDD8A-24DD-4A81-AEF3-5921558C0632}" type="pres">
      <dgm:prSet presAssocID="{49F2629E-35C9-4DEB-9344-E187ACFC1B29}" presName="aSpace" presStyleCnt="0"/>
      <dgm:spPr/>
    </dgm:pt>
    <dgm:pt modelId="{82BEA618-2BBA-44A9-8F07-A1775A604177}" type="pres">
      <dgm:prSet presAssocID="{CD3B8DE3-993D-43BD-BD9E-6B83F59E9AF0}" presName="compNode" presStyleCnt="0"/>
      <dgm:spPr/>
    </dgm:pt>
    <dgm:pt modelId="{85B42D94-FD2B-4BD2-A7E6-B91E278D346E}" type="pres">
      <dgm:prSet presAssocID="{CD3B8DE3-993D-43BD-BD9E-6B83F59E9AF0}" presName="aNode" presStyleLbl="bgShp" presStyleIdx="1" presStyleCnt="2"/>
      <dgm:spPr/>
    </dgm:pt>
    <dgm:pt modelId="{117A07E6-9EE2-479D-BD79-69884B62A70C}" type="pres">
      <dgm:prSet presAssocID="{CD3B8DE3-993D-43BD-BD9E-6B83F59E9AF0}" presName="textNode" presStyleLbl="bgShp" presStyleIdx="1" presStyleCnt="2"/>
      <dgm:spPr/>
    </dgm:pt>
    <dgm:pt modelId="{17A394A4-4198-427A-90CC-8E807FDB34C4}" type="pres">
      <dgm:prSet presAssocID="{CD3B8DE3-993D-43BD-BD9E-6B83F59E9AF0}" presName="compChildNode" presStyleCnt="0"/>
      <dgm:spPr/>
    </dgm:pt>
    <dgm:pt modelId="{AC13A4E5-B00C-4C04-B824-C899FD22F207}" type="pres">
      <dgm:prSet presAssocID="{CD3B8DE3-993D-43BD-BD9E-6B83F59E9AF0}" presName="theInnerList" presStyleCnt="0"/>
      <dgm:spPr/>
    </dgm:pt>
    <dgm:pt modelId="{675D222B-9317-4F61-BCB5-7414268E2708}" type="pres">
      <dgm:prSet presAssocID="{BF0F99ED-9F2B-46A8-93EE-23036478EBFE}" presName="childNode" presStyleLbl="node1" presStyleIdx="2" presStyleCnt="3" custScaleY="39036" custLinFactNeighborX="1388" custLinFactNeighborY="25977">
        <dgm:presLayoutVars>
          <dgm:bulletEnabled val="1"/>
        </dgm:presLayoutVars>
      </dgm:prSet>
      <dgm:spPr/>
    </dgm:pt>
  </dgm:ptLst>
  <dgm:cxnLst>
    <dgm:cxn modelId="{987A271A-570A-40F3-BA85-2501C9C733C6}" type="presOf" srcId="{CD3B8DE3-993D-43BD-BD9E-6B83F59E9AF0}" destId="{117A07E6-9EE2-479D-BD79-69884B62A70C}" srcOrd="1" destOrd="0" presId="urn:microsoft.com/office/officeart/2005/8/layout/lProcess2"/>
    <dgm:cxn modelId="{EC2B3C27-CE55-40E4-A20B-4C30EE648EDE}" srcId="{73D368E0-F3BE-4C34-86CF-0A3BB4FC6AC1}" destId="{49F2629E-35C9-4DEB-9344-E187ACFC1B29}" srcOrd="0" destOrd="0" parTransId="{E73ABDBB-19D0-460B-AF46-31DFD2E8ECE7}" sibTransId="{CC8EC728-CAEE-440C-A4F3-8311A04FDBE5}"/>
    <dgm:cxn modelId="{17D2F52E-5F31-41EE-8C91-32C4CE4397F1}" srcId="{CD3B8DE3-993D-43BD-BD9E-6B83F59E9AF0}" destId="{BF0F99ED-9F2B-46A8-93EE-23036478EBFE}" srcOrd="0" destOrd="0" parTransId="{04824DF2-141B-4B0C-BA4B-6B883A03BE27}" sibTransId="{4543AE57-2E24-40BC-B8B9-86AFF320E9B2}"/>
    <dgm:cxn modelId="{058FD761-D3CE-48C9-A6C3-DE56BA1D657E}" type="presOf" srcId="{39BE6A0A-5811-4C2D-8CC1-35515C208A5C}" destId="{4A4DD5C1-CAA1-4DEC-92EA-04C9079D7E43}" srcOrd="0" destOrd="0" presId="urn:microsoft.com/office/officeart/2005/8/layout/lProcess2"/>
    <dgm:cxn modelId="{72B2EE80-0CD7-444F-BD46-BA3F7FB0DD23}" type="presOf" srcId="{73D368E0-F3BE-4C34-86CF-0A3BB4FC6AC1}" destId="{7404E401-311E-4032-A061-DA63BFE1D8C2}" srcOrd="0" destOrd="0" presId="urn:microsoft.com/office/officeart/2005/8/layout/lProcess2"/>
    <dgm:cxn modelId="{84FDEA84-1FB9-4330-9887-BCCA84A626BD}" srcId="{49F2629E-35C9-4DEB-9344-E187ACFC1B29}" destId="{DE7D0834-9440-4E04-92B3-5122257E7365}" srcOrd="1" destOrd="0" parTransId="{BA559648-F42F-4FEB-8300-36F64D07080F}" sibTransId="{795EA8E2-E821-469A-A760-B5FF72C2A488}"/>
    <dgm:cxn modelId="{CBDD3C99-A0D0-44C5-8D7E-64DE5F19FF07}" type="presOf" srcId="{DE7D0834-9440-4E04-92B3-5122257E7365}" destId="{BBA0473F-5147-49AD-A321-E2EBFEB2F75C}" srcOrd="0" destOrd="0" presId="urn:microsoft.com/office/officeart/2005/8/layout/lProcess2"/>
    <dgm:cxn modelId="{BD5BB3AF-3210-4ED3-96E7-D75D5AF87258}" type="presOf" srcId="{BF0F99ED-9F2B-46A8-93EE-23036478EBFE}" destId="{675D222B-9317-4F61-BCB5-7414268E2708}" srcOrd="0" destOrd="0" presId="urn:microsoft.com/office/officeart/2005/8/layout/lProcess2"/>
    <dgm:cxn modelId="{EF6C62CC-EA0B-495B-9A4D-F34B71A39AF1}" type="presOf" srcId="{CD3B8DE3-993D-43BD-BD9E-6B83F59E9AF0}" destId="{85B42D94-FD2B-4BD2-A7E6-B91E278D346E}" srcOrd="0" destOrd="0" presId="urn:microsoft.com/office/officeart/2005/8/layout/lProcess2"/>
    <dgm:cxn modelId="{1D8B6AD0-A743-4189-98E2-C36CB4236BCD}" type="presOf" srcId="{49F2629E-35C9-4DEB-9344-E187ACFC1B29}" destId="{5001B427-072A-40B4-B935-4A538893A5EF}" srcOrd="1" destOrd="0" presId="urn:microsoft.com/office/officeart/2005/8/layout/lProcess2"/>
    <dgm:cxn modelId="{27B6A9EE-24DE-422C-9A6F-79103E681244}" type="presOf" srcId="{49F2629E-35C9-4DEB-9344-E187ACFC1B29}" destId="{40BA8CA2-DB75-44CD-B6EC-9B12260294F3}" srcOrd="0" destOrd="0" presId="urn:microsoft.com/office/officeart/2005/8/layout/lProcess2"/>
    <dgm:cxn modelId="{E44987F1-0505-4A73-B1A0-F57EA0A6ECE2}" srcId="{49F2629E-35C9-4DEB-9344-E187ACFC1B29}" destId="{39BE6A0A-5811-4C2D-8CC1-35515C208A5C}" srcOrd="0" destOrd="0" parTransId="{53358C75-FA83-4F95-857B-E6F646A50EC5}" sibTransId="{9B5761CB-41D8-4185-8703-AC9759E010E0}"/>
    <dgm:cxn modelId="{797B80FA-CFC6-4794-8DF4-10CFB2A4BDEF}" srcId="{73D368E0-F3BE-4C34-86CF-0A3BB4FC6AC1}" destId="{CD3B8DE3-993D-43BD-BD9E-6B83F59E9AF0}" srcOrd="1" destOrd="0" parTransId="{A085D003-8F47-41E0-A482-88E60E54711D}" sibTransId="{5299E362-98FB-4166-926F-D2AA81F1F2BF}"/>
    <dgm:cxn modelId="{48AE5A88-FB19-4DAC-A018-F2E835832ADE}" type="presParOf" srcId="{7404E401-311E-4032-A061-DA63BFE1D8C2}" destId="{F069C9DF-613E-4902-BD50-A542C9715B69}" srcOrd="0" destOrd="0" presId="urn:microsoft.com/office/officeart/2005/8/layout/lProcess2"/>
    <dgm:cxn modelId="{AA7CF751-4C9E-4EFA-B58A-DEEDEEEF2DE3}" type="presParOf" srcId="{F069C9DF-613E-4902-BD50-A542C9715B69}" destId="{40BA8CA2-DB75-44CD-B6EC-9B12260294F3}" srcOrd="0" destOrd="0" presId="urn:microsoft.com/office/officeart/2005/8/layout/lProcess2"/>
    <dgm:cxn modelId="{E558D1E2-7BB3-4391-9C1E-8803DD777CD3}" type="presParOf" srcId="{F069C9DF-613E-4902-BD50-A542C9715B69}" destId="{5001B427-072A-40B4-B935-4A538893A5EF}" srcOrd="1" destOrd="0" presId="urn:microsoft.com/office/officeart/2005/8/layout/lProcess2"/>
    <dgm:cxn modelId="{A131F962-D6F0-4FE6-90F9-638CC1A129F2}" type="presParOf" srcId="{F069C9DF-613E-4902-BD50-A542C9715B69}" destId="{F8EE1258-6F68-40B7-8A95-884420F8B664}" srcOrd="2" destOrd="0" presId="urn:microsoft.com/office/officeart/2005/8/layout/lProcess2"/>
    <dgm:cxn modelId="{5CBB5797-4298-45C7-B5C1-4C14098E3113}" type="presParOf" srcId="{F8EE1258-6F68-40B7-8A95-884420F8B664}" destId="{1A2B7603-CE43-48A7-A221-935ED03B9082}" srcOrd="0" destOrd="0" presId="urn:microsoft.com/office/officeart/2005/8/layout/lProcess2"/>
    <dgm:cxn modelId="{EB689F15-5380-4E05-849D-C2BC990E78C9}" type="presParOf" srcId="{1A2B7603-CE43-48A7-A221-935ED03B9082}" destId="{4A4DD5C1-CAA1-4DEC-92EA-04C9079D7E43}" srcOrd="0" destOrd="0" presId="urn:microsoft.com/office/officeart/2005/8/layout/lProcess2"/>
    <dgm:cxn modelId="{B1279F82-0F22-4A30-860B-DF215849C1F0}" type="presParOf" srcId="{1A2B7603-CE43-48A7-A221-935ED03B9082}" destId="{FDE7F16D-ED21-4F80-BFE5-613AB52AACC1}" srcOrd="1" destOrd="0" presId="urn:microsoft.com/office/officeart/2005/8/layout/lProcess2"/>
    <dgm:cxn modelId="{0EDDFB81-B5C6-4CCD-A743-914D9B4A514A}" type="presParOf" srcId="{1A2B7603-CE43-48A7-A221-935ED03B9082}" destId="{BBA0473F-5147-49AD-A321-E2EBFEB2F75C}" srcOrd="2" destOrd="0" presId="urn:microsoft.com/office/officeart/2005/8/layout/lProcess2"/>
    <dgm:cxn modelId="{DC4B2F15-99CA-408C-8FF5-FA068E3D5AFD}" type="presParOf" srcId="{7404E401-311E-4032-A061-DA63BFE1D8C2}" destId="{0E7FDD8A-24DD-4A81-AEF3-5921558C0632}" srcOrd="1" destOrd="0" presId="urn:microsoft.com/office/officeart/2005/8/layout/lProcess2"/>
    <dgm:cxn modelId="{923F7267-E9E4-4C3F-B91F-CA0E8F7BBB4C}" type="presParOf" srcId="{7404E401-311E-4032-A061-DA63BFE1D8C2}" destId="{82BEA618-2BBA-44A9-8F07-A1775A604177}" srcOrd="2" destOrd="0" presId="urn:microsoft.com/office/officeart/2005/8/layout/lProcess2"/>
    <dgm:cxn modelId="{95578233-34C1-4F95-A9CA-10C5ECCB4962}" type="presParOf" srcId="{82BEA618-2BBA-44A9-8F07-A1775A604177}" destId="{85B42D94-FD2B-4BD2-A7E6-B91E278D346E}" srcOrd="0" destOrd="0" presId="urn:microsoft.com/office/officeart/2005/8/layout/lProcess2"/>
    <dgm:cxn modelId="{B705B5DF-8BFF-427C-B91D-75D7EE639129}" type="presParOf" srcId="{82BEA618-2BBA-44A9-8F07-A1775A604177}" destId="{117A07E6-9EE2-479D-BD79-69884B62A70C}" srcOrd="1" destOrd="0" presId="urn:microsoft.com/office/officeart/2005/8/layout/lProcess2"/>
    <dgm:cxn modelId="{AC62020D-9BD4-49F6-857B-6D3FCBCD9B7B}" type="presParOf" srcId="{82BEA618-2BBA-44A9-8F07-A1775A604177}" destId="{17A394A4-4198-427A-90CC-8E807FDB34C4}" srcOrd="2" destOrd="0" presId="urn:microsoft.com/office/officeart/2005/8/layout/lProcess2"/>
    <dgm:cxn modelId="{0746466E-B656-486E-B812-8F62610CBD92}" type="presParOf" srcId="{17A394A4-4198-427A-90CC-8E807FDB34C4}" destId="{AC13A4E5-B00C-4C04-B824-C899FD22F207}" srcOrd="0" destOrd="0" presId="urn:microsoft.com/office/officeart/2005/8/layout/lProcess2"/>
    <dgm:cxn modelId="{24246EC7-F8FC-4550-9517-08AFAC65A45F}" type="presParOf" srcId="{AC13A4E5-B00C-4C04-B824-C899FD22F207}" destId="{675D222B-9317-4F61-BCB5-7414268E2708}" srcOrd="0"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A007F1-33EC-4A47-8ECA-7C24CC6F96FC}"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fr-FR"/>
        </a:p>
      </dgm:t>
    </dgm:pt>
    <dgm:pt modelId="{270F550A-264E-4ABF-AC39-E14EFC26C9EA}">
      <dgm:prSet phldrT="[Texte]" custT="1"/>
      <dgm:spPr>
        <a:solidFill>
          <a:schemeClr val="tx1"/>
        </a:solidFill>
      </dgm:spPr>
      <dgm:t>
        <a:bodyPr/>
        <a:lstStyle/>
        <a:p>
          <a:r>
            <a:rPr lang="de-AT" sz="1400" b="1">
              <a:latin typeface="Century Gothic" panose="020B0502020202020204" pitchFamily="34" charset="0"/>
              <a:cs typeface="Consolas" pitchFamily="49" charset="0"/>
            </a:rPr>
            <a:t>Automatic processing</a:t>
          </a:r>
          <a:endParaRPr lang="fr-FR" sz="1400" b="1" dirty="0">
            <a:latin typeface="Century Gothic" panose="020B0502020202020204" pitchFamily="34" charset="0"/>
            <a:cs typeface="Consolas" pitchFamily="49" charset="0"/>
          </a:endParaRPr>
        </a:p>
      </dgm:t>
    </dgm:pt>
    <dgm:pt modelId="{FCD04919-1DB2-4709-B80A-35D2481216A0}" type="parTrans" cxnId="{25566A60-D784-4C26-A46C-10EE4763C21A}">
      <dgm:prSet/>
      <dgm:spPr/>
      <dgm:t>
        <a:bodyPr/>
        <a:lstStyle/>
        <a:p>
          <a:endParaRPr lang="fr-FR" sz="1400">
            <a:latin typeface="Century Gothic" panose="020B0502020202020204" pitchFamily="34" charset="0"/>
            <a:cs typeface="Consolas" pitchFamily="49" charset="0"/>
          </a:endParaRPr>
        </a:p>
      </dgm:t>
    </dgm:pt>
    <dgm:pt modelId="{0A718721-69BD-4BC0-869F-5234A8AF7265}" type="sibTrans" cxnId="{25566A60-D784-4C26-A46C-10EE4763C21A}">
      <dgm:prSet/>
      <dgm:spPr/>
      <dgm:t>
        <a:bodyPr/>
        <a:lstStyle/>
        <a:p>
          <a:endParaRPr lang="fr-FR" sz="1400">
            <a:latin typeface="Century Gothic" panose="020B0502020202020204" pitchFamily="34" charset="0"/>
            <a:cs typeface="Consolas" pitchFamily="49" charset="0"/>
          </a:endParaRPr>
        </a:p>
      </dgm:t>
    </dgm:pt>
    <dgm:pt modelId="{954FCDBB-1EDE-49EA-9AAD-A5A0D7E8BB59}">
      <dgm:prSet phldrT="[Texte]" custT="1"/>
      <dgm:spPr/>
      <dgm:t>
        <a:bodyPr/>
        <a:lstStyle/>
        <a:p>
          <a:r>
            <a:rPr lang="de-AT" sz="1400" b="1" dirty="0">
              <a:solidFill>
                <a:schemeClr val="tx1"/>
              </a:solidFill>
              <a:latin typeface="Century Gothic" panose="020B0502020202020204" pitchFamily="34" charset="0"/>
              <a:cs typeface="Consolas" pitchFamily="49" charset="0"/>
            </a:rPr>
            <a:t>autoSTRADA</a:t>
          </a:r>
          <a:endParaRPr lang="fr-FR" sz="1400" b="1" dirty="0">
            <a:solidFill>
              <a:schemeClr val="tx1"/>
            </a:solidFill>
            <a:latin typeface="Century Gothic" panose="020B0502020202020204" pitchFamily="34" charset="0"/>
            <a:cs typeface="Consolas" pitchFamily="49" charset="0"/>
          </a:endParaRPr>
        </a:p>
      </dgm:t>
    </dgm:pt>
    <dgm:pt modelId="{F4267906-1E81-4389-9DDD-4431A1B2910F}" type="parTrans" cxnId="{1250972A-F5A0-4F7F-9A13-691D4CC4063F}">
      <dgm:prSet/>
      <dgm:spPr/>
      <dgm:t>
        <a:bodyPr/>
        <a:lstStyle/>
        <a:p>
          <a:endParaRPr lang="fr-FR" sz="1400">
            <a:latin typeface="Century Gothic" panose="020B0502020202020204" pitchFamily="34" charset="0"/>
            <a:cs typeface="Consolas" pitchFamily="49" charset="0"/>
          </a:endParaRPr>
        </a:p>
      </dgm:t>
    </dgm:pt>
    <dgm:pt modelId="{1B03A4FB-ABF3-449A-BDB9-9E254005B9C3}" type="sibTrans" cxnId="{1250972A-F5A0-4F7F-9A13-691D4CC4063F}">
      <dgm:prSet/>
      <dgm:spPr/>
      <dgm:t>
        <a:bodyPr/>
        <a:lstStyle/>
        <a:p>
          <a:endParaRPr lang="fr-FR" sz="1400">
            <a:latin typeface="Century Gothic" panose="020B0502020202020204" pitchFamily="34" charset="0"/>
            <a:cs typeface="Consolas" pitchFamily="49" charset="0"/>
          </a:endParaRPr>
        </a:p>
      </dgm:t>
    </dgm:pt>
    <dgm:pt modelId="{7D6DB5FA-B62E-4BD9-A8FC-35E59396A3E4}">
      <dgm:prSet phldrT="[Texte]" custT="1"/>
      <dgm:spPr>
        <a:solidFill>
          <a:schemeClr val="accent1"/>
        </a:solidFill>
      </dgm:spPr>
      <dgm:t>
        <a:bodyPr/>
        <a:lstStyle/>
        <a:p>
          <a:r>
            <a:rPr lang="de-AT" sz="1400" b="1" dirty="0">
              <a:latin typeface="Century Gothic" panose="020B0502020202020204" pitchFamily="34" charset="0"/>
              <a:cs typeface="Consolas" pitchFamily="49" charset="0"/>
            </a:rPr>
            <a:t>Interactive review</a:t>
          </a:r>
          <a:endParaRPr lang="fr-FR" sz="1400" b="1" dirty="0">
            <a:latin typeface="Century Gothic" panose="020B0502020202020204" pitchFamily="34" charset="0"/>
            <a:cs typeface="Consolas" pitchFamily="49" charset="0"/>
          </a:endParaRPr>
        </a:p>
      </dgm:t>
    </dgm:pt>
    <dgm:pt modelId="{F9215205-E07F-44B9-8D83-3D624596E5E4}" type="parTrans" cxnId="{C721D8FB-7705-4A81-9388-9B550D9455C6}">
      <dgm:prSet/>
      <dgm:spPr/>
      <dgm:t>
        <a:bodyPr/>
        <a:lstStyle/>
        <a:p>
          <a:endParaRPr lang="fr-FR" sz="1400">
            <a:latin typeface="Century Gothic" panose="020B0502020202020204" pitchFamily="34" charset="0"/>
            <a:cs typeface="Consolas" pitchFamily="49" charset="0"/>
          </a:endParaRPr>
        </a:p>
      </dgm:t>
    </dgm:pt>
    <dgm:pt modelId="{8E43DB55-B0E5-45A7-B8AE-B0855640105C}" type="sibTrans" cxnId="{C721D8FB-7705-4A81-9388-9B550D9455C6}">
      <dgm:prSet/>
      <dgm:spPr/>
      <dgm:t>
        <a:bodyPr/>
        <a:lstStyle/>
        <a:p>
          <a:endParaRPr lang="fr-FR" sz="1400">
            <a:latin typeface="Century Gothic" panose="020B0502020202020204" pitchFamily="34" charset="0"/>
            <a:cs typeface="Consolas" pitchFamily="49" charset="0"/>
          </a:endParaRPr>
        </a:p>
      </dgm:t>
    </dgm:pt>
    <dgm:pt modelId="{C3250C43-675F-4FBF-AB36-914C304D67DB}">
      <dgm:prSet phldrT="[Texte]" custT="1"/>
      <dgm:spPr>
        <a:solidFill>
          <a:schemeClr val="bg1"/>
        </a:solidFill>
        <a:ln>
          <a:solidFill>
            <a:srgbClr val="0070C0"/>
          </a:solidFill>
        </a:ln>
      </dgm:spPr>
      <dgm:t>
        <a:bodyPr/>
        <a:lstStyle/>
        <a:p>
          <a:r>
            <a:rPr lang="de-AT" sz="1400" b="0" dirty="0">
              <a:solidFill>
                <a:srgbClr val="0070C0"/>
              </a:solidFill>
              <a:latin typeface="Century Gothic" panose="020B0502020202020204" pitchFamily="34" charset="0"/>
              <a:cs typeface="Consolas" pitchFamily="49" charset="0"/>
            </a:rPr>
            <a:t>Reviewed Radionuclide Report (RRR) </a:t>
          </a:r>
        </a:p>
      </dgm:t>
    </dgm:pt>
    <dgm:pt modelId="{54F8901C-5B80-40E4-984D-2616C668EF4B}" type="parTrans" cxnId="{35DCA0DE-A95B-422B-A6E5-BC69C3AD6CE6}">
      <dgm:prSet/>
      <dgm:spPr/>
      <dgm:t>
        <a:bodyPr/>
        <a:lstStyle/>
        <a:p>
          <a:endParaRPr lang="fr-FR" sz="1400">
            <a:latin typeface="Century Gothic" panose="020B0502020202020204" pitchFamily="34" charset="0"/>
            <a:cs typeface="Consolas" pitchFamily="49" charset="0"/>
          </a:endParaRPr>
        </a:p>
      </dgm:t>
    </dgm:pt>
    <dgm:pt modelId="{1FC9B649-A53D-42FC-A2D2-BEF3A4DF9AFA}" type="sibTrans" cxnId="{35DCA0DE-A95B-422B-A6E5-BC69C3AD6CE6}">
      <dgm:prSet/>
      <dgm:spPr/>
      <dgm:t>
        <a:bodyPr/>
        <a:lstStyle/>
        <a:p>
          <a:endParaRPr lang="fr-FR" sz="1400">
            <a:latin typeface="Century Gothic" panose="020B0502020202020204" pitchFamily="34" charset="0"/>
            <a:cs typeface="Consolas" pitchFamily="49" charset="0"/>
          </a:endParaRPr>
        </a:p>
      </dgm:t>
    </dgm:pt>
    <dgm:pt modelId="{36E54586-39E2-4D95-9799-B8E9923771CE}">
      <dgm:prSet custT="1"/>
      <dgm:spPr>
        <a:solidFill>
          <a:schemeClr val="accent1">
            <a:lumMod val="20000"/>
            <a:lumOff val="80000"/>
            <a:alpha val="90000"/>
          </a:schemeClr>
        </a:solidFill>
      </dgm:spPr>
      <dgm:t>
        <a:bodyPr/>
        <a:lstStyle/>
        <a:p>
          <a:r>
            <a:rPr lang="fr-FR" sz="1400" b="1" dirty="0">
              <a:solidFill>
                <a:srgbClr val="0070C0"/>
              </a:solidFill>
              <a:latin typeface="Century Gothic" panose="020B0502020202020204" pitchFamily="34" charset="0"/>
              <a:cs typeface="Consolas" pitchFamily="49" charset="0"/>
            </a:rPr>
            <a:t>iNSPIRE</a:t>
          </a:r>
        </a:p>
      </dgm:t>
    </dgm:pt>
    <dgm:pt modelId="{DD6FBE27-16DF-47D1-9463-BA9968C7FD9A}" type="parTrans" cxnId="{D732B89E-FF0C-44B8-926F-E2C882FFF383}">
      <dgm:prSet/>
      <dgm:spPr/>
      <dgm:t>
        <a:bodyPr/>
        <a:lstStyle/>
        <a:p>
          <a:endParaRPr lang="en-GB" sz="1400"/>
        </a:p>
      </dgm:t>
    </dgm:pt>
    <dgm:pt modelId="{40BBDDDB-8F5F-42E9-AA33-7881B7B207BC}" type="sibTrans" cxnId="{D732B89E-FF0C-44B8-926F-E2C882FFF383}">
      <dgm:prSet/>
      <dgm:spPr/>
      <dgm:t>
        <a:bodyPr/>
        <a:lstStyle/>
        <a:p>
          <a:endParaRPr lang="en-GB" sz="1400"/>
        </a:p>
      </dgm:t>
    </dgm:pt>
    <dgm:pt modelId="{2B933115-FC1F-469B-92D5-84E019265641}">
      <dgm:prSet phldrT="[Texte]" custT="1"/>
      <dgm:spPr>
        <a:solidFill>
          <a:schemeClr val="bg1"/>
        </a:solidFill>
        <a:ln>
          <a:solidFill>
            <a:schemeClr val="tx1"/>
          </a:solidFill>
        </a:ln>
      </dgm:spPr>
      <dgm:t>
        <a:bodyPr/>
        <a:lstStyle/>
        <a:p>
          <a:r>
            <a:rPr lang="fr-FR" sz="1400" b="0" dirty="0">
              <a:solidFill>
                <a:schemeClr val="tx1"/>
              </a:solidFill>
              <a:latin typeface="Century Gothic" panose="020B0502020202020204" pitchFamily="34" charset="0"/>
              <a:cs typeface="Consolas" pitchFamily="49" charset="0"/>
            </a:rPr>
            <a:t>Automatic Radionuclide Report (ARR) </a:t>
          </a:r>
        </a:p>
      </dgm:t>
    </dgm:pt>
    <dgm:pt modelId="{385B62F3-01E9-43DB-8CFD-0803E42F9972}" type="sibTrans" cxnId="{6B88939B-6F32-4D06-93A6-5F7FE4C6ED66}">
      <dgm:prSet/>
      <dgm:spPr/>
      <dgm:t>
        <a:bodyPr/>
        <a:lstStyle/>
        <a:p>
          <a:endParaRPr lang="en-GB" sz="1400"/>
        </a:p>
      </dgm:t>
    </dgm:pt>
    <dgm:pt modelId="{0E264E71-26E7-4EB8-B9DF-7DD42DFA21B4}" type="parTrans" cxnId="{6B88939B-6F32-4D06-93A6-5F7FE4C6ED66}">
      <dgm:prSet/>
      <dgm:spPr/>
      <dgm:t>
        <a:bodyPr/>
        <a:lstStyle/>
        <a:p>
          <a:endParaRPr lang="en-GB" sz="1400"/>
        </a:p>
      </dgm:t>
    </dgm:pt>
    <dgm:pt modelId="{A60BD3D9-BBD8-455D-931E-5972099FFA18}" type="pres">
      <dgm:prSet presAssocID="{42A007F1-33EC-4A47-8ECA-7C24CC6F96FC}" presName="Name0" presStyleCnt="0">
        <dgm:presLayoutVars>
          <dgm:dir/>
          <dgm:animLvl val="lvl"/>
          <dgm:resizeHandles val="exact"/>
        </dgm:presLayoutVars>
      </dgm:prSet>
      <dgm:spPr/>
    </dgm:pt>
    <dgm:pt modelId="{7A172F9D-7282-4DB9-BB96-F98A36F7E1FC}" type="pres">
      <dgm:prSet presAssocID="{C3250C43-675F-4FBF-AB36-914C304D67DB}" presName="boxAndChildren" presStyleCnt="0"/>
      <dgm:spPr/>
    </dgm:pt>
    <dgm:pt modelId="{0976722B-61B3-40A9-8231-675538326F5E}" type="pres">
      <dgm:prSet presAssocID="{C3250C43-675F-4FBF-AB36-914C304D67DB}" presName="parentTextBox" presStyleLbl="node1" presStyleIdx="0" presStyleCnt="4" custScaleX="47856" custScaleY="32933"/>
      <dgm:spPr/>
    </dgm:pt>
    <dgm:pt modelId="{D8B45DAC-83E0-4391-9924-A74E4EDDB40F}" type="pres">
      <dgm:prSet presAssocID="{8E43DB55-B0E5-45A7-B8AE-B0855640105C}" presName="sp" presStyleCnt="0"/>
      <dgm:spPr/>
    </dgm:pt>
    <dgm:pt modelId="{94BA2F4E-6623-4539-B525-05AEE7AE4A62}" type="pres">
      <dgm:prSet presAssocID="{7D6DB5FA-B62E-4BD9-A8FC-35E59396A3E4}" presName="arrowAndChildren" presStyleCnt="0"/>
      <dgm:spPr/>
    </dgm:pt>
    <dgm:pt modelId="{99B7DB8F-5489-4A8F-B2F9-45918EF985DD}" type="pres">
      <dgm:prSet presAssocID="{7D6DB5FA-B62E-4BD9-A8FC-35E59396A3E4}" presName="parentTextArrow" presStyleLbl="node1" presStyleIdx="0" presStyleCnt="4"/>
      <dgm:spPr/>
    </dgm:pt>
    <dgm:pt modelId="{D0940409-DB6D-42B7-B94B-15F01F6E8BE7}" type="pres">
      <dgm:prSet presAssocID="{7D6DB5FA-B62E-4BD9-A8FC-35E59396A3E4}" presName="arrow" presStyleLbl="node1" presStyleIdx="1" presStyleCnt="4" custScaleX="36590" custScaleY="75968"/>
      <dgm:spPr/>
    </dgm:pt>
    <dgm:pt modelId="{190F2E53-43E5-4C89-8498-1D054AA15BA3}" type="pres">
      <dgm:prSet presAssocID="{7D6DB5FA-B62E-4BD9-A8FC-35E59396A3E4}" presName="descendantArrow" presStyleCnt="0"/>
      <dgm:spPr/>
    </dgm:pt>
    <dgm:pt modelId="{1DF60A7A-5AF5-4054-98DA-29C5D8C7E94F}" type="pres">
      <dgm:prSet presAssocID="{36E54586-39E2-4D95-9799-B8E9923771CE}" presName="childTextArrow" presStyleLbl="fgAccFollowNode1" presStyleIdx="0" presStyleCnt="2" custScaleX="36114" custScaleY="72648" custLinFactNeighborY="-8340">
        <dgm:presLayoutVars>
          <dgm:bulletEnabled val="1"/>
        </dgm:presLayoutVars>
      </dgm:prSet>
      <dgm:spPr/>
    </dgm:pt>
    <dgm:pt modelId="{75447E48-455F-4F8C-A8FC-C85F9BB62BA2}" type="pres">
      <dgm:prSet presAssocID="{385B62F3-01E9-43DB-8CFD-0803E42F9972}" presName="sp" presStyleCnt="0"/>
      <dgm:spPr/>
    </dgm:pt>
    <dgm:pt modelId="{1ED2E383-9548-47E2-A056-92BF02FF7A17}" type="pres">
      <dgm:prSet presAssocID="{2B933115-FC1F-469B-92D5-84E019265641}" presName="arrowAndChildren" presStyleCnt="0"/>
      <dgm:spPr/>
    </dgm:pt>
    <dgm:pt modelId="{804389D3-E517-4CC4-89C3-D1DAACDB5AB1}" type="pres">
      <dgm:prSet presAssocID="{2B933115-FC1F-469B-92D5-84E019265641}" presName="parentTextArrow" presStyleLbl="node1" presStyleIdx="2" presStyleCnt="4" custScaleX="49511" custScaleY="41566"/>
      <dgm:spPr/>
    </dgm:pt>
    <dgm:pt modelId="{7804CBAC-62C5-4F07-AA43-234616F90E5E}" type="pres">
      <dgm:prSet presAssocID="{0A718721-69BD-4BC0-869F-5234A8AF7265}" presName="sp" presStyleCnt="0"/>
      <dgm:spPr/>
    </dgm:pt>
    <dgm:pt modelId="{0ACF1D3B-BDCC-4F58-97BD-535B826F078D}" type="pres">
      <dgm:prSet presAssocID="{270F550A-264E-4ABF-AC39-E14EFC26C9EA}" presName="arrowAndChildren" presStyleCnt="0"/>
      <dgm:spPr/>
    </dgm:pt>
    <dgm:pt modelId="{BC6F48B8-629A-427A-8F66-DB0D9638238F}" type="pres">
      <dgm:prSet presAssocID="{270F550A-264E-4ABF-AC39-E14EFC26C9EA}" presName="parentTextArrow" presStyleLbl="node1" presStyleIdx="2" presStyleCnt="4"/>
      <dgm:spPr/>
    </dgm:pt>
    <dgm:pt modelId="{CAFD4DB6-AF54-47BC-B941-D201DC17F373}" type="pres">
      <dgm:prSet presAssocID="{270F550A-264E-4ABF-AC39-E14EFC26C9EA}" presName="arrow" presStyleLbl="node1" presStyleIdx="3" presStyleCnt="4" custScaleX="36610" custScaleY="68696" custLinFactNeighborY="-2364"/>
      <dgm:spPr/>
    </dgm:pt>
    <dgm:pt modelId="{628CE4EA-D479-4F64-9240-13CF32311779}" type="pres">
      <dgm:prSet presAssocID="{270F550A-264E-4ABF-AC39-E14EFC26C9EA}" presName="descendantArrow" presStyleCnt="0"/>
      <dgm:spPr/>
    </dgm:pt>
    <dgm:pt modelId="{4C817C19-DA88-4D22-BA0F-2A52943ED17A}" type="pres">
      <dgm:prSet presAssocID="{954FCDBB-1EDE-49EA-9AAD-A5A0D7E8BB59}" presName="childTextArrow" presStyleLbl="fgAccFollowNode1" presStyleIdx="1" presStyleCnt="2" custScaleX="35370" custScaleY="77373" custLinFactNeighborY="-11806">
        <dgm:presLayoutVars>
          <dgm:bulletEnabled val="1"/>
        </dgm:presLayoutVars>
      </dgm:prSet>
      <dgm:spPr/>
    </dgm:pt>
  </dgm:ptLst>
  <dgm:cxnLst>
    <dgm:cxn modelId="{77069013-5DEB-4B7A-A14A-C35DC71FD92E}" type="presOf" srcId="{C3250C43-675F-4FBF-AB36-914C304D67DB}" destId="{0976722B-61B3-40A9-8231-675538326F5E}" srcOrd="0" destOrd="0" presId="urn:microsoft.com/office/officeart/2005/8/layout/process4"/>
    <dgm:cxn modelId="{D1BDBB1F-7991-4742-9865-57A33C5148CA}" type="presOf" srcId="{270F550A-264E-4ABF-AC39-E14EFC26C9EA}" destId="{CAFD4DB6-AF54-47BC-B941-D201DC17F373}" srcOrd="1" destOrd="0" presId="urn:microsoft.com/office/officeart/2005/8/layout/process4"/>
    <dgm:cxn modelId="{09382422-CD62-4286-BC8B-BC421B8B82CC}" type="presOf" srcId="{7D6DB5FA-B62E-4BD9-A8FC-35E59396A3E4}" destId="{99B7DB8F-5489-4A8F-B2F9-45918EF985DD}" srcOrd="0" destOrd="0" presId="urn:microsoft.com/office/officeart/2005/8/layout/process4"/>
    <dgm:cxn modelId="{1D6B4027-1234-4A4F-9CBF-E138EC8E566D}" type="presOf" srcId="{270F550A-264E-4ABF-AC39-E14EFC26C9EA}" destId="{BC6F48B8-629A-427A-8F66-DB0D9638238F}" srcOrd="0" destOrd="0" presId="urn:microsoft.com/office/officeart/2005/8/layout/process4"/>
    <dgm:cxn modelId="{1250972A-F5A0-4F7F-9A13-691D4CC4063F}" srcId="{270F550A-264E-4ABF-AC39-E14EFC26C9EA}" destId="{954FCDBB-1EDE-49EA-9AAD-A5A0D7E8BB59}" srcOrd="0" destOrd="0" parTransId="{F4267906-1E81-4389-9DDD-4431A1B2910F}" sibTransId="{1B03A4FB-ABF3-449A-BDB9-9E254005B9C3}"/>
    <dgm:cxn modelId="{25566A60-D784-4C26-A46C-10EE4763C21A}" srcId="{42A007F1-33EC-4A47-8ECA-7C24CC6F96FC}" destId="{270F550A-264E-4ABF-AC39-E14EFC26C9EA}" srcOrd="0" destOrd="0" parTransId="{FCD04919-1DB2-4709-B80A-35D2481216A0}" sibTransId="{0A718721-69BD-4BC0-869F-5234A8AF7265}"/>
    <dgm:cxn modelId="{3B1A6943-3E4E-4CD4-8E6C-1FFCE1403C71}" type="presOf" srcId="{36E54586-39E2-4D95-9799-B8E9923771CE}" destId="{1DF60A7A-5AF5-4054-98DA-29C5D8C7E94F}" srcOrd="0" destOrd="0" presId="urn:microsoft.com/office/officeart/2005/8/layout/process4"/>
    <dgm:cxn modelId="{C014816B-A36A-4599-9FA0-77ADC660173F}" type="presOf" srcId="{42A007F1-33EC-4A47-8ECA-7C24CC6F96FC}" destId="{A60BD3D9-BBD8-455D-931E-5972099FFA18}" srcOrd="0" destOrd="0" presId="urn:microsoft.com/office/officeart/2005/8/layout/process4"/>
    <dgm:cxn modelId="{147B2D71-0094-4EB5-AF5E-457B17C4D356}" type="presOf" srcId="{954FCDBB-1EDE-49EA-9AAD-A5A0D7E8BB59}" destId="{4C817C19-DA88-4D22-BA0F-2A52943ED17A}" srcOrd="0" destOrd="0" presId="urn:microsoft.com/office/officeart/2005/8/layout/process4"/>
    <dgm:cxn modelId="{6B88939B-6F32-4D06-93A6-5F7FE4C6ED66}" srcId="{42A007F1-33EC-4A47-8ECA-7C24CC6F96FC}" destId="{2B933115-FC1F-469B-92D5-84E019265641}" srcOrd="1" destOrd="0" parTransId="{0E264E71-26E7-4EB8-B9DF-7DD42DFA21B4}" sibTransId="{385B62F3-01E9-43DB-8CFD-0803E42F9972}"/>
    <dgm:cxn modelId="{D732B89E-FF0C-44B8-926F-E2C882FFF383}" srcId="{7D6DB5FA-B62E-4BD9-A8FC-35E59396A3E4}" destId="{36E54586-39E2-4D95-9799-B8E9923771CE}" srcOrd="0" destOrd="0" parTransId="{DD6FBE27-16DF-47D1-9463-BA9968C7FD9A}" sibTransId="{40BBDDDB-8F5F-42E9-AA33-7881B7B207BC}"/>
    <dgm:cxn modelId="{E590A1A5-5486-4468-A005-EE7503E3B2C9}" type="presOf" srcId="{7D6DB5FA-B62E-4BD9-A8FC-35E59396A3E4}" destId="{D0940409-DB6D-42B7-B94B-15F01F6E8BE7}" srcOrd="1" destOrd="0" presId="urn:microsoft.com/office/officeart/2005/8/layout/process4"/>
    <dgm:cxn modelId="{267033C6-4763-4DF0-8FFB-49738AFA4A86}" type="presOf" srcId="{2B933115-FC1F-469B-92D5-84E019265641}" destId="{804389D3-E517-4CC4-89C3-D1DAACDB5AB1}" srcOrd="0" destOrd="0" presId="urn:microsoft.com/office/officeart/2005/8/layout/process4"/>
    <dgm:cxn modelId="{35DCA0DE-A95B-422B-A6E5-BC69C3AD6CE6}" srcId="{42A007F1-33EC-4A47-8ECA-7C24CC6F96FC}" destId="{C3250C43-675F-4FBF-AB36-914C304D67DB}" srcOrd="3" destOrd="0" parTransId="{54F8901C-5B80-40E4-984D-2616C668EF4B}" sibTransId="{1FC9B649-A53D-42FC-A2D2-BEF3A4DF9AFA}"/>
    <dgm:cxn modelId="{C721D8FB-7705-4A81-9388-9B550D9455C6}" srcId="{42A007F1-33EC-4A47-8ECA-7C24CC6F96FC}" destId="{7D6DB5FA-B62E-4BD9-A8FC-35E59396A3E4}" srcOrd="2" destOrd="0" parTransId="{F9215205-E07F-44B9-8D83-3D624596E5E4}" sibTransId="{8E43DB55-B0E5-45A7-B8AE-B0855640105C}"/>
    <dgm:cxn modelId="{64C0A8FF-8782-4993-9A43-518627A0CE5E}" type="presParOf" srcId="{A60BD3D9-BBD8-455D-931E-5972099FFA18}" destId="{7A172F9D-7282-4DB9-BB96-F98A36F7E1FC}" srcOrd="0" destOrd="0" presId="urn:microsoft.com/office/officeart/2005/8/layout/process4"/>
    <dgm:cxn modelId="{548CEB4F-549F-46AE-BB76-5F799E607057}" type="presParOf" srcId="{7A172F9D-7282-4DB9-BB96-F98A36F7E1FC}" destId="{0976722B-61B3-40A9-8231-675538326F5E}" srcOrd="0" destOrd="0" presId="urn:microsoft.com/office/officeart/2005/8/layout/process4"/>
    <dgm:cxn modelId="{2BB9884B-E713-405B-AEB8-C404D20D00AC}" type="presParOf" srcId="{A60BD3D9-BBD8-455D-931E-5972099FFA18}" destId="{D8B45DAC-83E0-4391-9924-A74E4EDDB40F}" srcOrd="1" destOrd="0" presId="urn:microsoft.com/office/officeart/2005/8/layout/process4"/>
    <dgm:cxn modelId="{FDBFAF78-B0A1-40FF-A5E3-337E938C175B}" type="presParOf" srcId="{A60BD3D9-BBD8-455D-931E-5972099FFA18}" destId="{94BA2F4E-6623-4539-B525-05AEE7AE4A62}" srcOrd="2" destOrd="0" presId="urn:microsoft.com/office/officeart/2005/8/layout/process4"/>
    <dgm:cxn modelId="{CB2991B8-4514-4D0C-A3B9-FA00DE110396}" type="presParOf" srcId="{94BA2F4E-6623-4539-B525-05AEE7AE4A62}" destId="{99B7DB8F-5489-4A8F-B2F9-45918EF985DD}" srcOrd="0" destOrd="0" presId="urn:microsoft.com/office/officeart/2005/8/layout/process4"/>
    <dgm:cxn modelId="{0A6BE38A-7358-4CFE-9FD3-1CAEBD0576EB}" type="presParOf" srcId="{94BA2F4E-6623-4539-B525-05AEE7AE4A62}" destId="{D0940409-DB6D-42B7-B94B-15F01F6E8BE7}" srcOrd="1" destOrd="0" presId="urn:microsoft.com/office/officeart/2005/8/layout/process4"/>
    <dgm:cxn modelId="{8400AA20-DFF5-4D46-8D6C-0B5937D0F09A}" type="presParOf" srcId="{94BA2F4E-6623-4539-B525-05AEE7AE4A62}" destId="{190F2E53-43E5-4C89-8498-1D054AA15BA3}" srcOrd="2" destOrd="0" presId="urn:microsoft.com/office/officeart/2005/8/layout/process4"/>
    <dgm:cxn modelId="{A833B88B-36F1-4C18-8BAD-414863D3656E}" type="presParOf" srcId="{190F2E53-43E5-4C89-8498-1D054AA15BA3}" destId="{1DF60A7A-5AF5-4054-98DA-29C5D8C7E94F}" srcOrd="0" destOrd="0" presId="urn:microsoft.com/office/officeart/2005/8/layout/process4"/>
    <dgm:cxn modelId="{3E4DDA70-3A06-47D0-AA04-F3D48FF4045C}" type="presParOf" srcId="{A60BD3D9-BBD8-455D-931E-5972099FFA18}" destId="{75447E48-455F-4F8C-A8FC-C85F9BB62BA2}" srcOrd="3" destOrd="0" presId="urn:microsoft.com/office/officeart/2005/8/layout/process4"/>
    <dgm:cxn modelId="{73CDBF6E-F50C-4869-9601-C0E664D599F3}" type="presParOf" srcId="{A60BD3D9-BBD8-455D-931E-5972099FFA18}" destId="{1ED2E383-9548-47E2-A056-92BF02FF7A17}" srcOrd="4" destOrd="0" presId="urn:microsoft.com/office/officeart/2005/8/layout/process4"/>
    <dgm:cxn modelId="{93C93824-9BD1-4176-AFAC-942C621AE3DD}" type="presParOf" srcId="{1ED2E383-9548-47E2-A056-92BF02FF7A17}" destId="{804389D3-E517-4CC4-89C3-D1DAACDB5AB1}" srcOrd="0" destOrd="0" presId="urn:microsoft.com/office/officeart/2005/8/layout/process4"/>
    <dgm:cxn modelId="{A13D31B9-2A70-44E7-A43B-C6BC4C3A6FC0}" type="presParOf" srcId="{A60BD3D9-BBD8-455D-931E-5972099FFA18}" destId="{7804CBAC-62C5-4F07-AA43-234616F90E5E}" srcOrd="5" destOrd="0" presId="urn:microsoft.com/office/officeart/2005/8/layout/process4"/>
    <dgm:cxn modelId="{DF8157D5-402E-4652-9F7D-624483F096B3}" type="presParOf" srcId="{A60BD3D9-BBD8-455D-931E-5972099FFA18}" destId="{0ACF1D3B-BDCC-4F58-97BD-535B826F078D}" srcOrd="6" destOrd="0" presId="urn:microsoft.com/office/officeart/2005/8/layout/process4"/>
    <dgm:cxn modelId="{853A33B0-C26C-41DF-BE0C-EE61E6DFB32D}" type="presParOf" srcId="{0ACF1D3B-BDCC-4F58-97BD-535B826F078D}" destId="{BC6F48B8-629A-427A-8F66-DB0D9638238F}" srcOrd="0" destOrd="0" presId="urn:microsoft.com/office/officeart/2005/8/layout/process4"/>
    <dgm:cxn modelId="{9E0F4708-954B-45AF-B761-91C740C68B92}" type="presParOf" srcId="{0ACF1D3B-BDCC-4F58-97BD-535B826F078D}" destId="{CAFD4DB6-AF54-47BC-B941-D201DC17F373}" srcOrd="1" destOrd="0" presId="urn:microsoft.com/office/officeart/2005/8/layout/process4"/>
    <dgm:cxn modelId="{623209B7-731E-4504-BA92-F0803A285133}" type="presParOf" srcId="{0ACF1D3B-BDCC-4F58-97BD-535B826F078D}" destId="{628CE4EA-D479-4F64-9240-13CF32311779}" srcOrd="2" destOrd="0" presId="urn:microsoft.com/office/officeart/2005/8/layout/process4"/>
    <dgm:cxn modelId="{E1E88EF1-BBDE-42E3-8E1A-52167193BCAF}" type="presParOf" srcId="{628CE4EA-D479-4F64-9240-13CF32311779}" destId="{4C817C19-DA88-4D22-BA0F-2A52943ED17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B7C3E-A5C2-4A24-8FCB-0060C75CCC3E}">
      <dsp:nvSpPr>
        <dsp:cNvPr id="0" name=""/>
        <dsp:cNvSpPr/>
      </dsp:nvSpPr>
      <dsp:spPr>
        <a:xfrm>
          <a:off x="166516" y="828368"/>
          <a:ext cx="635084" cy="635084"/>
        </a:xfrm>
        <a:prstGeom prst="ellipse">
          <a:avLst/>
        </a:prstGeom>
        <a:gradFill rotWithShape="0">
          <a:gsLst>
            <a:gs pos="0">
              <a:schemeClr val="accent3">
                <a:shade val="80000"/>
                <a:alpha val="50000"/>
                <a:hueOff val="0"/>
                <a:satOff val="0"/>
                <a:lumOff val="0"/>
                <a:alphaOff val="0"/>
                <a:satMod val="103000"/>
                <a:lumMod val="102000"/>
                <a:tint val="94000"/>
              </a:schemeClr>
            </a:gs>
            <a:gs pos="50000">
              <a:schemeClr val="accent3">
                <a:shade val="80000"/>
                <a:alpha val="50000"/>
                <a:hueOff val="0"/>
                <a:satOff val="0"/>
                <a:lumOff val="0"/>
                <a:alphaOff val="0"/>
                <a:satMod val="110000"/>
                <a:lumMod val="100000"/>
                <a:shade val="100000"/>
              </a:schemeClr>
            </a:gs>
            <a:gs pos="100000">
              <a:schemeClr val="accent3">
                <a:shade val="80000"/>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F9487144-3F09-4F10-BA93-D1586B44191D}">
      <dsp:nvSpPr>
        <dsp:cNvPr id="0" name=""/>
        <dsp:cNvSpPr/>
      </dsp:nvSpPr>
      <dsp:spPr>
        <a:xfrm>
          <a:off x="484058" y="828368"/>
          <a:ext cx="3388407" cy="63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marL="0" lvl="0" indent="0" algn="l" defTabSz="889000">
            <a:lnSpc>
              <a:spcPct val="90000"/>
            </a:lnSpc>
            <a:spcBef>
              <a:spcPct val="0"/>
            </a:spcBef>
            <a:spcAft>
              <a:spcPct val="35000"/>
            </a:spcAft>
            <a:buNone/>
          </a:pPr>
          <a:r>
            <a:rPr lang="en-US" sz="2000" b="0" kern="1200" dirty="0">
              <a:latin typeface="Arial" panose="020B0604020202020204" pitchFamily="34" charset="0"/>
              <a:cs typeface="Arial" panose="020B0604020202020204" pitchFamily="34" charset="0"/>
            </a:rPr>
            <a:t>Introduction </a:t>
          </a:r>
          <a:endParaRPr lang="en-GB" sz="2000" b="0" kern="1200" dirty="0">
            <a:latin typeface="Arial" panose="020B0604020202020204" pitchFamily="34" charset="0"/>
            <a:cs typeface="Arial" panose="020B0604020202020204" pitchFamily="34" charset="0"/>
          </a:endParaRPr>
        </a:p>
      </dsp:txBody>
      <dsp:txXfrm>
        <a:off x="484058" y="828368"/>
        <a:ext cx="3388407" cy="635084"/>
      </dsp:txXfrm>
    </dsp:sp>
    <dsp:sp modelId="{06114430-632F-460D-ACE5-CC6D6245709F}">
      <dsp:nvSpPr>
        <dsp:cNvPr id="0" name=""/>
        <dsp:cNvSpPr/>
      </dsp:nvSpPr>
      <dsp:spPr>
        <a:xfrm>
          <a:off x="166516" y="1463452"/>
          <a:ext cx="635084" cy="635084"/>
        </a:xfrm>
        <a:prstGeom prst="ellipse">
          <a:avLst/>
        </a:prstGeom>
        <a:gradFill rotWithShape="0">
          <a:gsLst>
            <a:gs pos="0">
              <a:schemeClr val="accent3">
                <a:shade val="80000"/>
                <a:alpha val="50000"/>
                <a:hueOff val="0"/>
                <a:satOff val="0"/>
                <a:lumOff val="2078"/>
                <a:alphaOff val="10000"/>
                <a:satMod val="103000"/>
                <a:lumMod val="102000"/>
                <a:tint val="94000"/>
              </a:schemeClr>
            </a:gs>
            <a:gs pos="50000">
              <a:schemeClr val="accent3">
                <a:shade val="80000"/>
                <a:alpha val="50000"/>
                <a:hueOff val="0"/>
                <a:satOff val="0"/>
                <a:lumOff val="2078"/>
                <a:alphaOff val="10000"/>
                <a:satMod val="110000"/>
                <a:lumMod val="100000"/>
                <a:shade val="100000"/>
              </a:schemeClr>
            </a:gs>
            <a:gs pos="100000">
              <a:schemeClr val="accent3">
                <a:shade val="80000"/>
                <a:alpha val="50000"/>
                <a:hueOff val="0"/>
                <a:satOff val="0"/>
                <a:lumOff val="2078"/>
                <a:alphaOff val="1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A9A57E0B-3711-4CE8-8BA3-2E3D872BD1EA}">
      <dsp:nvSpPr>
        <dsp:cNvPr id="0" name=""/>
        <dsp:cNvSpPr/>
      </dsp:nvSpPr>
      <dsp:spPr>
        <a:xfrm>
          <a:off x="484058" y="1463452"/>
          <a:ext cx="3388407" cy="63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marL="0" lvl="0" indent="0" algn="l" defTabSz="889000">
            <a:lnSpc>
              <a:spcPct val="90000"/>
            </a:lnSpc>
            <a:spcBef>
              <a:spcPct val="0"/>
            </a:spcBef>
            <a:spcAft>
              <a:spcPct val="35000"/>
            </a:spcAft>
            <a:buNone/>
          </a:pPr>
          <a:r>
            <a:rPr lang="fr-FR" sz="2000" b="0" kern="1200" dirty="0">
              <a:latin typeface="Arial" panose="020B0604020202020204" pitchFamily="34" charset="0"/>
              <a:cs typeface="Arial" panose="020B0604020202020204" pitchFamily="34" charset="0"/>
            </a:rPr>
            <a:t>iNSPIRE project</a:t>
          </a:r>
          <a:endParaRPr lang="en-GB" sz="2000" b="0" kern="1200" dirty="0">
            <a:latin typeface="Arial" panose="020B0604020202020204" pitchFamily="34" charset="0"/>
            <a:cs typeface="Arial" panose="020B0604020202020204" pitchFamily="34" charset="0"/>
          </a:endParaRPr>
        </a:p>
      </dsp:txBody>
      <dsp:txXfrm>
        <a:off x="484058" y="1463452"/>
        <a:ext cx="3388407" cy="635084"/>
      </dsp:txXfrm>
    </dsp:sp>
    <dsp:sp modelId="{8130AA8A-9769-478E-9393-02413FD14BF1}">
      <dsp:nvSpPr>
        <dsp:cNvPr id="0" name=""/>
        <dsp:cNvSpPr/>
      </dsp:nvSpPr>
      <dsp:spPr>
        <a:xfrm>
          <a:off x="166516" y="2098537"/>
          <a:ext cx="635084" cy="635084"/>
        </a:xfrm>
        <a:prstGeom prst="ellipse">
          <a:avLst/>
        </a:prstGeom>
        <a:gradFill rotWithShape="0">
          <a:gsLst>
            <a:gs pos="0">
              <a:schemeClr val="accent3">
                <a:shade val="80000"/>
                <a:alpha val="50000"/>
                <a:hueOff val="0"/>
                <a:satOff val="0"/>
                <a:lumOff val="4155"/>
                <a:alphaOff val="20000"/>
                <a:satMod val="103000"/>
                <a:lumMod val="102000"/>
                <a:tint val="94000"/>
              </a:schemeClr>
            </a:gs>
            <a:gs pos="50000">
              <a:schemeClr val="accent3">
                <a:shade val="80000"/>
                <a:alpha val="50000"/>
                <a:hueOff val="0"/>
                <a:satOff val="0"/>
                <a:lumOff val="4155"/>
                <a:alphaOff val="20000"/>
                <a:satMod val="110000"/>
                <a:lumMod val="100000"/>
                <a:shade val="100000"/>
              </a:schemeClr>
            </a:gs>
            <a:gs pos="100000">
              <a:schemeClr val="accent3">
                <a:shade val="80000"/>
                <a:alpha val="50000"/>
                <a:hueOff val="0"/>
                <a:satOff val="0"/>
                <a:lumOff val="4155"/>
                <a:alphaOff val="2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3A207548-F8EA-4643-8162-807CEFFDCDEE}">
      <dsp:nvSpPr>
        <dsp:cNvPr id="0" name=""/>
        <dsp:cNvSpPr/>
      </dsp:nvSpPr>
      <dsp:spPr>
        <a:xfrm>
          <a:off x="484058" y="2098537"/>
          <a:ext cx="3388407" cy="63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marL="0" lvl="0" indent="0" algn="l" defTabSz="889000">
            <a:lnSpc>
              <a:spcPct val="90000"/>
            </a:lnSpc>
            <a:spcBef>
              <a:spcPct val="0"/>
            </a:spcBef>
            <a:spcAft>
              <a:spcPct val="35000"/>
            </a:spcAft>
            <a:buNone/>
          </a:pPr>
          <a:r>
            <a:rPr lang="en-GB" sz="2000" b="0" kern="1200" dirty="0">
              <a:latin typeface="Arial" panose="020B0604020202020204" pitchFamily="34" charset="0"/>
              <a:cs typeface="Arial" panose="020B0604020202020204" pitchFamily="34" charset="0"/>
            </a:rPr>
            <a:t>Key features </a:t>
          </a:r>
        </a:p>
      </dsp:txBody>
      <dsp:txXfrm>
        <a:off x="484058" y="2098537"/>
        <a:ext cx="3388407" cy="635084"/>
      </dsp:txXfrm>
    </dsp:sp>
    <dsp:sp modelId="{FF09983D-ACA3-42A3-BD0B-42E56D969D5B}">
      <dsp:nvSpPr>
        <dsp:cNvPr id="0" name=""/>
        <dsp:cNvSpPr/>
      </dsp:nvSpPr>
      <dsp:spPr>
        <a:xfrm>
          <a:off x="166516" y="2733621"/>
          <a:ext cx="635084" cy="635084"/>
        </a:xfrm>
        <a:prstGeom prst="ellipse">
          <a:avLst/>
        </a:prstGeom>
        <a:gradFill rotWithShape="0">
          <a:gsLst>
            <a:gs pos="0">
              <a:schemeClr val="accent3">
                <a:shade val="80000"/>
                <a:alpha val="50000"/>
                <a:hueOff val="0"/>
                <a:satOff val="0"/>
                <a:lumOff val="6233"/>
                <a:alphaOff val="30000"/>
                <a:satMod val="103000"/>
                <a:lumMod val="102000"/>
                <a:tint val="94000"/>
              </a:schemeClr>
            </a:gs>
            <a:gs pos="50000">
              <a:schemeClr val="accent3">
                <a:shade val="80000"/>
                <a:alpha val="50000"/>
                <a:hueOff val="0"/>
                <a:satOff val="0"/>
                <a:lumOff val="6233"/>
                <a:alphaOff val="30000"/>
                <a:satMod val="110000"/>
                <a:lumMod val="100000"/>
                <a:shade val="100000"/>
              </a:schemeClr>
            </a:gs>
            <a:gs pos="100000">
              <a:schemeClr val="accent3">
                <a:shade val="80000"/>
                <a:alpha val="50000"/>
                <a:hueOff val="0"/>
                <a:satOff val="0"/>
                <a:lumOff val="6233"/>
                <a:alphaOff val="3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5E3A22DB-8532-45D3-A1D1-09097AF937AF}">
      <dsp:nvSpPr>
        <dsp:cNvPr id="0" name=""/>
        <dsp:cNvSpPr/>
      </dsp:nvSpPr>
      <dsp:spPr>
        <a:xfrm>
          <a:off x="484058" y="2733621"/>
          <a:ext cx="3388407" cy="63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marL="0" lvl="0" indent="0" algn="l" defTabSz="889000">
            <a:lnSpc>
              <a:spcPct val="90000"/>
            </a:lnSpc>
            <a:spcBef>
              <a:spcPct val="0"/>
            </a:spcBef>
            <a:spcAft>
              <a:spcPct val="35000"/>
            </a:spcAft>
            <a:buNone/>
          </a:pPr>
          <a:r>
            <a:rPr lang="en-US" sz="2000" b="0" kern="1200" dirty="0">
              <a:latin typeface="Arial" panose="020B0604020202020204" pitchFamily="34" charset="0"/>
              <a:cs typeface="Arial" panose="020B0604020202020204" pitchFamily="34" charset="0"/>
            </a:rPr>
            <a:t>Summary</a:t>
          </a:r>
          <a:endParaRPr lang="en-GB" sz="2000" b="0" kern="1200" dirty="0">
            <a:latin typeface="Arial" panose="020B0604020202020204" pitchFamily="34" charset="0"/>
            <a:cs typeface="Arial" panose="020B0604020202020204" pitchFamily="34" charset="0"/>
          </a:endParaRPr>
        </a:p>
      </dsp:txBody>
      <dsp:txXfrm>
        <a:off x="484058" y="2733621"/>
        <a:ext cx="3388407" cy="6350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A8CA2-DB75-44CD-B6EC-9B12260294F3}">
      <dsp:nvSpPr>
        <dsp:cNvPr id="0" name=""/>
        <dsp:cNvSpPr/>
      </dsp:nvSpPr>
      <dsp:spPr>
        <a:xfrm>
          <a:off x="0" y="0"/>
          <a:ext cx="4619625" cy="15604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r>
            <a:rPr lang="en-US" sz="1600" b="1" kern="1200" dirty="0">
              <a:solidFill>
                <a:srgbClr val="0070C0"/>
              </a:solidFill>
              <a:latin typeface="Arial" panose="020B0604020202020204" pitchFamily="34" charset="0"/>
              <a:cs typeface="Arial" panose="020B0604020202020204" pitchFamily="34" charset="0"/>
            </a:rPr>
            <a:t>IDC </a:t>
          </a:r>
          <a:r>
            <a:rPr lang="en-US" sz="1600" b="1" kern="1200" dirty="0">
              <a:latin typeface="Arial" panose="020B0604020202020204" pitchFamily="34" charset="0"/>
              <a:cs typeface="Arial" panose="020B0604020202020204" pitchFamily="34" charset="0"/>
            </a:rPr>
            <a:t>        </a:t>
          </a:r>
          <a:r>
            <a:rPr lang="en-US" sz="1600" b="1" kern="1200" dirty="0">
              <a:solidFill>
                <a:srgbClr val="0070C0"/>
              </a:solidFill>
              <a:latin typeface="Arial" panose="020B0604020202020204" pitchFamily="34" charset="0"/>
              <a:cs typeface="Arial" panose="020B0604020202020204" pitchFamily="34" charset="0"/>
            </a:rPr>
            <a:t>NDC-in-a-Box</a:t>
          </a:r>
          <a:endParaRPr lang="en-GB" sz="1800" b="1" kern="1200" dirty="0">
            <a:solidFill>
              <a:srgbClr val="0070C0"/>
            </a:solidFill>
            <a:latin typeface="Arial" panose="020B0604020202020204" pitchFamily="34" charset="0"/>
            <a:cs typeface="Arial" panose="020B0604020202020204" pitchFamily="34" charset="0"/>
          </a:endParaRPr>
        </a:p>
      </dsp:txBody>
      <dsp:txXfrm>
        <a:off x="0" y="0"/>
        <a:ext cx="4619625" cy="468122"/>
      </dsp:txXfrm>
    </dsp:sp>
    <dsp:sp modelId="{4A4DD5C1-CAA1-4DEC-92EA-04C9079D7E43}">
      <dsp:nvSpPr>
        <dsp:cNvPr id="0" name=""/>
        <dsp:cNvSpPr/>
      </dsp:nvSpPr>
      <dsp:spPr>
        <a:xfrm>
          <a:off x="461962" y="468122"/>
          <a:ext cx="3695700" cy="1014265"/>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iNSPIRE</a:t>
          </a:r>
          <a:r>
            <a:rPr lang="en-US" sz="1000" b="1" kern="1200" dirty="0">
              <a:latin typeface="Arial" panose="020B0604020202020204" pitchFamily="34" charset="0"/>
              <a:cs typeface="Arial" panose="020B0604020202020204" pitchFamily="34" charset="0"/>
            </a:rPr>
            <a:t> (Python/Qt)</a:t>
          </a:r>
          <a:endParaRPr lang="en-GB" sz="2000" b="1" kern="1200" dirty="0">
            <a:latin typeface="Arial" panose="020B0604020202020204" pitchFamily="34" charset="0"/>
            <a:cs typeface="Arial" panose="020B0604020202020204" pitchFamily="34" charset="0"/>
          </a:endParaRPr>
        </a:p>
      </dsp:txBody>
      <dsp:txXfrm>
        <a:off x="491669" y="497829"/>
        <a:ext cx="3636286" cy="9548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A8CA2-DB75-44CD-B6EC-9B12260294F3}">
      <dsp:nvSpPr>
        <dsp:cNvPr id="0" name=""/>
        <dsp:cNvSpPr/>
      </dsp:nvSpPr>
      <dsp:spPr>
        <a:xfrm>
          <a:off x="2388" y="0"/>
          <a:ext cx="2297464" cy="16458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IDC</a:t>
          </a:r>
          <a:endParaRPr lang="en-GB" sz="1600" b="1" kern="1200" dirty="0">
            <a:latin typeface="Arial" panose="020B0604020202020204" pitchFamily="34" charset="0"/>
            <a:cs typeface="Arial" panose="020B0604020202020204" pitchFamily="34" charset="0"/>
          </a:endParaRPr>
        </a:p>
      </dsp:txBody>
      <dsp:txXfrm>
        <a:off x="2388" y="0"/>
        <a:ext cx="2297464" cy="493764"/>
      </dsp:txXfrm>
    </dsp:sp>
    <dsp:sp modelId="{4A4DD5C1-CAA1-4DEC-92EA-04C9079D7E43}">
      <dsp:nvSpPr>
        <dsp:cNvPr id="0" name=""/>
        <dsp:cNvSpPr/>
      </dsp:nvSpPr>
      <dsp:spPr>
        <a:xfrm>
          <a:off x="2520795" y="486226"/>
          <a:ext cx="1837971" cy="4962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iNSPIRE</a:t>
          </a:r>
          <a:endParaRPr lang="en-GB" sz="1600" kern="1200" dirty="0">
            <a:latin typeface="Arial" panose="020B0604020202020204" pitchFamily="34" charset="0"/>
            <a:cs typeface="Arial" panose="020B0604020202020204" pitchFamily="34" charset="0"/>
          </a:endParaRPr>
        </a:p>
      </dsp:txBody>
      <dsp:txXfrm>
        <a:off x="2535330" y="500761"/>
        <a:ext cx="1808901" cy="467185"/>
      </dsp:txXfrm>
    </dsp:sp>
    <dsp:sp modelId="{BBA0473F-5147-49AD-A321-E2EBFEB2F75C}">
      <dsp:nvSpPr>
        <dsp:cNvPr id="0" name=""/>
        <dsp:cNvSpPr/>
      </dsp:nvSpPr>
      <dsp:spPr>
        <a:xfrm>
          <a:off x="232134" y="1066848"/>
          <a:ext cx="1837971" cy="49625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Saint2</a:t>
          </a:r>
          <a:r>
            <a:rPr lang="en-US" sz="1000" kern="1200" dirty="0">
              <a:latin typeface="Arial" panose="020B0604020202020204" pitchFamily="34" charset="0"/>
              <a:cs typeface="Arial" panose="020B0604020202020204" pitchFamily="34" charset="0"/>
            </a:rPr>
            <a:t> (matlab)</a:t>
          </a:r>
          <a:endParaRPr lang="en-GB" sz="1600" kern="1200" dirty="0">
            <a:latin typeface="Arial" panose="020B0604020202020204" pitchFamily="34" charset="0"/>
            <a:cs typeface="Arial" panose="020B0604020202020204" pitchFamily="34" charset="0"/>
          </a:endParaRPr>
        </a:p>
      </dsp:txBody>
      <dsp:txXfrm>
        <a:off x="246669" y="1081383"/>
        <a:ext cx="1808901" cy="467185"/>
      </dsp:txXfrm>
    </dsp:sp>
    <dsp:sp modelId="{85B42D94-FD2B-4BD2-A7E6-B91E278D346E}">
      <dsp:nvSpPr>
        <dsp:cNvPr id="0" name=""/>
        <dsp:cNvSpPr/>
      </dsp:nvSpPr>
      <dsp:spPr>
        <a:xfrm>
          <a:off x="2472162" y="0"/>
          <a:ext cx="2297464" cy="16458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NDC-in-a-Box</a:t>
          </a:r>
          <a:endParaRPr lang="en-GB" sz="1600" b="1" kern="1200" dirty="0">
            <a:latin typeface="Arial" panose="020B0604020202020204" pitchFamily="34" charset="0"/>
            <a:cs typeface="Arial" panose="020B0604020202020204" pitchFamily="34" charset="0"/>
          </a:endParaRPr>
        </a:p>
      </dsp:txBody>
      <dsp:txXfrm>
        <a:off x="2472162" y="0"/>
        <a:ext cx="2297464" cy="493764"/>
      </dsp:txXfrm>
    </dsp:sp>
    <dsp:sp modelId="{675D222B-9317-4F61-BCB5-7414268E2708}">
      <dsp:nvSpPr>
        <dsp:cNvPr id="0" name=""/>
        <dsp:cNvSpPr/>
      </dsp:nvSpPr>
      <dsp:spPr>
        <a:xfrm>
          <a:off x="2727420" y="1097774"/>
          <a:ext cx="1837971" cy="417615"/>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openSpectra</a:t>
          </a:r>
          <a:r>
            <a:rPr lang="en-US" sz="1000" kern="1200" dirty="0">
              <a:latin typeface="Arial" panose="020B0604020202020204" pitchFamily="34" charset="0"/>
              <a:cs typeface="Arial" panose="020B0604020202020204" pitchFamily="34" charset="0"/>
            </a:rPr>
            <a:t> (java)</a:t>
          </a:r>
          <a:endParaRPr lang="en-GB" sz="1600" kern="1200" dirty="0">
            <a:latin typeface="Arial" panose="020B0604020202020204" pitchFamily="34" charset="0"/>
            <a:cs typeface="Arial" panose="020B0604020202020204" pitchFamily="34" charset="0"/>
          </a:endParaRPr>
        </a:p>
      </dsp:txBody>
      <dsp:txXfrm>
        <a:off x="2739652" y="1110006"/>
        <a:ext cx="1813507" cy="3931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6722B-61B3-40A9-8231-675538326F5E}">
      <dsp:nvSpPr>
        <dsp:cNvPr id="0" name=""/>
        <dsp:cNvSpPr/>
      </dsp:nvSpPr>
      <dsp:spPr>
        <a:xfrm>
          <a:off x="1964196" y="3056128"/>
          <a:ext cx="3605345" cy="356864"/>
        </a:xfrm>
        <a:prstGeom prst="rect">
          <a:avLst/>
        </a:prstGeom>
        <a:solidFill>
          <a:schemeClr val="bg1"/>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e-AT" sz="1400" b="0" kern="1200" dirty="0">
              <a:solidFill>
                <a:srgbClr val="0070C0"/>
              </a:solidFill>
              <a:latin typeface="Century Gothic" panose="020B0502020202020204" pitchFamily="34" charset="0"/>
              <a:cs typeface="Consolas" pitchFamily="49" charset="0"/>
            </a:rPr>
            <a:t>Reviewed Radionuclide Report (RRR) </a:t>
          </a:r>
        </a:p>
      </dsp:txBody>
      <dsp:txXfrm>
        <a:off x="1964196" y="3056128"/>
        <a:ext cx="3605345" cy="356864"/>
      </dsp:txXfrm>
    </dsp:sp>
    <dsp:sp modelId="{D0940409-DB6D-42B7-B94B-15F01F6E8BE7}">
      <dsp:nvSpPr>
        <dsp:cNvPr id="0" name=""/>
        <dsp:cNvSpPr/>
      </dsp:nvSpPr>
      <dsp:spPr>
        <a:xfrm rot="10800000">
          <a:off x="2388571" y="1806309"/>
          <a:ext cx="2756594" cy="1266073"/>
        </a:xfrm>
        <a:prstGeom prst="upArrowCallou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e-AT" sz="1400" b="1" kern="1200" dirty="0">
              <a:latin typeface="Century Gothic" panose="020B0502020202020204" pitchFamily="34" charset="0"/>
              <a:cs typeface="Consolas" pitchFamily="49" charset="0"/>
            </a:rPr>
            <a:t>Interactive review</a:t>
          </a:r>
          <a:endParaRPr lang="fr-FR" sz="1400" b="1" kern="1200" dirty="0">
            <a:latin typeface="Century Gothic" panose="020B0502020202020204" pitchFamily="34" charset="0"/>
            <a:cs typeface="Consolas" pitchFamily="49" charset="0"/>
          </a:endParaRPr>
        </a:p>
      </dsp:txBody>
      <dsp:txXfrm rot="-10800000">
        <a:off x="2388571" y="1806309"/>
        <a:ext cx="2756594" cy="444391"/>
      </dsp:txXfrm>
    </dsp:sp>
    <dsp:sp modelId="{1DF60A7A-5AF5-4054-98DA-29C5D8C7E94F}">
      <dsp:nvSpPr>
        <dsp:cNvPr id="0" name=""/>
        <dsp:cNvSpPr/>
      </dsp:nvSpPr>
      <dsp:spPr>
        <a:xfrm>
          <a:off x="2406501" y="2217614"/>
          <a:ext cx="2720734" cy="362012"/>
        </a:xfrm>
        <a:prstGeom prst="rect">
          <a:avLst/>
        </a:prstGeom>
        <a:solidFill>
          <a:schemeClr val="accent1">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rgbClr val="0070C0"/>
              </a:solidFill>
              <a:latin typeface="Century Gothic" panose="020B0502020202020204" pitchFamily="34" charset="0"/>
              <a:cs typeface="Consolas" pitchFamily="49" charset="0"/>
            </a:rPr>
            <a:t>iNSPIRE</a:t>
          </a:r>
        </a:p>
      </dsp:txBody>
      <dsp:txXfrm>
        <a:off x="2406501" y="2217614"/>
        <a:ext cx="2720734" cy="362012"/>
      </dsp:txXfrm>
    </dsp:sp>
    <dsp:sp modelId="{804389D3-E517-4CC4-89C3-D1DAACDB5AB1}">
      <dsp:nvSpPr>
        <dsp:cNvPr id="0" name=""/>
        <dsp:cNvSpPr/>
      </dsp:nvSpPr>
      <dsp:spPr>
        <a:xfrm rot="10800000">
          <a:off x="1901854" y="1129829"/>
          <a:ext cx="3730029" cy="692734"/>
        </a:xfrm>
        <a:prstGeom prst="upArrowCallou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chemeClr val="tx1"/>
              </a:solidFill>
              <a:latin typeface="Century Gothic" panose="020B0502020202020204" pitchFamily="34" charset="0"/>
              <a:cs typeface="Consolas" pitchFamily="49" charset="0"/>
            </a:rPr>
            <a:t>Automatic Radionuclide Report (ARR) </a:t>
          </a:r>
        </a:p>
      </dsp:txBody>
      <dsp:txXfrm rot="10800000">
        <a:off x="1901854" y="1129829"/>
        <a:ext cx="3730029" cy="450118"/>
      </dsp:txXfrm>
    </dsp:sp>
    <dsp:sp modelId="{CAFD4DB6-AF54-47BC-B941-D201DC17F373}">
      <dsp:nvSpPr>
        <dsp:cNvPr id="0" name=""/>
        <dsp:cNvSpPr/>
      </dsp:nvSpPr>
      <dsp:spPr>
        <a:xfrm rot="10800000">
          <a:off x="2387818" y="0"/>
          <a:ext cx="2758101" cy="1144879"/>
        </a:xfrm>
        <a:prstGeom prst="upArrowCallou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e-AT" sz="1400" b="1" kern="1200">
              <a:latin typeface="Century Gothic" panose="020B0502020202020204" pitchFamily="34" charset="0"/>
              <a:cs typeface="Consolas" pitchFamily="49" charset="0"/>
            </a:rPr>
            <a:t>Automatic processing</a:t>
          </a:r>
          <a:endParaRPr lang="fr-FR" sz="1400" b="1" kern="1200" dirty="0">
            <a:latin typeface="Century Gothic" panose="020B0502020202020204" pitchFamily="34" charset="0"/>
            <a:cs typeface="Consolas" pitchFamily="49" charset="0"/>
          </a:endParaRPr>
        </a:p>
      </dsp:txBody>
      <dsp:txXfrm rot="-10800000">
        <a:off x="2387818" y="0"/>
        <a:ext cx="2758101" cy="401852"/>
      </dsp:txXfrm>
    </dsp:sp>
    <dsp:sp modelId="{4C817C19-DA88-4D22-BA0F-2A52943ED17A}">
      <dsp:nvSpPr>
        <dsp:cNvPr id="0" name=""/>
        <dsp:cNvSpPr/>
      </dsp:nvSpPr>
      <dsp:spPr>
        <a:xfrm>
          <a:off x="2434527" y="322867"/>
          <a:ext cx="2664683" cy="38555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de-AT" sz="1400" b="1" kern="1200" dirty="0">
              <a:solidFill>
                <a:schemeClr val="tx1"/>
              </a:solidFill>
              <a:latin typeface="Century Gothic" panose="020B0502020202020204" pitchFamily="34" charset="0"/>
              <a:cs typeface="Consolas" pitchFamily="49" charset="0"/>
            </a:rPr>
            <a:t>autoSTRADA</a:t>
          </a:r>
          <a:endParaRPr lang="fr-FR" sz="1400" b="1" kern="1200" dirty="0">
            <a:solidFill>
              <a:schemeClr val="tx1"/>
            </a:solidFill>
            <a:latin typeface="Century Gothic" panose="020B0502020202020204" pitchFamily="34" charset="0"/>
            <a:cs typeface="Consolas" pitchFamily="49" charset="0"/>
          </a:endParaRPr>
        </a:p>
      </dsp:txBody>
      <dsp:txXfrm>
        <a:off x="2434527" y="322867"/>
        <a:ext cx="2664683" cy="38555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64CE49-A54B-4970-B538-2658E78E76DE}" type="datetimeFigureOut">
              <a:rPr lang="en-GB" smtClean="0"/>
              <a:t>15/06/2023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2D3525-A306-479B-AA01-781D5F2793BC}" type="slidenum">
              <a:rPr lang="en-GB" smtClean="0"/>
              <a:t>‹#›</a:t>
            </a:fld>
            <a:endParaRPr lang="en-GB"/>
          </a:p>
        </p:txBody>
      </p:sp>
    </p:spTree>
    <p:extLst>
      <p:ext uri="{BB962C8B-B14F-4D97-AF65-F5344CB8AC3E}">
        <p14:creationId xmlns:p14="http://schemas.microsoft.com/office/powerpoint/2010/main" val="496082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1342CF-AB2B-49FD-AA2E-A01C994EAC7B}" type="slidenum">
              <a:rPr lang="en-GB" smtClean="0"/>
              <a:t>2</a:t>
            </a:fld>
            <a:endParaRPr lang="en-GB"/>
          </a:p>
        </p:txBody>
      </p:sp>
    </p:spTree>
    <p:extLst>
      <p:ext uri="{BB962C8B-B14F-4D97-AF65-F5344CB8AC3E}">
        <p14:creationId xmlns:p14="http://schemas.microsoft.com/office/powerpoint/2010/main" val="1760879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1342CF-AB2B-49FD-AA2E-A01C994EAC7B}" type="slidenum">
              <a:rPr lang="en-GB" smtClean="0"/>
              <a:t>4</a:t>
            </a:fld>
            <a:endParaRPr lang="en-GB"/>
          </a:p>
        </p:txBody>
      </p:sp>
    </p:spTree>
    <p:extLst>
      <p:ext uri="{BB962C8B-B14F-4D97-AF65-F5344CB8AC3E}">
        <p14:creationId xmlns:p14="http://schemas.microsoft.com/office/powerpoint/2010/main" val="662094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5325"/>
            <a:ext cx="6208712" cy="34925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C7D61F5-A292-4FE6-8686-8AC057F6415E}" type="slidenum">
              <a:rPr lang="en-GB" smtClean="0"/>
              <a:pPr>
                <a:defRPr/>
              </a:pPr>
              <a:t>5</a:t>
            </a:fld>
            <a:endParaRPr lang="en-GB"/>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4136294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1342CF-AB2B-49FD-AA2E-A01C994EAC7B}" type="slidenum">
              <a:rPr lang="en-GB" smtClean="0"/>
              <a:t>6</a:t>
            </a:fld>
            <a:endParaRPr lang="en-GB"/>
          </a:p>
        </p:txBody>
      </p:sp>
    </p:spTree>
    <p:extLst>
      <p:ext uri="{BB962C8B-B14F-4D97-AF65-F5344CB8AC3E}">
        <p14:creationId xmlns:p14="http://schemas.microsoft.com/office/powerpoint/2010/main" val="1064066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2D3525-A306-479B-AA01-781D5F2793BC}" type="slidenum">
              <a:rPr lang="en-GB" smtClean="0"/>
              <a:t>9</a:t>
            </a:fld>
            <a:endParaRPr lang="en-GB"/>
          </a:p>
        </p:txBody>
      </p:sp>
    </p:spTree>
    <p:extLst>
      <p:ext uri="{BB962C8B-B14F-4D97-AF65-F5344CB8AC3E}">
        <p14:creationId xmlns:p14="http://schemas.microsoft.com/office/powerpoint/2010/main" val="2833564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1342CF-AB2B-49FD-AA2E-A01C994EAC7B}" type="slidenum">
              <a:rPr lang="en-GB" smtClean="0"/>
              <a:t>19</a:t>
            </a:fld>
            <a:endParaRPr lang="en-GB"/>
          </a:p>
        </p:txBody>
      </p:sp>
    </p:spTree>
    <p:extLst>
      <p:ext uri="{BB962C8B-B14F-4D97-AF65-F5344CB8AC3E}">
        <p14:creationId xmlns:p14="http://schemas.microsoft.com/office/powerpoint/2010/main" val="2715094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0E00E7D3-E038-3A18-BBEE-F5C98F90E01D}"/>
              </a:ext>
            </a:extLst>
          </p:cNvPr>
          <p:cNvGrpSpPr>
            <a:grpSpLocks noChangeAspect="1"/>
          </p:cNvGrpSpPr>
          <p:nvPr userDrawn="1"/>
        </p:nvGrpSpPr>
        <p:grpSpPr bwMode="auto">
          <a:xfrm>
            <a:off x="2626659" y="4540638"/>
            <a:ext cx="1138238" cy="271463"/>
            <a:chOff x="6862" y="486"/>
            <a:chExt cx="717" cy="171"/>
          </a:xfrm>
        </p:grpSpPr>
        <p:sp>
          <p:nvSpPr>
            <p:cNvPr id="3" name="AutoShape 3">
              <a:extLst>
                <a:ext uri="{FF2B5EF4-FFF2-40B4-BE49-F238E27FC236}">
                  <a16:creationId xmlns:a16="http://schemas.microsoft.com/office/drawing/2014/main" id="{70804A14-8B8F-2B69-0D26-035064AD15C8}"/>
                </a:ext>
              </a:extLst>
            </p:cNvPr>
            <p:cNvSpPr>
              <a:spLocks noChangeAspect="1" noChangeArrowheads="1" noTextEdit="1"/>
            </p:cNvSpPr>
            <p:nvPr userDrawn="1"/>
          </p:nvSpPr>
          <p:spPr bwMode="auto">
            <a:xfrm>
              <a:off x="6862" y="488"/>
              <a:ext cx="71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6">
              <a:extLst>
                <a:ext uri="{FF2B5EF4-FFF2-40B4-BE49-F238E27FC236}">
                  <a16:creationId xmlns:a16="http://schemas.microsoft.com/office/drawing/2014/main" id="{CDA3ACE5-BDF3-20C1-0825-7B65E0019C01}"/>
                </a:ext>
              </a:extLst>
            </p:cNvPr>
            <p:cNvSpPr>
              <a:spLocks noEditPoints="1"/>
            </p:cNvSpPr>
            <p:nvPr userDrawn="1"/>
          </p:nvSpPr>
          <p:spPr bwMode="auto">
            <a:xfrm>
              <a:off x="6862" y="486"/>
              <a:ext cx="717" cy="171"/>
            </a:xfrm>
            <a:custGeom>
              <a:avLst/>
              <a:gdLst>
                <a:gd name="T0" fmla="*/ 1786 w 1889"/>
                <a:gd name="T1" fmla="*/ 0 h 435"/>
                <a:gd name="T2" fmla="*/ 1786 w 1889"/>
                <a:gd name="T3" fmla="*/ 0 h 435"/>
                <a:gd name="T4" fmla="*/ 103 w 1889"/>
                <a:gd name="T5" fmla="*/ 0 h 435"/>
                <a:gd name="T6" fmla="*/ 0 w 1889"/>
                <a:gd name="T7" fmla="*/ 102 h 435"/>
                <a:gd name="T8" fmla="*/ 0 w 1889"/>
                <a:gd name="T9" fmla="*/ 332 h 435"/>
                <a:gd name="T10" fmla="*/ 103 w 1889"/>
                <a:gd name="T11" fmla="*/ 435 h 435"/>
                <a:gd name="T12" fmla="*/ 1786 w 1889"/>
                <a:gd name="T13" fmla="*/ 435 h 435"/>
                <a:gd name="T14" fmla="*/ 1889 w 1889"/>
                <a:gd name="T15" fmla="*/ 332 h 435"/>
                <a:gd name="T16" fmla="*/ 1889 w 1889"/>
                <a:gd name="T17" fmla="*/ 102 h 435"/>
                <a:gd name="T18" fmla="*/ 1786 w 1889"/>
                <a:gd name="T19" fmla="*/ 0 h 435"/>
                <a:gd name="T20" fmla="*/ 1786 w 1889"/>
                <a:gd name="T21" fmla="*/ 39 h 435"/>
                <a:gd name="T22" fmla="*/ 1786 w 1889"/>
                <a:gd name="T23" fmla="*/ 39 h 435"/>
                <a:gd name="T24" fmla="*/ 1849 w 1889"/>
                <a:gd name="T25" fmla="*/ 102 h 435"/>
                <a:gd name="T26" fmla="*/ 1849 w 1889"/>
                <a:gd name="T27" fmla="*/ 332 h 435"/>
                <a:gd name="T28" fmla="*/ 1786 w 1889"/>
                <a:gd name="T29" fmla="*/ 395 h 435"/>
                <a:gd name="T30" fmla="*/ 103 w 1889"/>
                <a:gd name="T31" fmla="*/ 395 h 435"/>
                <a:gd name="T32" fmla="*/ 39 w 1889"/>
                <a:gd name="T33" fmla="*/ 332 h 435"/>
                <a:gd name="T34" fmla="*/ 39 w 1889"/>
                <a:gd name="T35" fmla="*/ 102 h 435"/>
                <a:gd name="T36" fmla="*/ 103 w 1889"/>
                <a:gd name="T37" fmla="*/ 39 h 435"/>
                <a:gd name="T38" fmla="*/ 1786 w 1889"/>
                <a:gd name="T39" fmla="*/ 3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5">
                  <a:moveTo>
                    <a:pt x="1786" y="0"/>
                  </a:moveTo>
                  <a:lnTo>
                    <a:pt x="1786" y="0"/>
                  </a:lnTo>
                  <a:lnTo>
                    <a:pt x="103" y="0"/>
                  </a:lnTo>
                  <a:cubicBezTo>
                    <a:pt x="46" y="0"/>
                    <a:pt x="0" y="45"/>
                    <a:pt x="0" y="102"/>
                  </a:cubicBezTo>
                  <a:lnTo>
                    <a:pt x="0" y="332"/>
                  </a:lnTo>
                  <a:cubicBezTo>
                    <a:pt x="0" y="389"/>
                    <a:pt x="46" y="435"/>
                    <a:pt x="103" y="435"/>
                  </a:cubicBezTo>
                  <a:lnTo>
                    <a:pt x="1786" y="435"/>
                  </a:lnTo>
                  <a:cubicBezTo>
                    <a:pt x="1843" y="435"/>
                    <a:pt x="1889" y="389"/>
                    <a:pt x="1889" y="332"/>
                  </a:cubicBezTo>
                  <a:lnTo>
                    <a:pt x="1889" y="102"/>
                  </a:lnTo>
                  <a:cubicBezTo>
                    <a:pt x="1889" y="45"/>
                    <a:pt x="1843" y="0"/>
                    <a:pt x="1786" y="0"/>
                  </a:cubicBezTo>
                  <a:close/>
                  <a:moveTo>
                    <a:pt x="1786" y="39"/>
                  </a:moveTo>
                  <a:lnTo>
                    <a:pt x="1786" y="39"/>
                  </a:lnTo>
                  <a:cubicBezTo>
                    <a:pt x="1821" y="39"/>
                    <a:pt x="1849" y="67"/>
                    <a:pt x="1849" y="102"/>
                  </a:cubicBezTo>
                  <a:lnTo>
                    <a:pt x="1849" y="332"/>
                  </a:lnTo>
                  <a:cubicBezTo>
                    <a:pt x="1849" y="367"/>
                    <a:pt x="1821" y="395"/>
                    <a:pt x="1786" y="395"/>
                  </a:cubicBezTo>
                  <a:lnTo>
                    <a:pt x="103" y="395"/>
                  </a:lnTo>
                  <a:cubicBezTo>
                    <a:pt x="68" y="395"/>
                    <a:pt x="39" y="367"/>
                    <a:pt x="39" y="332"/>
                  </a:cubicBezTo>
                  <a:lnTo>
                    <a:pt x="39" y="102"/>
                  </a:lnTo>
                  <a:cubicBezTo>
                    <a:pt x="39" y="67"/>
                    <a:pt x="68" y="39"/>
                    <a:pt x="103" y="39"/>
                  </a:cubicBezTo>
                  <a:lnTo>
                    <a:pt x="1786"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5" name="TextBox 4">
            <a:extLst>
              <a:ext uri="{FF2B5EF4-FFF2-40B4-BE49-F238E27FC236}">
                <a16:creationId xmlns:a16="http://schemas.microsoft.com/office/drawing/2014/main" id="{767BFFDF-CF43-F6AC-F414-A1F23A6E0089}"/>
              </a:ext>
            </a:extLst>
          </p:cNvPr>
          <p:cNvSpPr txBox="1"/>
          <p:nvPr userDrawn="1"/>
        </p:nvSpPr>
        <p:spPr>
          <a:xfrm>
            <a:off x="3095485" y="6662186"/>
            <a:ext cx="6001030" cy="195814"/>
          </a:xfrm>
          <a:prstGeom prst="rect">
            <a:avLst/>
          </a:prstGeom>
          <a:noFill/>
        </p:spPr>
        <p:txBody>
          <a:bodyPr wrap="square" lIns="36000" tIns="36000" rIns="36000" bIns="36000">
            <a:spAutoFit/>
          </a:bodyPr>
          <a:lstStyle/>
          <a:p>
            <a:r>
              <a:rPr lang="en-US"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in this presentation are those of the author and do not necessarily reflect the view of the CTBTO</a:t>
            </a:r>
            <a:endParaRPr lang="en-GB"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E9A0C576-9703-F4B2-96FC-D9C9D524FA1A}"/>
              </a:ext>
            </a:extLst>
          </p:cNvPr>
          <p:cNvGrpSpPr>
            <a:grpSpLocks noChangeAspect="1"/>
          </p:cNvGrpSpPr>
          <p:nvPr userDrawn="1"/>
        </p:nvGrpSpPr>
        <p:grpSpPr bwMode="auto">
          <a:xfrm>
            <a:off x="11025700" y="771526"/>
            <a:ext cx="1005968" cy="271463"/>
            <a:chOff x="6862" y="486"/>
            <a:chExt cx="717" cy="171"/>
          </a:xfrm>
        </p:grpSpPr>
        <p:sp>
          <p:nvSpPr>
            <p:cNvPr id="4" name="AutoShape 3">
              <a:extLst>
                <a:ext uri="{FF2B5EF4-FFF2-40B4-BE49-F238E27FC236}">
                  <a16:creationId xmlns:a16="http://schemas.microsoft.com/office/drawing/2014/main" id="{EC4E8B06-B548-7368-26B7-2CD111927E1C}"/>
                </a:ext>
              </a:extLst>
            </p:cNvPr>
            <p:cNvSpPr>
              <a:spLocks noChangeAspect="1" noChangeArrowheads="1" noTextEdit="1"/>
            </p:cNvSpPr>
            <p:nvPr userDrawn="1"/>
          </p:nvSpPr>
          <p:spPr bwMode="auto">
            <a:xfrm>
              <a:off x="6862" y="488"/>
              <a:ext cx="71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a:extLst>
                <a:ext uri="{FF2B5EF4-FFF2-40B4-BE49-F238E27FC236}">
                  <a16:creationId xmlns:a16="http://schemas.microsoft.com/office/drawing/2014/main" id="{6C3CD8CE-3331-27A3-B65D-D1284411CAC2}"/>
                </a:ext>
              </a:extLst>
            </p:cNvPr>
            <p:cNvSpPr>
              <a:spLocks noEditPoints="1"/>
            </p:cNvSpPr>
            <p:nvPr userDrawn="1"/>
          </p:nvSpPr>
          <p:spPr bwMode="auto">
            <a:xfrm>
              <a:off x="6862" y="486"/>
              <a:ext cx="717" cy="171"/>
            </a:xfrm>
            <a:custGeom>
              <a:avLst/>
              <a:gdLst>
                <a:gd name="T0" fmla="*/ 1786 w 1889"/>
                <a:gd name="T1" fmla="*/ 0 h 435"/>
                <a:gd name="T2" fmla="*/ 1786 w 1889"/>
                <a:gd name="T3" fmla="*/ 0 h 435"/>
                <a:gd name="T4" fmla="*/ 103 w 1889"/>
                <a:gd name="T5" fmla="*/ 0 h 435"/>
                <a:gd name="T6" fmla="*/ 0 w 1889"/>
                <a:gd name="T7" fmla="*/ 102 h 435"/>
                <a:gd name="T8" fmla="*/ 0 w 1889"/>
                <a:gd name="T9" fmla="*/ 332 h 435"/>
                <a:gd name="T10" fmla="*/ 103 w 1889"/>
                <a:gd name="T11" fmla="*/ 435 h 435"/>
                <a:gd name="T12" fmla="*/ 1786 w 1889"/>
                <a:gd name="T13" fmla="*/ 435 h 435"/>
                <a:gd name="T14" fmla="*/ 1889 w 1889"/>
                <a:gd name="T15" fmla="*/ 332 h 435"/>
                <a:gd name="T16" fmla="*/ 1889 w 1889"/>
                <a:gd name="T17" fmla="*/ 102 h 435"/>
                <a:gd name="T18" fmla="*/ 1786 w 1889"/>
                <a:gd name="T19" fmla="*/ 0 h 435"/>
                <a:gd name="T20" fmla="*/ 1786 w 1889"/>
                <a:gd name="T21" fmla="*/ 39 h 435"/>
                <a:gd name="T22" fmla="*/ 1786 w 1889"/>
                <a:gd name="T23" fmla="*/ 39 h 435"/>
                <a:gd name="T24" fmla="*/ 1849 w 1889"/>
                <a:gd name="T25" fmla="*/ 102 h 435"/>
                <a:gd name="T26" fmla="*/ 1849 w 1889"/>
                <a:gd name="T27" fmla="*/ 332 h 435"/>
                <a:gd name="T28" fmla="*/ 1786 w 1889"/>
                <a:gd name="T29" fmla="*/ 395 h 435"/>
                <a:gd name="T30" fmla="*/ 103 w 1889"/>
                <a:gd name="T31" fmla="*/ 395 h 435"/>
                <a:gd name="T32" fmla="*/ 39 w 1889"/>
                <a:gd name="T33" fmla="*/ 332 h 435"/>
                <a:gd name="T34" fmla="*/ 39 w 1889"/>
                <a:gd name="T35" fmla="*/ 102 h 435"/>
                <a:gd name="T36" fmla="*/ 103 w 1889"/>
                <a:gd name="T37" fmla="*/ 39 h 435"/>
                <a:gd name="T38" fmla="*/ 1786 w 1889"/>
                <a:gd name="T39" fmla="*/ 3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5">
                  <a:moveTo>
                    <a:pt x="1786" y="0"/>
                  </a:moveTo>
                  <a:lnTo>
                    <a:pt x="1786" y="0"/>
                  </a:lnTo>
                  <a:lnTo>
                    <a:pt x="103" y="0"/>
                  </a:lnTo>
                  <a:cubicBezTo>
                    <a:pt x="46" y="0"/>
                    <a:pt x="0" y="45"/>
                    <a:pt x="0" y="102"/>
                  </a:cubicBezTo>
                  <a:lnTo>
                    <a:pt x="0" y="332"/>
                  </a:lnTo>
                  <a:cubicBezTo>
                    <a:pt x="0" y="389"/>
                    <a:pt x="46" y="435"/>
                    <a:pt x="103" y="435"/>
                  </a:cubicBezTo>
                  <a:lnTo>
                    <a:pt x="1786" y="435"/>
                  </a:lnTo>
                  <a:cubicBezTo>
                    <a:pt x="1843" y="435"/>
                    <a:pt x="1889" y="389"/>
                    <a:pt x="1889" y="332"/>
                  </a:cubicBezTo>
                  <a:lnTo>
                    <a:pt x="1889" y="102"/>
                  </a:lnTo>
                  <a:cubicBezTo>
                    <a:pt x="1889" y="45"/>
                    <a:pt x="1843" y="0"/>
                    <a:pt x="1786" y="0"/>
                  </a:cubicBezTo>
                  <a:close/>
                  <a:moveTo>
                    <a:pt x="1786" y="39"/>
                  </a:moveTo>
                  <a:lnTo>
                    <a:pt x="1786" y="39"/>
                  </a:lnTo>
                  <a:cubicBezTo>
                    <a:pt x="1821" y="39"/>
                    <a:pt x="1849" y="67"/>
                    <a:pt x="1849" y="102"/>
                  </a:cubicBezTo>
                  <a:lnTo>
                    <a:pt x="1849" y="332"/>
                  </a:lnTo>
                  <a:cubicBezTo>
                    <a:pt x="1849" y="367"/>
                    <a:pt x="1821" y="395"/>
                    <a:pt x="1786" y="395"/>
                  </a:cubicBezTo>
                  <a:lnTo>
                    <a:pt x="103" y="395"/>
                  </a:lnTo>
                  <a:cubicBezTo>
                    <a:pt x="68" y="395"/>
                    <a:pt x="39" y="367"/>
                    <a:pt x="39" y="332"/>
                  </a:cubicBezTo>
                  <a:lnTo>
                    <a:pt x="39" y="102"/>
                  </a:lnTo>
                  <a:cubicBezTo>
                    <a:pt x="39" y="67"/>
                    <a:pt x="68" y="39"/>
                    <a:pt x="103" y="39"/>
                  </a:cubicBezTo>
                  <a:lnTo>
                    <a:pt x="1786"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4.xml"/><Relationship Id="rId11" Type="http://schemas.openxmlformats.org/officeDocument/2006/relationships/image" Target="../media/image6.png"/><Relationship Id="rId5" Type="http://schemas.openxmlformats.org/officeDocument/2006/relationships/diagramQuickStyle" Target="../diagrams/quickStyle4.xml"/><Relationship Id="rId10" Type="http://schemas.microsoft.com/office/2007/relationships/hdphoto" Target="../media/hdphoto2.wdp"/><Relationship Id="rId4" Type="http://schemas.openxmlformats.org/officeDocument/2006/relationships/diagramLayout" Target="../diagrams/layout4.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A4890F-D354-0B5D-AE0D-0FEFD2900E29}"/>
              </a:ext>
            </a:extLst>
          </p:cNvPr>
          <p:cNvSpPr txBox="1"/>
          <p:nvPr/>
        </p:nvSpPr>
        <p:spPr>
          <a:xfrm>
            <a:off x="570537" y="2019922"/>
            <a:ext cx="5270811" cy="2246769"/>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iNSPIRE </a:t>
            </a:r>
            <a:r>
              <a:rPr lang="en-GB" b="1" dirty="0">
                <a:solidFill>
                  <a:schemeClr val="bg1"/>
                </a:solidFill>
                <a:latin typeface="Arial" panose="020B0604020202020204" pitchFamily="34" charset="0"/>
                <a:cs typeface="Arial" panose="020B0604020202020204" pitchFamily="34" charset="0"/>
              </a:rPr>
              <a:t>extension to particulates for unifying CTBTO radionuclide analysis software tools</a:t>
            </a:r>
          </a:p>
          <a:p>
            <a:pPr algn="ctr"/>
            <a:endParaRPr lang="en-AT" b="1" dirty="0">
              <a:solidFill>
                <a:schemeClr val="bg1"/>
              </a:solidFill>
              <a:latin typeface="Arial" panose="020B0604020202020204" pitchFamily="34" charset="0"/>
              <a:cs typeface="Arial" panose="020B0604020202020204" pitchFamily="34" charset="0"/>
            </a:endParaRPr>
          </a:p>
          <a:p>
            <a:pPr algn="ctr"/>
            <a:r>
              <a:rPr lang="en-GB" u="sng" dirty="0">
                <a:solidFill>
                  <a:schemeClr val="bg1"/>
                </a:solidFill>
                <a:latin typeface="Arial" panose="020B0604020202020204" pitchFamily="34" charset="0"/>
                <a:cs typeface="Arial" panose="020B0604020202020204" pitchFamily="34" charset="0"/>
              </a:rPr>
              <a:t>Abdelhakim Gheddou</a:t>
            </a:r>
            <a:r>
              <a:rPr lang="en-GB" dirty="0">
                <a:solidFill>
                  <a:schemeClr val="bg1"/>
                </a:solidFill>
                <a:latin typeface="Arial" panose="020B0604020202020204" pitchFamily="34" charset="0"/>
                <a:cs typeface="Arial" panose="020B0604020202020204" pitchFamily="34" charset="0"/>
              </a:rPr>
              <a:t>, Martin B. Kalinowski, Jonathan Baré, Arend Harms, Jana Merešová, Eric Jilbert Nguelem Mekongtso, Carla Pires, Seokryung Yoon</a:t>
            </a:r>
          </a:p>
          <a:p>
            <a:pPr algn="ctr"/>
            <a:r>
              <a:rPr lang="en-GB" sz="1400" dirty="0">
                <a:solidFill>
                  <a:schemeClr val="bg1"/>
                </a:solidFill>
                <a:latin typeface="Arial" panose="020B0604020202020204" pitchFamily="34" charset="0"/>
                <a:cs typeface="Arial" panose="020B0604020202020204" pitchFamily="34" charset="0"/>
              </a:rPr>
              <a:t>CTBTO</a:t>
            </a:r>
            <a:endParaRPr lang="en-AT" sz="110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A596740-4C66-D3FC-3636-4E3B7D0A8784}"/>
              </a:ext>
            </a:extLst>
          </p:cNvPr>
          <p:cNvSpPr txBox="1"/>
          <p:nvPr/>
        </p:nvSpPr>
        <p:spPr>
          <a:xfrm>
            <a:off x="617033" y="5090490"/>
            <a:ext cx="5270811" cy="646331"/>
          </a:xfrm>
          <a:prstGeom prst="rect">
            <a:avLst/>
          </a:prstGeom>
          <a:noFill/>
        </p:spPr>
        <p:txBody>
          <a:bodyPr wrap="square" rtlCol="0">
            <a:spAutoFit/>
          </a:bodyPr>
          <a:lstStyle/>
          <a:p>
            <a:pPr algn="ctr"/>
            <a:r>
              <a:rPr lang="en-AT" dirty="0">
                <a:solidFill>
                  <a:schemeClr val="bg1"/>
                </a:solidFill>
                <a:latin typeface="Arial" panose="020B0604020202020204" pitchFamily="34" charset="0"/>
                <a:cs typeface="Arial" panose="020B0604020202020204" pitchFamily="34" charset="0"/>
              </a:rPr>
              <a:t>Presentation Date: dd Month yyyy / Font: Arial Size: 18</a:t>
            </a:r>
          </a:p>
        </p:txBody>
      </p:sp>
      <p:sp>
        <p:nvSpPr>
          <p:cNvPr id="5" name="Title 1">
            <a:extLst>
              <a:ext uri="{FF2B5EF4-FFF2-40B4-BE49-F238E27FC236}">
                <a16:creationId xmlns:a16="http://schemas.microsoft.com/office/drawing/2014/main" id="{6E659C5B-409F-35F3-FB55-03075E8B0831}"/>
              </a:ext>
            </a:extLst>
          </p:cNvPr>
          <p:cNvSpPr txBox="1">
            <a:spLocks/>
          </p:cNvSpPr>
          <p:nvPr/>
        </p:nvSpPr>
        <p:spPr>
          <a:xfrm>
            <a:off x="2440226" y="4564251"/>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PTS-564</a:t>
            </a:r>
            <a:endParaRPr lang="en-AT"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716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D4E7817-D2BF-4418-9D06-DB70BDC6672F}"/>
              </a:ext>
            </a:extLst>
          </p:cNvPr>
          <p:cNvSpPr txBox="1"/>
          <p:nvPr/>
        </p:nvSpPr>
        <p:spPr>
          <a:xfrm>
            <a:off x="5366813" y="416645"/>
            <a:ext cx="5042223" cy="369332"/>
          </a:xfrm>
          <a:prstGeom prst="rect">
            <a:avLst/>
          </a:prstGeom>
          <a:noFill/>
        </p:spPr>
        <p:txBody>
          <a:bodyPr wrap="square" rtlCol="0">
            <a:spAutoFit/>
          </a:bodyPr>
          <a:lstStyle/>
          <a:p>
            <a:pPr marL="177796"/>
            <a:r>
              <a:rPr lang="en-US" dirty="0">
                <a:solidFill>
                  <a:schemeClr val="bg1"/>
                </a:solidFill>
                <a:latin typeface="Arial" panose="020B0604020202020204" pitchFamily="34" charset="0"/>
                <a:cs typeface="Arial" panose="020B0604020202020204" pitchFamily="34" charset="0"/>
              </a:rPr>
              <a:t>Sample metrics</a:t>
            </a:r>
            <a:endParaRPr lang="en-GB"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A92A14B-6B21-4A23-95C5-ACF9E1DEFFEF}"/>
              </a:ext>
            </a:extLst>
          </p:cNvPr>
          <p:cNvSpPr txBox="1"/>
          <p:nvPr/>
        </p:nvSpPr>
        <p:spPr>
          <a:xfrm>
            <a:off x="266318" y="1918840"/>
            <a:ext cx="4225783" cy="3400931"/>
          </a:xfrm>
          <a:prstGeom prst="rect">
            <a:avLst/>
          </a:prstGeom>
          <a:noFill/>
        </p:spPr>
        <p:txBody>
          <a:bodyPr wrap="square">
            <a:spAutoFit/>
          </a:bodyPr>
          <a:lstStyle/>
          <a:p>
            <a:pPr>
              <a:spcBef>
                <a:spcPts val="600"/>
              </a:spcBef>
            </a:pPr>
            <a:r>
              <a:rPr lang="en-GB" dirty="0">
                <a:latin typeface="Arial" panose="020B0604020202020204" pitchFamily="34" charset="0"/>
                <a:cs typeface="Arial" panose="020B0604020202020204" pitchFamily="34" charset="0"/>
              </a:rPr>
              <a:t>Sample metrics for current sample.</a:t>
            </a:r>
          </a:p>
          <a:p>
            <a:pPr>
              <a:spcBef>
                <a:spcPts val="600"/>
              </a:spcBef>
            </a:pPr>
            <a:r>
              <a:rPr lang="en-GB" dirty="0">
                <a:latin typeface="Arial" panose="020B0604020202020204" pitchFamily="34" charset="0"/>
                <a:cs typeface="Arial" panose="020B0604020202020204" pitchFamily="34" charset="0"/>
              </a:rPr>
              <a:t>Timeseries of station history for anomaly/ trend analysis.</a:t>
            </a:r>
          </a:p>
          <a:p>
            <a:pPr>
              <a:spcBef>
                <a:spcPts val="600"/>
              </a:spcBef>
            </a:pPr>
            <a:r>
              <a:rPr lang="en-GB" dirty="0">
                <a:latin typeface="Arial" panose="020B0604020202020204" pitchFamily="34" charset="0"/>
                <a:cs typeface="Arial" panose="020B0604020202020204" pitchFamily="34" charset="0"/>
              </a:rPr>
              <a:t>Mapping color scheme </a:t>
            </a:r>
          </a:p>
          <a:p>
            <a:pPr marL="228594" indent="-228594">
              <a:spcBef>
                <a:spcPts val="600"/>
              </a:spcBef>
              <a:buFontTx/>
              <a:buChar char="-"/>
            </a:pPr>
            <a:r>
              <a:rPr lang="en-GB" dirty="0">
                <a:latin typeface="Arial" panose="020B0604020202020204" pitchFamily="34" charset="0"/>
                <a:cs typeface="Arial" panose="020B0604020202020204" pitchFamily="34" charset="0"/>
              </a:rPr>
              <a:t>good (</a:t>
            </a:r>
            <a:r>
              <a:rPr lang="en-GB" dirty="0">
                <a:latin typeface="Arial" panose="020B0604020202020204" pitchFamily="34" charset="0"/>
                <a:cs typeface="Arial" panose="020B0604020202020204" pitchFamily="34" charset="0"/>
                <a:sym typeface="Wingdings" panose="05000000000000000000" pitchFamily="2" charset="2"/>
              </a:rPr>
              <a:t>green)</a:t>
            </a:r>
          </a:p>
          <a:p>
            <a:pPr marL="228594" indent="-228594">
              <a:spcBef>
                <a:spcPts val="600"/>
              </a:spcBef>
              <a:buFontTx/>
              <a:buChar char="-"/>
            </a:pPr>
            <a:r>
              <a:rPr lang="en-GB" dirty="0">
                <a:latin typeface="Arial" panose="020B0604020202020204" pitchFamily="34" charset="0"/>
                <a:cs typeface="Arial" panose="020B0604020202020204" pitchFamily="34" charset="0"/>
              </a:rPr>
              <a:t>fair (y</a:t>
            </a:r>
            <a:r>
              <a:rPr lang="en-GB" dirty="0">
                <a:latin typeface="Arial" panose="020B0604020202020204" pitchFamily="34" charset="0"/>
                <a:cs typeface="Arial" panose="020B0604020202020204" pitchFamily="34" charset="0"/>
                <a:sym typeface="Wingdings" panose="05000000000000000000" pitchFamily="2" charset="2"/>
              </a:rPr>
              <a:t>ellow)</a:t>
            </a:r>
          </a:p>
          <a:p>
            <a:pPr marL="228594" indent="-228594">
              <a:spcBef>
                <a:spcPts val="600"/>
              </a:spcBef>
              <a:buFontTx/>
              <a:buChar char="-"/>
            </a:pPr>
            <a:r>
              <a:rPr lang="en-GB" dirty="0">
                <a:latin typeface="Arial" panose="020B0604020202020204" pitchFamily="34" charset="0"/>
                <a:cs typeface="Arial" panose="020B0604020202020204" pitchFamily="34" charset="0"/>
              </a:rPr>
              <a:t>bad (</a:t>
            </a:r>
            <a:r>
              <a:rPr lang="en-GB" dirty="0">
                <a:latin typeface="Arial" panose="020B0604020202020204" pitchFamily="34" charset="0"/>
                <a:cs typeface="Arial" panose="020B0604020202020204" pitchFamily="34" charset="0"/>
                <a:sym typeface="Wingdings" panose="05000000000000000000" pitchFamily="2" charset="2"/>
              </a:rPr>
              <a:t>red)</a:t>
            </a:r>
          </a:p>
          <a:p>
            <a:pPr marL="228594" indent="-228594">
              <a:spcBef>
                <a:spcPts val="600"/>
              </a:spcBef>
              <a:buFontTx/>
              <a:buChar char="-"/>
            </a:pPr>
            <a:endParaRPr lang="en-GB" dirty="0">
              <a:latin typeface="Arial" panose="020B0604020202020204" pitchFamily="34" charset="0"/>
              <a:cs typeface="Arial" panose="020B0604020202020204" pitchFamily="34" charset="0"/>
              <a:sym typeface="Wingdings" panose="05000000000000000000" pitchFamily="2" charset="2"/>
            </a:endParaRPr>
          </a:p>
          <a:p>
            <a:pPr>
              <a:spcBef>
                <a:spcPts val="600"/>
              </a:spcBef>
            </a:pPr>
            <a:r>
              <a:rPr lang="en-GB" dirty="0">
                <a:latin typeface="Arial" panose="020B0604020202020204" pitchFamily="34" charset="0"/>
                <a:cs typeface="Arial" panose="020B0604020202020204" pitchFamily="34" charset="0"/>
                <a:sym typeface="Wingdings" panose="05000000000000000000" pitchFamily="2" charset="2"/>
              </a:rPr>
              <a:t>Used for checking data quality against certification thresholds</a:t>
            </a:r>
            <a:endParaRPr lang="en-GB" dirty="0">
              <a:latin typeface="Arial" panose="020B0604020202020204" pitchFamily="34" charset="0"/>
              <a:cs typeface="Arial" panose="020B0604020202020204" pitchFamily="34" charset="0"/>
            </a:endParaRPr>
          </a:p>
        </p:txBody>
      </p:sp>
      <p:sp>
        <p:nvSpPr>
          <p:cNvPr id="11" name="Slide Number Placeholder 4">
            <a:extLst>
              <a:ext uri="{FF2B5EF4-FFF2-40B4-BE49-F238E27FC236}">
                <a16:creationId xmlns:a16="http://schemas.microsoft.com/office/drawing/2014/main" id="{AC81C2B0-F247-4636-AFED-4EE11D7E584E}"/>
              </a:ext>
            </a:extLst>
          </p:cNvPr>
          <p:cNvSpPr txBox="1">
            <a:spLocks/>
          </p:cNvSpPr>
          <p:nvPr/>
        </p:nvSpPr>
        <p:spPr>
          <a:xfrm>
            <a:off x="8686800" y="6441355"/>
            <a:ext cx="2133600" cy="3661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9D1F5BF-66C8-4EB3-B13C-6DCBEA49C2FE}" type="slidenum">
              <a:rPr lang="en-GB" sz="1400">
                <a:solidFill>
                  <a:schemeClr val="tx1">
                    <a:lumMod val="50000"/>
                    <a:lumOff val="50000"/>
                  </a:schemeClr>
                </a:solidFill>
                <a:latin typeface="Arial" panose="020B0604020202020204" pitchFamily="34" charset="0"/>
                <a:cs typeface="Arial" panose="020B0604020202020204" pitchFamily="34" charset="0"/>
              </a:rPr>
              <a:pPr algn="r"/>
              <a:t>10</a:t>
            </a:fld>
            <a:endParaRPr lang="en-GB" sz="14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7CDD2BB-B5FC-F3EB-84A1-BC15674ACF8C}"/>
              </a:ext>
            </a:extLst>
          </p:cNvPr>
          <p:cNvPicPr>
            <a:picLocks noChangeAspect="1"/>
          </p:cNvPicPr>
          <p:nvPr/>
        </p:nvPicPr>
        <p:blipFill>
          <a:blip r:embed="rId2"/>
          <a:stretch>
            <a:fillRect/>
          </a:stretch>
        </p:blipFill>
        <p:spPr>
          <a:xfrm>
            <a:off x="5814874" y="4694472"/>
            <a:ext cx="6377126" cy="1746883"/>
          </a:xfrm>
          <a:prstGeom prst="rect">
            <a:avLst/>
          </a:prstGeom>
          <a:ln>
            <a:solidFill>
              <a:schemeClr val="accent1"/>
            </a:solidFill>
          </a:ln>
        </p:spPr>
      </p:pic>
      <p:pic>
        <p:nvPicPr>
          <p:cNvPr id="12" name="Picture 11">
            <a:extLst>
              <a:ext uri="{FF2B5EF4-FFF2-40B4-BE49-F238E27FC236}">
                <a16:creationId xmlns:a16="http://schemas.microsoft.com/office/drawing/2014/main" id="{A8CCFDF0-0446-8798-EE64-148B099931DA}"/>
              </a:ext>
            </a:extLst>
          </p:cNvPr>
          <p:cNvPicPr>
            <a:picLocks noChangeAspect="1"/>
          </p:cNvPicPr>
          <p:nvPr/>
        </p:nvPicPr>
        <p:blipFill>
          <a:blip r:embed="rId3"/>
          <a:stretch>
            <a:fillRect/>
          </a:stretch>
        </p:blipFill>
        <p:spPr>
          <a:xfrm>
            <a:off x="5814874" y="2903364"/>
            <a:ext cx="6377126" cy="1710447"/>
          </a:xfrm>
          <a:prstGeom prst="rect">
            <a:avLst/>
          </a:prstGeom>
          <a:ln>
            <a:solidFill>
              <a:schemeClr val="accent1"/>
            </a:solidFill>
          </a:ln>
        </p:spPr>
      </p:pic>
      <p:pic>
        <p:nvPicPr>
          <p:cNvPr id="14" name="Picture 13">
            <a:extLst>
              <a:ext uri="{FF2B5EF4-FFF2-40B4-BE49-F238E27FC236}">
                <a16:creationId xmlns:a16="http://schemas.microsoft.com/office/drawing/2014/main" id="{C1EC0B6A-B310-92D6-FCD2-0FECC7DA430B}"/>
              </a:ext>
            </a:extLst>
          </p:cNvPr>
          <p:cNvPicPr>
            <a:picLocks noChangeAspect="1"/>
          </p:cNvPicPr>
          <p:nvPr/>
        </p:nvPicPr>
        <p:blipFill>
          <a:blip r:embed="rId4"/>
          <a:stretch>
            <a:fillRect/>
          </a:stretch>
        </p:blipFill>
        <p:spPr>
          <a:xfrm>
            <a:off x="5814874" y="1090794"/>
            <a:ext cx="6377126" cy="1731910"/>
          </a:xfrm>
          <a:prstGeom prst="rect">
            <a:avLst/>
          </a:prstGeom>
          <a:ln>
            <a:solidFill>
              <a:schemeClr val="accent1"/>
            </a:solidFill>
          </a:ln>
        </p:spPr>
      </p:pic>
      <p:sp>
        <p:nvSpPr>
          <p:cNvPr id="15" name="TextBox 14">
            <a:extLst>
              <a:ext uri="{FF2B5EF4-FFF2-40B4-BE49-F238E27FC236}">
                <a16:creationId xmlns:a16="http://schemas.microsoft.com/office/drawing/2014/main" id="{2AD6FBFE-2E71-A022-012B-5419527F2FB9}"/>
              </a:ext>
            </a:extLst>
          </p:cNvPr>
          <p:cNvSpPr txBox="1"/>
          <p:nvPr/>
        </p:nvSpPr>
        <p:spPr>
          <a:xfrm rot="16200000">
            <a:off x="2740677" y="3576064"/>
            <a:ext cx="5207359"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HPGe noble gas          Particulates                    Beta-Gamma                                                                      				  noble gas </a:t>
            </a:r>
            <a:endParaRPr lang="en-GB" sz="14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17548DA7-5111-8A64-8189-1E7DE89B170C}"/>
              </a:ext>
            </a:extLst>
          </p:cNvPr>
          <p:cNvSpPr txBox="1">
            <a:spLocks/>
          </p:cNvSpPr>
          <p:nvPr/>
        </p:nvSpPr>
        <p:spPr>
          <a:xfrm>
            <a:off x="10785235" y="780772"/>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dirty="0">
                <a:solidFill>
                  <a:schemeClr val="bg1"/>
                </a:solidFill>
                <a:latin typeface="Arial" panose="020B0604020202020204" pitchFamily="34" charset="0"/>
                <a:cs typeface="Arial" panose="020B0604020202020204" pitchFamily="34" charset="0"/>
              </a:rPr>
              <a:t>PTS-564</a:t>
            </a:r>
            <a:endParaRPr lang="en-AT"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9022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34341C-A539-4BC0-88A2-8AC4872E2799}"/>
              </a:ext>
            </a:extLst>
          </p:cNvPr>
          <p:cNvSpPr txBox="1"/>
          <p:nvPr/>
        </p:nvSpPr>
        <p:spPr>
          <a:xfrm>
            <a:off x="4833979" y="237672"/>
            <a:ext cx="5042223" cy="369332"/>
          </a:xfrm>
          <a:prstGeom prst="rect">
            <a:avLst/>
          </a:prstGeom>
          <a:noFill/>
        </p:spPr>
        <p:txBody>
          <a:bodyPr wrap="square" rtlCol="0">
            <a:spAutoFit/>
          </a:bodyPr>
          <a:lstStyle/>
          <a:p>
            <a:pPr marL="177796"/>
            <a:r>
              <a:rPr lang="en-US" dirty="0">
                <a:solidFill>
                  <a:schemeClr val="bg1"/>
                </a:solidFill>
                <a:latin typeface="Arial" panose="020B0604020202020204" pitchFamily="34" charset="0"/>
                <a:cs typeface="Arial" panose="020B0604020202020204" pitchFamily="34" charset="0"/>
              </a:rPr>
              <a:t>Calibration check and update</a:t>
            </a:r>
            <a:endParaRPr lang="en-GB"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7456636-D00C-4D1E-B9C2-FD5E9B3A9CC5}"/>
              </a:ext>
            </a:extLst>
          </p:cNvPr>
          <p:cNvSpPr txBox="1"/>
          <p:nvPr/>
        </p:nvSpPr>
        <p:spPr>
          <a:xfrm>
            <a:off x="366062" y="1594750"/>
            <a:ext cx="4347981" cy="2062103"/>
          </a:xfrm>
          <a:prstGeom prst="rect">
            <a:avLst/>
          </a:prstGeom>
          <a:noFill/>
        </p:spPr>
        <p:txBody>
          <a:bodyPr wrap="square">
            <a:spAutoFit/>
          </a:bodyPr>
          <a:lstStyle/>
          <a:p>
            <a:pPr>
              <a:spcBef>
                <a:spcPts val="600"/>
              </a:spcBef>
            </a:pPr>
            <a:r>
              <a:rPr lang="en-GB" dirty="0">
                <a:latin typeface="Arial" panose="020B0604020202020204" pitchFamily="34" charset="0"/>
                <a:cs typeface="Arial" panose="020B0604020202020204" pitchFamily="34" charset="0"/>
              </a:rPr>
              <a:t>Dedicated features for:</a:t>
            </a:r>
          </a:p>
          <a:p>
            <a:pPr marL="228594" indent="-228594">
              <a:spcBef>
                <a:spcPts val="600"/>
              </a:spcBef>
              <a:buFontTx/>
              <a:buChar char="-"/>
            </a:pPr>
            <a:r>
              <a:rPr lang="en-GB" dirty="0">
                <a:latin typeface="Arial" panose="020B0604020202020204" pitchFamily="34" charset="0"/>
                <a:cs typeface="Arial" panose="020B0604020202020204" pitchFamily="34" charset="0"/>
              </a:rPr>
              <a:t>Checking energy calibration</a:t>
            </a:r>
          </a:p>
          <a:p>
            <a:pPr marL="228594" indent="-228594">
              <a:spcBef>
                <a:spcPts val="600"/>
              </a:spcBef>
              <a:buFontTx/>
              <a:buChar char="-"/>
            </a:pPr>
            <a:r>
              <a:rPr lang="en-GB" dirty="0">
                <a:latin typeface="Arial" panose="020B0604020202020204" pitchFamily="34" charset="0"/>
                <a:cs typeface="Arial" panose="020B0604020202020204" pitchFamily="34" charset="0"/>
              </a:rPr>
              <a:t>Checking resolution calibration</a:t>
            </a:r>
          </a:p>
          <a:p>
            <a:pPr marL="228594" indent="-228594">
              <a:spcBef>
                <a:spcPts val="600"/>
              </a:spcBef>
              <a:buFontTx/>
              <a:buChar char="-"/>
            </a:pPr>
            <a:r>
              <a:rPr lang="en-GB" dirty="0">
                <a:latin typeface="Arial" panose="020B0604020202020204" pitchFamily="34" charset="0"/>
                <a:cs typeface="Arial" panose="020B0604020202020204" pitchFamily="34" charset="0"/>
              </a:rPr>
              <a:t>Updating energy and/or resolution calibrations, if necessary</a:t>
            </a:r>
          </a:p>
          <a:p>
            <a:pPr marL="228594" indent="-228594">
              <a:spcBef>
                <a:spcPts val="600"/>
              </a:spcBef>
              <a:buFontTx/>
              <a:buChar char="-"/>
            </a:pPr>
            <a:r>
              <a:rPr lang="en-GB" dirty="0">
                <a:latin typeface="Arial" panose="020B0604020202020204" pitchFamily="34" charset="0"/>
                <a:cs typeface="Arial" panose="020B0604020202020204" pitchFamily="34" charset="0"/>
              </a:rPr>
              <a:t>Verifying efficiency calibration</a:t>
            </a:r>
          </a:p>
        </p:txBody>
      </p:sp>
      <p:sp>
        <p:nvSpPr>
          <p:cNvPr id="9" name="Slide Number Placeholder 4">
            <a:extLst>
              <a:ext uri="{FF2B5EF4-FFF2-40B4-BE49-F238E27FC236}">
                <a16:creationId xmlns:a16="http://schemas.microsoft.com/office/drawing/2014/main" id="{AF261DB4-804D-48B9-A52A-BBDA977E83A3}"/>
              </a:ext>
            </a:extLst>
          </p:cNvPr>
          <p:cNvSpPr txBox="1">
            <a:spLocks/>
          </p:cNvSpPr>
          <p:nvPr/>
        </p:nvSpPr>
        <p:spPr>
          <a:xfrm>
            <a:off x="8686800" y="6441355"/>
            <a:ext cx="2133600" cy="3661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9D1F5BF-66C8-4EB3-B13C-6DCBEA49C2FE}" type="slidenum">
              <a:rPr lang="en-GB" sz="1400">
                <a:solidFill>
                  <a:schemeClr val="tx1">
                    <a:lumMod val="50000"/>
                    <a:lumOff val="50000"/>
                  </a:schemeClr>
                </a:solidFill>
                <a:latin typeface="Arial" panose="020B0604020202020204" pitchFamily="34" charset="0"/>
                <a:cs typeface="Arial" panose="020B0604020202020204" pitchFamily="34" charset="0"/>
              </a:rPr>
              <a:pPr algn="r"/>
              <a:t>11</a:t>
            </a:fld>
            <a:endParaRPr lang="en-GB" sz="14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137B979-FD9B-9299-53D5-38DA5716CFE8}"/>
              </a:ext>
            </a:extLst>
          </p:cNvPr>
          <p:cNvPicPr>
            <a:picLocks noChangeAspect="1"/>
          </p:cNvPicPr>
          <p:nvPr/>
        </p:nvPicPr>
        <p:blipFill>
          <a:blip r:embed="rId2"/>
          <a:stretch>
            <a:fillRect/>
          </a:stretch>
        </p:blipFill>
        <p:spPr>
          <a:xfrm>
            <a:off x="6027938" y="1083076"/>
            <a:ext cx="6164062" cy="2894781"/>
          </a:xfrm>
          <a:prstGeom prst="rect">
            <a:avLst/>
          </a:prstGeom>
          <a:ln>
            <a:solidFill>
              <a:schemeClr val="accent1"/>
            </a:solidFill>
          </a:ln>
        </p:spPr>
      </p:pic>
      <p:pic>
        <p:nvPicPr>
          <p:cNvPr id="8" name="Picture 7">
            <a:extLst>
              <a:ext uri="{FF2B5EF4-FFF2-40B4-BE49-F238E27FC236}">
                <a16:creationId xmlns:a16="http://schemas.microsoft.com/office/drawing/2014/main" id="{58A0AF31-EB83-1E3D-EB6C-67073763CFE7}"/>
              </a:ext>
            </a:extLst>
          </p:cNvPr>
          <p:cNvPicPr>
            <a:picLocks noChangeAspect="1"/>
          </p:cNvPicPr>
          <p:nvPr/>
        </p:nvPicPr>
        <p:blipFill>
          <a:blip r:embed="rId3"/>
          <a:stretch>
            <a:fillRect/>
          </a:stretch>
        </p:blipFill>
        <p:spPr>
          <a:xfrm>
            <a:off x="0" y="4004925"/>
            <a:ext cx="8114190" cy="2802613"/>
          </a:xfrm>
          <a:prstGeom prst="rect">
            <a:avLst/>
          </a:prstGeom>
          <a:ln>
            <a:solidFill>
              <a:schemeClr val="accent1"/>
            </a:solidFill>
          </a:ln>
        </p:spPr>
      </p:pic>
      <p:sp>
        <p:nvSpPr>
          <p:cNvPr id="2" name="Title 1">
            <a:extLst>
              <a:ext uri="{FF2B5EF4-FFF2-40B4-BE49-F238E27FC236}">
                <a16:creationId xmlns:a16="http://schemas.microsoft.com/office/drawing/2014/main" id="{31D36AE6-585C-F091-8D56-716AAE7C1E09}"/>
              </a:ext>
            </a:extLst>
          </p:cNvPr>
          <p:cNvSpPr txBox="1">
            <a:spLocks/>
          </p:cNvSpPr>
          <p:nvPr/>
        </p:nvSpPr>
        <p:spPr>
          <a:xfrm>
            <a:off x="10785235" y="780772"/>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dirty="0">
                <a:solidFill>
                  <a:schemeClr val="bg1"/>
                </a:solidFill>
                <a:latin typeface="Arial" panose="020B0604020202020204" pitchFamily="34" charset="0"/>
                <a:cs typeface="Arial" panose="020B0604020202020204" pitchFamily="34" charset="0"/>
              </a:rPr>
              <a:t>PTS-564</a:t>
            </a:r>
            <a:endParaRPr lang="en-AT"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9478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196D75-9F3B-4E02-ABAD-475ECE8A4479}"/>
              </a:ext>
            </a:extLst>
          </p:cNvPr>
          <p:cNvSpPr txBox="1"/>
          <p:nvPr/>
        </p:nvSpPr>
        <p:spPr>
          <a:xfrm>
            <a:off x="5314070" y="308840"/>
            <a:ext cx="5042223" cy="400110"/>
          </a:xfrm>
          <a:prstGeom prst="rect">
            <a:avLst/>
          </a:prstGeom>
          <a:noFill/>
        </p:spPr>
        <p:txBody>
          <a:bodyPr wrap="square" rtlCol="0">
            <a:spAutoFit/>
          </a:bodyPr>
          <a:lstStyle/>
          <a:p>
            <a:pPr marL="177796"/>
            <a:r>
              <a:rPr lang="en-US" sz="2000" dirty="0">
                <a:solidFill>
                  <a:schemeClr val="bg1"/>
                </a:solidFill>
                <a:latin typeface="Arial" panose="020B0604020202020204" pitchFamily="34" charset="0"/>
                <a:cs typeface="Arial" panose="020B0604020202020204" pitchFamily="34" charset="0"/>
              </a:rPr>
              <a:t>Peak browser (particulates)</a:t>
            </a:r>
            <a:endParaRPr lang="en-GB" sz="20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E2F1413-010C-4047-80EA-123D49DFCBCA}"/>
              </a:ext>
            </a:extLst>
          </p:cNvPr>
          <p:cNvSpPr txBox="1"/>
          <p:nvPr/>
        </p:nvSpPr>
        <p:spPr>
          <a:xfrm>
            <a:off x="138314" y="1698414"/>
            <a:ext cx="2613939" cy="3031599"/>
          </a:xfrm>
          <a:prstGeom prst="rect">
            <a:avLst/>
          </a:prstGeom>
          <a:noFill/>
        </p:spPr>
        <p:txBody>
          <a:bodyPr wrap="square">
            <a:spAutoFit/>
          </a:bodyPr>
          <a:lstStyle/>
          <a:p>
            <a:pPr>
              <a:spcBef>
                <a:spcPts val="600"/>
              </a:spcBef>
            </a:pPr>
            <a:r>
              <a:rPr lang="en-GB" sz="1600" b="1" dirty="0">
                <a:latin typeface="Arial" panose="020B0604020202020204" pitchFamily="34" charset="0"/>
                <a:cs typeface="Arial" panose="020B0604020202020204" pitchFamily="34" charset="0"/>
              </a:rPr>
              <a:t>Peak browser:</a:t>
            </a:r>
            <a:r>
              <a:rPr lang="en-GB" sz="1600" dirty="0">
                <a:latin typeface="Arial" panose="020B0604020202020204" pitchFamily="34" charset="0"/>
                <a:cs typeface="Arial" panose="020B0604020202020204" pitchFamily="34" charset="0"/>
              </a:rPr>
              <a:t> </a:t>
            </a:r>
          </a:p>
          <a:p>
            <a:pPr marL="285744" indent="-285744">
              <a:spcBef>
                <a:spcPts val="600"/>
              </a:spcBef>
              <a:buFont typeface="Wingdings" panose="05000000000000000000" pitchFamily="2" charset="2"/>
              <a:buChar char="§"/>
            </a:pPr>
            <a:r>
              <a:rPr lang="en-GB" sz="1600" dirty="0">
                <a:latin typeface="Arial" panose="020B0604020202020204" pitchFamily="34" charset="0"/>
                <a:cs typeface="Arial" panose="020B0604020202020204" pitchFamily="34" charset="0"/>
              </a:rPr>
              <a:t>CTBT relevant, anthropogenic (but not CTBT relevant), natural radionuclides</a:t>
            </a:r>
          </a:p>
          <a:p>
            <a:pPr marL="285744" indent="-285744">
              <a:spcBef>
                <a:spcPts val="600"/>
              </a:spcBef>
              <a:buFont typeface="Wingdings" panose="05000000000000000000" pitchFamily="2" charset="2"/>
              <a:buChar char="§"/>
            </a:pPr>
            <a:r>
              <a:rPr lang="en-GB" sz="1600" dirty="0">
                <a:latin typeface="Arial" panose="020B0604020202020204" pitchFamily="34" charset="0"/>
                <a:cs typeface="Arial" panose="020B0604020202020204" pitchFamily="34" charset="0"/>
              </a:rPr>
              <a:t>Peak attributes and associated Analyst comment(s)</a:t>
            </a:r>
          </a:p>
          <a:p>
            <a:pPr marL="285744" indent="-285744">
              <a:spcBef>
                <a:spcPts val="600"/>
              </a:spcBef>
              <a:buFont typeface="Wingdings" panose="05000000000000000000" pitchFamily="2" charset="2"/>
              <a:buChar char="§"/>
            </a:pPr>
            <a:r>
              <a:rPr lang="en-GB" sz="1600" dirty="0">
                <a:latin typeface="Arial" panose="020B0604020202020204" pitchFamily="34" charset="0"/>
                <a:cs typeface="Arial" panose="020B0604020202020204" pitchFamily="34" charset="0"/>
              </a:rPr>
              <a:t>Spectrum graph synchronized with  peak selection</a:t>
            </a:r>
          </a:p>
        </p:txBody>
      </p:sp>
      <p:sp>
        <p:nvSpPr>
          <p:cNvPr id="9" name="Slide Number Placeholder 4">
            <a:extLst>
              <a:ext uri="{FF2B5EF4-FFF2-40B4-BE49-F238E27FC236}">
                <a16:creationId xmlns:a16="http://schemas.microsoft.com/office/drawing/2014/main" id="{16C6F94F-ED52-4C50-B893-06E0CAAB2A6D}"/>
              </a:ext>
            </a:extLst>
          </p:cNvPr>
          <p:cNvSpPr txBox="1">
            <a:spLocks/>
          </p:cNvSpPr>
          <p:nvPr/>
        </p:nvSpPr>
        <p:spPr>
          <a:xfrm>
            <a:off x="8686800" y="6441355"/>
            <a:ext cx="2133600" cy="3661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9D1F5BF-66C8-4EB3-B13C-6DCBEA49C2FE}" type="slidenum">
              <a:rPr lang="en-GB" sz="1400">
                <a:solidFill>
                  <a:schemeClr val="tx1">
                    <a:lumMod val="50000"/>
                    <a:lumOff val="50000"/>
                  </a:schemeClr>
                </a:solidFill>
                <a:latin typeface="Arial" panose="020B0604020202020204" pitchFamily="34" charset="0"/>
                <a:cs typeface="Arial" panose="020B0604020202020204" pitchFamily="34" charset="0"/>
              </a:rPr>
              <a:pPr algn="r"/>
              <a:t>12</a:t>
            </a:fld>
            <a:endParaRPr lang="en-GB" sz="14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D1DCDC4-3332-168E-1594-0CA87A7AD0FE}"/>
              </a:ext>
            </a:extLst>
          </p:cNvPr>
          <p:cNvPicPr>
            <a:picLocks noChangeAspect="1"/>
          </p:cNvPicPr>
          <p:nvPr/>
        </p:nvPicPr>
        <p:blipFill>
          <a:blip r:embed="rId2"/>
          <a:stretch>
            <a:fillRect/>
          </a:stretch>
        </p:blipFill>
        <p:spPr>
          <a:xfrm>
            <a:off x="2823206" y="1190602"/>
            <a:ext cx="9368794" cy="4047224"/>
          </a:xfrm>
          <a:prstGeom prst="rect">
            <a:avLst/>
          </a:prstGeom>
        </p:spPr>
      </p:pic>
      <p:sp>
        <p:nvSpPr>
          <p:cNvPr id="2" name="Title 1">
            <a:extLst>
              <a:ext uri="{FF2B5EF4-FFF2-40B4-BE49-F238E27FC236}">
                <a16:creationId xmlns:a16="http://schemas.microsoft.com/office/drawing/2014/main" id="{C9D071A1-1CB4-EED3-1937-8F19DC44F7CD}"/>
              </a:ext>
            </a:extLst>
          </p:cNvPr>
          <p:cNvSpPr txBox="1">
            <a:spLocks/>
          </p:cNvSpPr>
          <p:nvPr/>
        </p:nvSpPr>
        <p:spPr>
          <a:xfrm>
            <a:off x="10785235" y="780772"/>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dirty="0">
                <a:solidFill>
                  <a:schemeClr val="bg1"/>
                </a:solidFill>
                <a:latin typeface="Arial" panose="020B0604020202020204" pitchFamily="34" charset="0"/>
                <a:cs typeface="Arial" panose="020B0604020202020204" pitchFamily="34" charset="0"/>
              </a:rPr>
              <a:t>PTS-564</a:t>
            </a:r>
            <a:endParaRPr lang="en-AT"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3516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196D75-9F3B-4E02-ABAD-475ECE8A4479}"/>
              </a:ext>
            </a:extLst>
          </p:cNvPr>
          <p:cNvSpPr txBox="1"/>
          <p:nvPr/>
        </p:nvSpPr>
        <p:spPr>
          <a:xfrm>
            <a:off x="5083250" y="393346"/>
            <a:ext cx="5042223" cy="369332"/>
          </a:xfrm>
          <a:prstGeom prst="rect">
            <a:avLst/>
          </a:prstGeom>
          <a:noFill/>
        </p:spPr>
        <p:txBody>
          <a:bodyPr wrap="square" rtlCol="0">
            <a:spAutoFit/>
          </a:bodyPr>
          <a:lstStyle/>
          <a:p>
            <a:pPr marL="177796"/>
            <a:r>
              <a:rPr lang="en-US" dirty="0">
                <a:solidFill>
                  <a:schemeClr val="bg1"/>
                </a:solidFill>
                <a:latin typeface="Arial" panose="020B0604020202020204" pitchFamily="34" charset="0"/>
                <a:cs typeface="Arial" panose="020B0604020202020204" pitchFamily="34" charset="0"/>
              </a:rPr>
              <a:t>Peak/Nuclide review </a:t>
            </a:r>
            <a:r>
              <a:rPr lang="en-US" sz="1800" dirty="0">
                <a:solidFill>
                  <a:schemeClr val="bg1"/>
                </a:solidFill>
                <a:latin typeface="Arial" panose="020B0604020202020204" pitchFamily="34" charset="0"/>
                <a:cs typeface="Arial" panose="020B0604020202020204" pitchFamily="34" charset="0"/>
              </a:rPr>
              <a:t>(particulates)</a:t>
            </a:r>
            <a:endParaRPr lang="en-GB"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E2F1413-010C-4047-80EA-123D49DFCBCA}"/>
              </a:ext>
            </a:extLst>
          </p:cNvPr>
          <p:cNvSpPr txBox="1"/>
          <p:nvPr/>
        </p:nvSpPr>
        <p:spPr>
          <a:xfrm>
            <a:off x="137604" y="1289953"/>
            <a:ext cx="2463554" cy="4278094"/>
          </a:xfrm>
          <a:prstGeom prst="rect">
            <a:avLst/>
          </a:prstGeom>
          <a:noFill/>
        </p:spPr>
        <p:txBody>
          <a:bodyPr wrap="square">
            <a:spAutoFit/>
          </a:bodyPr>
          <a:lstStyle/>
          <a:p>
            <a:pPr>
              <a:spcBef>
                <a:spcPts val="600"/>
              </a:spcBef>
            </a:pPr>
            <a:r>
              <a:rPr lang="en-GB" sz="1800" dirty="0">
                <a:effectLst/>
                <a:latin typeface="Arial" panose="020B0604020202020204" pitchFamily="34" charset="0"/>
                <a:ea typeface="SimSun" panose="02010600030101010101" pitchFamily="2" charset="-122"/>
                <a:cs typeface="Arial" panose="020B0604020202020204" pitchFamily="34" charset="0"/>
              </a:rPr>
              <a:t>The Nuclide Review facility is a decision support system which assists the Analyst while </a:t>
            </a:r>
            <a:r>
              <a:rPr lang="en-GB" dirty="0">
                <a:latin typeface="Arial" panose="020B0604020202020204" pitchFamily="34" charset="0"/>
                <a:ea typeface="SimSun" panose="02010600030101010101" pitchFamily="2" charset="-122"/>
                <a:cs typeface="Arial" panose="020B0604020202020204" pitchFamily="34" charset="0"/>
              </a:rPr>
              <a:t>checking/ </a:t>
            </a:r>
            <a:r>
              <a:rPr lang="en-GB" sz="1800" dirty="0">
                <a:effectLst/>
                <a:latin typeface="Arial" panose="020B0604020202020204" pitchFamily="34" charset="0"/>
                <a:ea typeface="SimSun" panose="02010600030101010101" pitchFamily="2" charset="-122"/>
                <a:cs typeface="Arial" panose="020B0604020202020204" pitchFamily="34" charset="0"/>
              </a:rPr>
              <a:t>exploring peak identification options.</a:t>
            </a:r>
          </a:p>
          <a:p>
            <a:pPr>
              <a:spcBef>
                <a:spcPts val="600"/>
              </a:spcBef>
            </a:pPr>
            <a:endParaRPr lang="en-GB" dirty="0">
              <a:highlight>
                <a:srgbClr val="FFFF00"/>
              </a:highlight>
              <a:latin typeface="Arial" panose="020B0604020202020204" pitchFamily="34" charset="0"/>
              <a:ea typeface="SimSun" panose="02010600030101010101" pitchFamily="2" charset="-122"/>
              <a:cs typeface="Arial" panose="020B0604020202020204" pitchFamily="34" charset="0"/>
            </a:endParaRPr>
          </a:p>
          <a:p>
            <a:pPr>
              <a:spcBef>
                <a:spcPts val="600"/>
              </a:spcBef>
            </a:pPr>
            <a:r>
              <a:rPr lang="en-GB" dirty="0">
                <a:latin typeface="Arial" panose="020B0604020202020204" pitchFamily="34" charset="0"/>
                <a:ea typeface="SimSun" panose="02010600030101010101" pitchFamily="2" charset="-122"/>
                <a:cs typeface="Arial" panose="020B0604020202020204" pitchFamily="34" charset="0"/>
              </a:rPr>
              <a:t>Resources:</a:t>
            </a:r>
          </a:p>
          <a:p>
            <a:pPr marL="285750" indent="-285750">
              <a:spcBef>
                <a:spcPts val="600"/>
              </a:spcBef>
              <a:buFontTx/>
              <a:buChar char="-"/>
            </a:pPr>
            <a:r>
              <a:rPr lang="en-GB" dirty="0">
                <a:latin typeface="Arial" panose="020B0604020202020204" pitchFamily="34" charset="0"/>
                <a:ea typeface="SimSun" panose="02010600030101010101" pitchFamily="2" charset="-122"/>
                <a:cs typeface="Arial" panose="020B0604020202020204" pitchFamily="34" charset="0"/>
              </a:rPr>
              <a:t>Radionuclide library</a:t>
            </a:r>
          </a:p>
          <a:p>
            <a:pPr marL="285750" indent="-285750">
              <a:spcBef>
                <a:spcPts val="600"/>
              </a:spcBef>
              <a:buFontTx/>
              <a:buChar char="-"/>
            </a:pPr>
            <a:r>
              <a:rPr lang="en-GB" dirty="0">
                <a:latin typeface="Arial" panose="020B0604020202020204" pitchFamily="34" charset="0"/>
                <a:ea typeface="SimSun" panose="02010600030101010101" pitchFamily="2" charset="-122"/>
                <a:cs typeface="Arial" panose="020B0604020202020204" pitchFamily="34" charset="0"/>
              </a:rPr>
              <a:t>Isotope Response Function (Monte Carlo)</a:t>
            </a:r>
          </a:p>
        </p:txBody>
      </p:sp>
      <p:sp>
        <p:nvSpPr>
          <p:cNvPr id="9" name="Slide Number Placeholder 4">
            <a:extLst>
              <a:ext uri="{FF2B5EF4-FFF2-40B4-BE49-F238E27FC236}">
                <a16:creationId xmlns:a16="http://schemas.microsoft.com/office/drawing/2014/main" id="{16C6F94F-ED52-4C50-B893-06E0CAAB2A6D}"/>
              </a:ext>
            </a:extLst>
          </p:cNvPr>
          <p:cNvSpPr txBox="1">
            <a:spLocks/>
          </p:cNvSpPr>
          <p:nvPr/>
        </p:nvSpPr>
        <p:spPr>
          <a:xfrm>
            <a:off x="8686800" y="6441355"/>
            <a:ext cx="2133600" cy="3661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9D1F5BF-66C8-4EB3-B13C-6DCBEA49C2FE}" type="slidenum">
              <a:rPr lang="en-GB" sz="1400">
                <a:solidFill>
                  <a:schemeClr val="tx1">
                    <a:lumMod val="50000"/>
                    <a:lumOff val="50000"/>
                  </a:schemeClr>
                </a:solidFill>
                <a:latin typeface="Arial" panose="020B0604020202020204" pitchFamily="34" charset="0"/>
                <a:cs typeface="Arial" panose="020B0604020202020204" pitchFamily="34" charset="0"/>
              </a:rPr>
              <a:pPr algn="r"/>
              <a:t>13</a:t>
            </a:fld>
            <a:endParaRPr lang="en-GB" sz="14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34BE4E2-E6C5-723C-9D59-C1B570821B01}"/>
              </a:ext>
            </a:extLst>
          </p:cNvPr>
          <p:cNvPicPr>
            <a:picLocks noChangeAspect="1"/>
          </p:cNvPicPr>
          <p:nvPr/>
        </p:nvPicPr>
        <p:blipFill>
          <a:blip r:embed="rId2"/>
          <a:stretch>
            <a:fillRect/>
          </a:stretch>
        </p:blipFill>
        <p:spPr>
          <a:xfrm>
            <a:off x="2541697" y="1119705"/>
            <a:ext cx="9650303" cy="4553126"/>
          </a:xfrm>
          <a:prstGeom prst="rect">
            <a:avLst/>
          </a:prstGeom>
          <a:ln>
            <a:solidFill>
              <a:schemeClr val="accent1"/>
            </a:solidFill>
          </a:ln>
        </p:spPr>
      </p:pic>
      <p:sp>
        <p:nvSpPr>
          <p:cNvPr id="2" name="Title 1">
            <a:extLst>
              <a:ext uri="{FF2B5EF4-FFF2-40B4-BE49-F238E27FC236}">
                <a16:creationId xmlns:a16="http://schemas.microsoft.com/office/drawing/2014/main" id="{0122DDDB-0058-5235-F9E6-5D3594E404DF}"/>
              </a:ext>
            </a:extLst>
          </p:cNvPr>
          <p:cNvSpPr txBox="1">
            <a:spLocks/>
          </p:cNvSpPr>
          <p:nvPr/>
        </p:nvSpPr>
        <p:spPr>
          <a:xfrm>
            <a:off x="10785235" y="780772"/>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dirty="0">
                <a:solidFill>
                  <a:schemeClr val="bg1"/>
                </a:solidFill>
                <a:latin typeface="Arial" panose="020B0604020202020204" pitchFamily="34" charset="0"/>
                <a:cs typeface="Arial" panose="020B0604020202020204" pitchFamily="34" charset="0"/>
              </a:rPr>
              <a:t>PTS-564</a:t>
            </a:r>
            <a:endParaRPr lang="en-AT"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1889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196D75-9F3B-4E02-ABAD-475ECE8A4479}"/>
              </a:ext>
            </a:extLst>
          </p:cNvPr>
          <p:cNvSpPr txBox="1"/>
          <p:nvPr/>
        </p:nvSpPr>
        <p:spPr>
          <a:xfrm>
            <a:off x="3932808" y="393346"/>
            <a:ext cx="6192665" cy="369332"/>
          </a:xfrm>
          <a:prstGeom prst="rect">
            <a:avLst/>
          </a:prstGeom>
          <a:noFill/>
        </p:spPr>
        <p:txBody>
          <a:bodyPr wrap="square" rtlCol="0">
            <a:spAutoFit/>
          </a:bodyPr>
          <a:lstStyle/>
          <a:p>
            <a:pPr marL="177796"/>
            <a:r>
              <a:rPr lang="en-US" dirty="0">
                <a:solidFill>
                  <a:schemeClr val="bg1"/>
                </a:solidFill>
                <a:latin typeface="Arial" panose="020B0604020202020204" pitchFamily="34" charset="0"/>
                <a:cs typeface="Arial" panose="020B0604020202020204" pitchFamily="34" charset="0"/>
              </a:rPr>
              <a:t>Baseline tool </a:t>
            </a:r>
            <a:r>
              <a:rPr lang="en-US" sz="1800" dirty="0">
                <a:solidFill>
                  <a:schemeClr val="bg1"/>
                </a:solidFill>
                <a:latin typeface="Arial" panose="020B0604020202020204" pitchFamily="34" charset="0"/>
                <a:cs typeface="Arial" panose="020B0604020202020204" pitchFamily="34" charset="0"/>
              </a:rPr>
              <a:t>(particulates and HPGe noble gas)</a:t>
            </a:r>
            <a:endParaRPr lang="en-GB"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E2F1413-010C-4047-80EA-123D49DFCBCA}"/>
              </a:ext>
            </a:extLst>
          </p:cNvPr>
          <p:cNvSpPr txBox="1"/>
          <p:nvPr/>
        </p:nvSpPr>
        <p:spPr>
          <a:xfrm>
            <a:off x="137603" y="1289953"/>
            <a:ext cx="11279079" cy="1000274"/>
          </a:xfrm>
          <a:prstGeom prst="rect">
            <a:avLst/>
          </a:prstGeom>
          <a:noFill/>
        </p:spPr>
        <p:txBody>
          <a:bodyPr wrap="square">
            <a:spAutoFit/>
          </a:bodyPr>
          <a:lstStyle/>
          <a:p>
            <a:pPr>
              <a:spcBef>
                <a:spcPts val="600"/>
              </a:spcBef>
            </a:pPr>
            <a:r>
              <a:rPr lang="en-GB" sz="1800" dirty="0">
                <a:effectLst/>
                <a:latin typeface="Arial" panose="020B0604020202020204" pitchFamily="34" charset="0"/>
                <a:ea typeface="SimSun" panose="02010600030101010101" pitchFamily="2" charset="-122"/>
                <a:cs typeface="Arial" panose="020B0604020202020204" pitchFamily="34" charset="0"/>
              </a:rPr>
              <a:t>The Baseline Tool facility allows Analysts to fit single peaks, deconvolve multiples, enhance the local baseline.</a:t>
            </a:r>
            <a:endParaRPr lang="en-GB" dirty="0">
              <a:latin typeface="Arial" panose="020B0604020202020204" pitchFamily="34" charset="0"/>
              <a:ea typeface="SimSun" panose="02010600030101010101" pitchFamily="2" charset="-122"/>
              <a:cs typeface="Arial" panose="020B0604020202020204" pitchFamily="34" charset="0"/>
            </a:endParaRPr>
          </a:p>
          <a:p>
            <a:pPr>
              <a:spcBef>
                <a:spcPts val="600"/>
              </a:spcBef>
            </a:pPr>
            <a:r>
              <a:rPr lang="en-GB" dirty="0">
                <a:latin typeface="Arial" panose="020B0604020202020204" pitchFamily="34" charset="0"/>
                <a:ea typeface="SimSun" panose="02010600030101010101" pitchFamily="2" charset="-122"/>
                <a:cs typeface="Arial" panose="020B0604020202020204" pitchFamily="34" charset="0"/>
              </a:rPr>
              <a:t>The functionality is available for particulates and HPGe based noble gas spectra</a:t>
            </a:r>
            <a:endParaRPr lang="en-GB" sz="1800" dirty="0">
              <a:effectLst/>
              <a:latin typeface="Arial" panose="020B0604020202020204" pitchFamily="34" charset="0"/>
              <a:ea typeface="SimSun" panose="02010600030101010101" pitchFamily="2" charset="-122"/>
              <a:cs typeface="Arial" panose="020B0604020202020204" pitchFamily="34" charset="0"/>
            </a:endParaRPr>
          </a:p>
        </p:txBody>
      </p:sp>
      <p:sp>
        <p:nvSpPr>
          <p:cNvPr id="9" name="Slide Number Placeholder 4">
            <a:extLst>
              <a:ext uri="{FF2B5EF4-FFF2-40B4-BE49-F238E27FC236}">
                <a16:creationId xmlns:a16="http://schemas.microsoft.com/office/drawing/2014/main" id="{16C6F94F-ED52-4C50-B893-06E0CAAB2A6D}"/>
              </a:ext>
            </a:extLst>
          </p:cNvPr>
          <p:cNvSpPr txBox="1">
            <a:spLocks/>
          </p:cNvSpPr>
          <p:nvPr/>
        </p:nvSpPr>
        <p:spPr>
          <a:xfrm>
            <a:off x="8686800" y="6441355"/>
            <a:ext cx="2133600" cy="3661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9D1F5BF-66C8-4EB3-B13C-6DCBEA49C2FE}" type="slidenum">
              <a:rPr lang="en-GB" sz="1400">
                <a:solidFill>
                  <a:schemeClr val="tx1">
                    <a:lumMod val="50000"/>
                    <a:lumOff val="50000"/>
                  </a:schemeClr>
                </a:solidFill>
                <a:latin typeface="Arial" panose="020B0604020202020204" pitchFamily="34" charset="0"/>
                <a:cs typeface="Arial" panose="020B0604020202020204" pitchFamily="34" charset="0"/>
              </a:rPr>
              <a:pPr algn="r"/>
              <a:t>14</a:t>
            </a:fld>
            <a:endParaRPr lang="en-GB" sz="14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0B22DAD-ABB3-217F-BC77-9EDB83F1D8A2}"/>
              </a:ext>
            </a:extLst>
          </p:cNvPr>
          <p:cNvPicPr>
            <a:picLocks noChangeAspect="1"/>
          </p:cNvPicPr>
          <p:nvPr/>
        </p:nvPicPr>
        <p:blipFill>
          <a:blip r:embed="rId2"/>
          <a:stretch>
            <a:fillRect/>
          </a:stretch>
        </p:blipFill>
        <p:spPr>
          <a:xfrm>
            <a:off x="0" y="2467992"/>
            <a:ext cx="10227076" cy="4371071"/>
          </a:xfrm>
          <a:prstGeom prst="rect">
            <a:avLst/>
          </a:prstGeom>
          <a:ln>
            <a:solidFill>
              <a:schemeClr val="accent1"/>
            </a:solidFill>
          </a:ln>
        </p:spPr>
      </p:pic>
      <p:sp>
        <p:nvSpPr>
          <p:cNvPr id="2" name="Title 1">
            <a:extLst>
              <a:ext uri="{FF2B5EF4-FFF2-40B4-BE49-F238E27FC236}">
                <a16:creationId xmlns:a16="http://schemas.microsoft.com/office/drawing/2014/main" id="{F2FFF31E-4259-6493-2A6E-D20B6A0C9323}"/>
              </a:ext>
            </a:extLst>
          </p:cNvPr>
          <p:cNvSpPr txBox="1">
            <a:spLocks/>
          </p:cNvSpPr>
          <p:nvPr/>
        </p:nvSpPr>
        <p:spPr>
          <a:xfrm>
            <a:off x="10785235" y="780772"/>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dirty="0">
                <a:solidFill>
                  <a:schemeClr val="bg1"/>
                </a:solidFill>
                <a:latin typeface="Arial" panose="020B0604020202020204" pitchFamily="34" charset="0"/>
                <a:cs typeface="Arial" panose="020B0604020202020204" pitchFamily="34" charset="0"/>
              </a:rPr>
              <a:t>PTS-564</a:t>
            </a:r>
            <a:endParaRPr lang="en-AT"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7428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CA5075-9923-4C14-B7DF-138556777B76}"/>
              </a:ext>
            </a:extLst>
          </p:cNvPr>
          <p:cNvPicPr>
            <a:picLocks noChangeAspect="1"/>
          </p:cNvPicPr>
          <p:nvPr/>
        </p:nvPicPr>
        <p:blipFill>
          <a:blip r:embed="rId2"/>
          <a:stretch>
            <a:fillRect/>
          </a:stretch>
        </p:blipFill>
        <p:spPr>
          <a:xfrm>
            <a:off x="6903844" y="2956288"/>
            <a:ext cx="5288156" cy="3357559"/>
          </a:xfrm>
          <a:prstGeom prst="rect">
            <a:avLst/>
          </a:prstGeom>
        </p:spPr>
      </p:pic>
      <p:sp>
        <p:nvSpPr>
          <p:cNvPr id="3" name="Slide Number Placeholder 2">
            <a:extLst>
              <a:ext uri="{FF2B5EF4-FFF2-40B4-BE49-F238E27FC236}">
                <a16:creationId xmlns:a16="http://schemas.microsoft.com/office/drawing/2014/main" id="{9E08F15C-E94B-4998-9778-D5D0F218F309}"/>
              </a:ext>
            </a:extLst>
          </p:cNvPr>
          <p:cNvSpPr>
            <a:spLocks noGrp="1"/>
          </p:cNvSpPr>
          <p:nvPr>
            <p:ph type="sldNum" sz="quarter" idx="12"/>
          </p:nvPr>
        </p:nvSpPr>
        <p:spPr/>
        <p:txBody>
          <a:bodyPr/>
          <a:lstStyle/>
          <a:p>
            <a:endParaRPr lang="en-US" dirty="0"/>
          </a:p>
        </p:txBody>
      </p:sp>
      <p:sp>
        <p:nvSpPr>
          <p:cNvPr id="6" name="TextBox 5">
            <a:extLst>
              <a:ext uri="{FF2B5EF4-FFF2-40B4-BE49-F238E27FC236}">
                <a16:creationId xmlns:a16="http://schemas.microsoft.com/office/drawing/2014/main" id="{E5796926-DDAD-444B-8FB2-960C8F3E140B}"/>
              </a:ext>
            </a:extLst>
          </p:cNvPr>
          <p:cNvSpPr txBox="1"/>
          <p:nvPr/>
        </p:nvSpPr>
        <p:spPr>
          <a:xfrm>
            <a:off x="4939977" y="344098"/>
            <a:ext cx="5042223" cy="369332"/>
          </a:xfrm>
          <a:prstGeom prst="rect">
            <a:avLst/>
          </a:prstGeom>
          <a:noFill/>
        </p:spPr>
        <p:txBody>
          <a:bodyPr wrap="square" rtlCol="0">
            <a:spAutoFit/>
          </a:bodyPr>
          <a:lstStyle/>
          <a:p>
            <a:pPr marL="177796"/>
            <a:r>
              <a:rPr lang="en-US" dirty="0">
                <a:solidFill>
                  <a:schemeClr val="bg1"/>
                </a:solidFill>
                <a:latin typeface="Arial" panose="020B0604020202020204" pitchFamily="34" charset="0"/>
                <a:cs typeface="Arial" panose="020B0604020202020204" pitchFamily="34" charset="0"/>
              </a:rPr>
              <a:t>Data reprocessing</a:t>
            </a:r>
            <a:endParaRPr lang="en-GB" dirty="0">
              <a:solidFill>
                <a:schemeClr val="bg1"/>
              </a:solidFill>
              <a:latin typeface="Arial" panose="020B0604020202020204" pitchFamily="34" charset="0"/>
              <a:cs typeface="Arial" panose="020B0604020202020204" pitchFamily="34" charset="0"/>
            </a:endParaRPr>
          </a:p>
        </p:txBody>
      </p:sp>
      <p:sp>
        <p:nvSpPr>
          <p:cNvPr id="8" name="Slide Number Placeholder 4">
            <a:extLst>
              <a:ext uri="{FF2B5EF4-FFF2-40B4-BE49-F238E27FC236}">
                <a16:creationId xmlns:a16="http://schemas.microsoft.com/office/drawing/2014/main" id="{3C8612BB-141F-41AB-A94B-53C04DB5C94A}"/>
              </a:ext>
            </a:extLst>
          </p:cNvPr>
          <p:cNvSpPr txBox="1">
            <a:spLocks/>
          </p:cNvSpPr>
          <p:nvPr/>
        </p:nvSpPr>
        <p:spPr>
          <a:xfrm>
            <a:off x="8686800" y="6441355"/>
            <a:ext cx="2133600" cy="3661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9D1F5BF-66C8-4EB3-B13C-6DCBEA49C2FE}" type="slidenum">
              <a:rPr lang="en-GB" sz="1400">
                <a:solidFill>
                  <a:schemeClr val="tx1">
                    <a:lumMod val="50000"/>
                    <a:lumOff val="50000"/>
                  </a:schemeClr>
                </a:solidFill>
                <a:latin typeface="Arial" panose="020B0604020202020204" pitchFamily="34" charset="0"/>
                <a:cs typeface="Arial" panose="020B0604020202020204" pitchFamily="34" charset="0"/>
              </a:rPr>
              <a:pPr algn="r"/>
              <a:t>15</a:t>
            </a:fld>
            <a:endParaRPr lang="en-GB" sz="14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860EA77-40AE-43BA-B704-2442F36365B2}"/>
              </a:ext>
            </a:extLst>
          </p:cNvPr>
          <p:cNvSpPr txBox="1"/>
          <p:nvPr/>
        </p:nvSpPr>
        <p:spPr>
          <a:xfrm>
            <a:off x="6882022" y="1301623"/>
            <a:ext cx="5484572" cy="1569660"/>
          </a:xfrm>
          <a:prstGeom prst="rect">
            <a:avLst/>
          </a:prstGeom>
          <a:noFill/>
        </p:spPr>
        <p:txBody>
          <a:bodyPr wrap="square">
            <a:spAutoFit/>
          </a:bodyPr>
          <a:lstStyle/>
          <a:p>
            <a:pPr>
              <a:spcBef>
                <a:spcPts val="600"/>
              </a:spcBef>
            </a:pPr>
            <a:r>
              <a:rPr lang="en-US" sz="1600" b="1" dirty="0">
                <a:latin typeface="Arial" panose="020B0604020202020204" pitchFamily="34" charset="0"/>
                <a:cs typeface="Arial" panose="020B0604020202020204" pitchFamily="34" charset="0"/>
              </a:rPr>
              <a:t>Particulates</a:t>
            </a:r>
            <a:r>
              <a:rPr lang="en-US" sz="1600" dirty="0">
                <a:latin typeface="Arial" panose="020B0604020202020204" pitchFamily="34" charset="0"/>
                <a:cs typeface="Arial" panose="020B0604020202020204" pitchFamily="34" charset="0"/>
              </a:rPr>
              <a:t> data reprocessing with updated parameters:</a:t>
            </a:r>
          </a:p>
          <a:p>
            <a:pPr marL="380990" indent="-380990">
              <a:buFontTx/>
              <a:buChar char="-"/>
            </a:pPr>
            <a:r>
              <a:rPr lang="en-US" sz="1600" dirty="0">
                <a:latin typeface="Arial" panose="020B0604020202020204" pitchFamily="34" charset="0"/>
                <a:cs typeface="Arial" panose="020B0604020202020204" pitchFamily="34" charset="0"/>
              </a:rPr>
              <a:t>energy, resolution, efficiency calibrations</a:t>
            </a:r>
          </a:p>
          <a:p>
            <a:pPr marL="380990" indent="-380990">
              <a:buFontTx/>
              <a:buChar char="-"/>
            </a:pPr>
            <a:r>
              <a:rPr lang="en-US" sz="1600" dirty="0">
                <a:latin typeface="Arial" panose="020B0604020202020204" pitchFamily="34" charset="0"/>
                <a:cs typeface="Arial" panose="020B0604020202020204" pitchFamily="34" charset="0"/>
              </a:rPr>
              <a:t>spectrum baseline</a:t>
            </a:r>
          </a:p>
          <a:p>
            <a:pPr marL="380990" indent="-380990">
              <a:buFontTx/>
              <a:buChar char="-"/>
            </a:pPr>
            <a:r>
              <a:rPr lang="en-US" sz="1600" dirty="0">
                <a:latin typeface="Arial" panose="020B0604020202020204" pitchFamily="34" charset="0"/>
                <a:cs typeface="Arial" panose="020B0604020202020204" pitchFamily="34" charset="0"/>
              </a:rPr>
              <a:t>background subtraction</a:t>
            </a:r>
          </a:p>
          <a:p>
            <a:pPr marL="380990" indent="-380990">
              <a:buFontTx/>
              <a:buChar char="-"/>
            </a:pPr>
            <a:r>
              <a:rPr lang="en-US" sz="1600" dirty="0">
                <a:latin typeface="Arial" panose="020B0604020202020204" pitchFamily="34" charset="0"/>
                <a:cs typeface="Arial" panose="020B0604020202020204" pitchFamily="34" charset="0"/>
              </a:rPr>
              <a:t>any other processing parameter</a:t>
            </a:r>
          </a:p>
          <a:p>
            <a:r>
              <a:rPr lang="en-US" sz="1600" dirty="0">
                <a:latin typeface="Arial" panose="020B0604020202020204" pitchFamily="34" charset="0"/>
                <a:cs typeface="Arial" panose="020B0604020202020204" pitchFamily="34" charset="0"/>
              </a:rPr>
              <a:t>Options for including PRELs, QC spectra</a:t>
            </a:r>
            <a:endParaRPr lang="en-GB" sz="16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D9E55C32-C951-6381-E212-DAF590632497}"/>
              </a:ext>
            </a:extLst>
          </p:cNvPr>
          <p:cNvPicPr>
            <a:picLocks noChangeAspect="1"/>
          </p:cNvPicPr>
          <p:nvPr/>
        </p:nvPicPr>
        <p:blipFill>
          <a:blip r:embed="rId3"/>
          <a:stretch>
            <a:fillRect/>
          </a:stretch>
        </p:blipFill>
        <p:spPr>
          <a:xfrm>
            <a:off x="498871" y="2956288"/>
            <a:ext cx="5171000" cy="3357559"/>
          </a:xfrm>
          <a:prstGeom prst="rect">
            <a:avLst/>
          </a:prstGeom>
          <a:ln>
            <a:solidFill>
              <a:schemeClr val="accent1"/>
            </a:solidFill>
          </a:ln>
        </p:spPr>
      </p:pic>
      <p:sp>
        <p:nvSpPr>
          <p:cNvPr id="12" name="TextBox 11">
            <a:extLst>
              <a:ext uri="{FF2B5EF4-FFF2-40B4-BE49-F238E27FC236}">
                <a16:creationId xmlns:a16="http://schemas.microsoft.com/office/drawing/2014/main" id="{47CFAD84-B6F4-B98E-B7F7-1977EA8D2D12}"/>
              </a:ext>
            </a:extLst>
          </p:cNvPr>
          <p:cNvSpPr txBox="1"/>
          <p:nvPr/>
        </p:nvSpPr>
        <p:spPr>
          <a:xfrm>
            <a:off x="398364" y="1280473"/>
            <a:ext cx="5484572" cy="1569660"/>
          </a:xfrm>
          <a:prstGeom prst="rect">
            <a:avLst/>
          </a:prstGeom>
          <a:noFill/>
        </p:spPr>
        <p:txBody>
          <a:bodyPr wrap="square">
            <a:spAutoFit/>
          </a:bodyPr>
          <a:lstStyle/>
          <a:p>
            <a:pPr>
              <a:spcBef>
                <a:spcPts val="600"/>
              </a:spcBef>
            </a:pPr>
            <a:r>
              <a:rPr lang="en-US" sz="1600" b="1" dirty="0">
                <a:latin typeface="Arial" panose="020B0604020202020204" pitchFamily="34" charset="0"/>
                <a:cs typeface="Arial" panose="020B0604020202020204" pitchFamily="34" charset="0"/>
              </a:rPr>
              <a:t>Beta-gamma</a:t>
            </a:r>
            <a:r>
              <a:rPr lang="en-US" sz="1600" dirty="0">
                <a:latin typeface="Arial" panose="020B0604020202020204" pitchFamily="34" charset="0"/>
                <a:cs typeface="Arial" panose="020B0604020202020204" pitchFamily="34" charset="0"/>
              </a:rPr>
              <a:t> noble gas data reprocessing with updated parameters:</a:t>
            </a:r>
          </a:p>
          <a:p>
            <a:pPr marL="380990" indent="-380990">
              <a:buFontTx/>
              <a:buChar char="-"/>
            </a:pPr>
            <a:r>
              <a:rPr lang="en-US" sz="1600" dirty="0">
                <a:latin typeface="Arial" panose="020B0604020202020204" pitchFamily="34" charset="0"/>
                <a:cs typeface="Arial" panose="020B0604020202020204" pitchFamily="34" charset="0"/>
              </a:rPr>
              <a:t>Gamma and/or beta energy calibrations</a:t>
            </a:r>
          </a:p>
          <a:p>
            <a:pPr marL="380990" indent="-380990">
              <a:buFontTx/>
              <a:buChar char="-"/>
            </a:pPr>
            <a:r>
              <a:rPr lang="en-US" sz="1600" dirty="0">
                <a:latin typeface="Arial" panose="020B0604020202020204" pitchFamily="34" charset="0"/>
                <a:cs typeface="Arial" panose="020B0604020202020204" pitchFamily="34" charset="0"/>
              </a:rPr>
              <a:t>Detector/gas background subtraction</a:t>
            </a:r>
          </a:p>
          <a:p>
            <a:pPr marL="380990" indent="-380990">
              <a:buFontTx/>
              <a:buChar char="-"/>
            </a:pPr>
            <a:r>
              <a:rPr lang="en-US" sz="1600" dirty="0">
                <a:latin typeface="Arial" panose="020B0604020202020204" pitchFamily="34" charset="0"/>
                <a:cs typeface="Arial" panose="020B0604020202020204" pitchFamily="34" charset="0"/>
              </a:rPr>
              <a:t>any other processing parameter</a:t>
            </a:r>
          </a:p>
          <a:p>
            <a:r>
              <a:rPr lang="en-US" sz="1600" dirty="0">
                <a:latin typeface="Arial" panose="020B0604020202020204" pitchFamily="34" charset="0"/>
                <a:cs typeface="Arial" panose="020B0604020202020204" pitchFamily="34" charset="0"/>
              </a:rPr>
              <a:t>Options for including detector/gas background, QC spectra</a:t>
            </a:r>
            <a:endParaRPr lang="en-GB"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97D704F-A1C3-4B99-D514-CE7A7C3BED4F}"/>
              </a:ext>
            </a:extLst>
          </p:cNvPr>
          <p:cNvSpPr txBox="1">
            <a:spLocks/>
          </p:cNvSpPr>
          <p:nvPr/>
        </p:nvSpPr>
        <p:spPr>
          <a:xfrm>
            <a:off x="10785235" y="780772"/>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dirty="0">
                <a:solidFill>
                  <a:schemeClr val="bg1"/>
                </a:solidFill>
                <a:latin typeface="Arial" panose="020B0604020202020204" pitchFamily="34" charset="0"/>
                <a:cs typeface="Arial" panose="020B0604020202020204" pitchFamily="34" charset="0"/>
              </a:rPr>
              <a:t>PTS-564</a:t>
            </a:r>
            <a:endParaRPr lang="en-AT"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5954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8336D7-D95A-1B62-DE53-82C404610407}"/>
              </a:ext>
            </a:extLst>
          </p:cNvPr>
          <p:cNvPicPr>
            <a:picLocks noChangeAspect="1"/>
          </p:cNvPicPr>
          <p:nvPr/>
        </p:nvPicPr>
        <p:blipFill>
          <a:blip r:embed="rId2"/>
          <a:stretch>
            <a:fillRect/>
          </a:stretch>
        </p:blipFill>
        <p:spPr>
          <a:xfrm>
            <a:off x="3095625" y="1113223"/>
            <a:ext cx="9096375" cy="5448300"/>
          </a:xfrm>
          <a:prstGeom prst="rect">
            <a:avLst/>
          </a:prstGeom>
          <a:ln>
            <a:solidFill>
              <a:schemeClr val="accent1"/>
            </a:solidFill>
          </a:ln>
        </p:spPr>
      </p:pic>
      <p:sp>
        <p:nvSpPr>
          <p:cNvPr id="2" name="Title 1">
            <a:extLst>
              <a:ext uri="{FF2B5EF4-FFF2-40B4-BE49-F238E27FC236}">
                <a16:creationId xmlns:a16="http://schemas.microsoft.com/office/drawing/2014/main" id="{3BD05673-4537-F1FD-5B2B-65924A5E9820}"/>
              </a:ext>
            </a:extLst>
          </p:cNvPr>
          <p:cNvSpPr txBox="1">
            <a:spLocks/>
          </p:cNvSpPr>
          <p:nvPr/>
        </p:nvSpPr>
        <p:spPr>
          <a:xfrm>
            <a:off x="10785235" y="780772"/>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dirty="0">
                <a:solidFill>
                  <a:schemeClr val="bg1"/>
                </a:solidFill>
                <a:latin typeface="Arial" panose="020B0604020202020204" pitchFamily="34" charset="0"/>
                <a:cs typeface="Arial" panose="020B0604020202020204" pitchFamily="34" charset="0"/>
              </a:rPr>
              <a:t>PTS-564</a:t>
            </a:r>
            <a:endParaRPr lang="en-AT" sz="44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5AAFAAD-6D78-1FA2-C5AC-0BB310109140}"/>
              </a:ext>
            </a:extLst>
          </p:cNvPr>
          <p:cNvSpPr txBox="1"/>
          <p:nvPr/>
        </p:nvSpPr>
        <p:spPr>
          <a:xfrm>
            <a:off x="297402" y="1444410"/>
            <a:ext cx="2463554" cy="5062924"/>
          </a:xfrm>
          <a:prstGeom prst="rect">
            <a:avLst/>
          </a:prstGeom>
          <a:noFill/>
        </p:spPr>
        <p:txBody>
          <a:bodyPr wrap="square">
            <a:spAutoFit/>
          </a:bodyPr>
          <a:lstStyle/>
          <a:p>
            <a:pPr>
              <a:spcBef>
                <a:spcPts val="600"/>
              </a:spcBef>
            </a:pPr>
            <a:r>
              <a:rPr lang="en-GB" sz="1800" dirty="0">
                <a:effectLst/>
                <a:latin typeface="Arial" panose="020B0604020202020204" pitchFamily="34" charset="0"/>
                <a:ea typeface="SimSun" panose="02010600030101010101" pitchFamily="2" charset="-122"/>
                <a:cs typeface="Arial" panose="020B0604020202020204" pitchFamily="34" charset="0"/>
              </a:rPr>
              <a:t>The Nuclide library window consists of a GUI </a:t>
            </a:r>
            <a:r>
              <a:rPr lang="en-GB" dirty="0">
                <a:latin typeface="Arial" panose="020B0604020202020204" pitchFamily="34" charset="0"/>
                <a:ea typeface="SimSun" panose="02010600030101010101" pitchFamily="2" charset="-122"/>
                <a:cs typeface="Arial" panose="020B0604020202020204" pitchFamily="34" charset="0"/>
              </a:rPr>
              <a:t>interface for </a:t>
            </a:r>
            <a:r>
              <a:rPr lang="en-GB" sz="1800" dirty="0">
                <a:effectLst/>
                <a:latin typeface="Arial" panose="020B0604020202020204" pitchFamily="34" charset="0"/>
                <a:ea typeface="SimSun" panose="02010600030101010101" pitchFamily="2" charset="-122"/>
                <a:cs typeface="Arial" panose="020B0604020202020204" pitchFamily="34" charset="0"/>
              </a:rPr>
              <a:t>browsing nuclear data of radionuclides as in the database.</a:t>
            </a:r>
          </a:p>
          <a:p>
            <a:pPr>
              <a:spcBef>
                <a:spcPts val="600"/>
              </a:spcBef>
            </a:pPr>
            <a:r>
              <a:rPr lang="en-GB" dirty="0">
                <a:latin typeface="Arial" panose="020B0604020202020204" pitchFamily="34" charset="0"/>
                <a:ea typeface="SimSun" panose="02010600030101010101" pitchFamily="2" charset="-122"/>
                <a:cs typeface="Arial" panose="020B0604020202020204" pitchFamily="34" charset="0"/>
              </a:rPr>
              <a:t>Relevant attributes:</a:t>
            </a:r>
          </a:p>
          <a:p>
            <a:pPr marL="285750" indent="-285750">
              <a:spcBef>
                <a:spcPts val="600"/>
              </a:spcBef>
              <a:buFontTx/>
              <a:buChar char="-"/>
            </a:pPr>
            <a:r>
              <a:rPr lang="en-GB" dirty="0">
                <a:latin typeface="Arial" panose="020B0604020202020204" pitchFamily="34" charset="0"/>
                <a:ea typeface="SimSun" panose="02010600030101010101" pitchFamily="2" charset="-122"/>
                <a:cs typeface="Arial" panose="020B0604020202020204" pitchFamily="34" charset="0"/>
              </a:rPr>
              <a:t>Nuclide type</a:t>
            </a:r>
          </a:p>
          <a:p>
            <a:pPr marL="285750" indent="-285750">
              <a:spcBef>
                <a:spcPts val="600"/>
              </a:spcBef>
              <a:buFontTx/>
              <a:buChar char="-"/>
            </a:pPr>
            <a:r>
              <a:rPr lang="en-GB" dirty="0">
                <a:latin typeface="Arial" panose="020B0604020202020204" pitchFamily="34" charset="0"/>
                <a:ea typeface="SimSun" panose="02010600030101010101" pitchFamily="2" charset="-122"/>
                <a:cs typeface="Arial" panose="020B0604020202020204" pitchFamily="34" charset="0"/>
              </a:rPr>
              <a:t>Half-life</a:t>
            </a:r>
          </a:p>
          <a:p>
            <a:pPr marL="285750" indent="-285750">
              <a:spcBef>
                <a:spcPts val="600"/>
              </a:spcBef>
              <a:buFontTx/>
              <a:buChar char="-"/>
            </a:pPr>
            <a:r>
              <a:rPr lang="en-GB" dirty="0">
                <a:latin typeface="Arial" panose="020B0604020202020204" pitchFamily="34" charset="0"/>
                <a:ea typeface="SimSun" panose="02010600030101010101" pitchFamily="2" charset="-122"/>
                <a:cs typeface="Arial" panose="020B0604020202020204" pitchFamily="34" charset="0"/>
              </a:rPr>
              <a:t>Energies</a:t>
            </a:r>
          </a:p>
          <a:p>
            <a:pPr marL="285750" indent="-285750">
              <a:spcBef>
                <a:spcPts val="600"/>
              </a:spcBef>
              <a:buFontTx/>
              <a:buChar char="-"/>
            </a:pPr>
            <a:r>
              <a:rPr lang="en-GB" dirty="0">
                <a:latin typeface="Arial" panose="020B0604020202020204" pitchFamily="34" charset="0"/>
                <a:ea typeface="SimSun" panose="02010600030101010101" pitchFamily="2" charset="-122"/>
                <a:cs typeface="Arial" panose="020B0604020202020204" pitchFamily="34" charset="0"/>
              </a:rPr>
              <a:t>Emission rates</a:t>
            </a:r>
          </a:p>
          <a:p>
            <a:pPr>
              <a:spcBef>
                <a:spcPts val="600"/>
              </a:spcBef>
            </a:pPr>
            <a:endParaRPr lang="en-GB" dirty="0">
              <a:latin typeface="Arial" panose="020B0604020202020204" pitchFamily="34" charset="0"/>
              <a:ea typeface="SimSun" panose="02010600030101010101" pitchFamily="2" charset="-122"/>
              <a:cs typeface="Arial" panose="020B0604020202020204" pitchFamily="34" charset="0"/>
            </a:endParaRPr>
          </a:p>
          <a:p>
            <a:pPr>
              <a:spcBef>
                <a:spcPts val="600"/>
              </a:spcBef>
            </a:pPr>
            <a:r>
              <a:rPr lang="en-GB" dirty="0">
                <a:latin typeface="Arial" panose="020B0604020202020204" pitchFamily="34" charset="0"/>
                <a:ea typeface="SimSun" panose="02010600030101010101" pitchFamily="2" charset="-122"/>
                <a:cs typeface="Arial" panose="020B0604020202020204" pitchFamily="34" charset="0"/>
              </a:rPr>
              <a:t>Search options are provided for customizing contextual needs.</a:t>
            </a:r>
          </a:p>
        </p:txBody>
      </p:sp>
    </p:spTree>
    <p:extLst>
      <p:ext uri="{BB962C8B-B14F-4D97-AF65-F5344CB8AC3E}">
        <p14:creationId xmlns:p14="http://schemas.microsoft.com/office/powerpoint/2010/main" val="3439364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5796926-DDAD-444B-8FB2-960C8F3E140B}"/>
              </a:ext>
            </a:extLst>
          </p:cNvPr>
          <p:cNvSpPr txBox="1"/>
          <p:nvPr/>
        </p:nvSpPr>
        <p:spPr>
          <a:xfrm>
            <a:off x="5266084" y="324326"/>
            <a:ext cx="5042223" cy="369332"/>
          </a:xfrm>
          <a:prstGeom prst="rect">
            <a:avLst/>
          </a:prstGeom>
          <a:noFill/>
        </p:spPr>
        <p:txBody>
          <a:bodyPr wrap="square" rtlCol="0">
            <a:spAutoFit/>
          </a:bodyPr>
          <a:lstStyle/>
          <a:p>
            <a:pPr marL="177796"/>
            <a:r>
              <a:rPr lang="en-US" dirty="0">
                <a:solidFill>
                  <a:schemeClr val="bg1"/>
                </a:solidFill>
                <a:latin typeface="Arial" panose="020B0604020202020204" pitchFamily="34" charset="0"/>
                <a:cs typeface="Arial" panose="020B0604020202020204" pitchFamily="34" charset="0"/>
              </a:rPr>
              <a:t>Spectrum release options</a:t>
            </a:r>
            <a:endParaRPr lang="en-GB"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15D5040-166C-4305-9E27-CE7D8D69EF68}"/>
              </a:ext>
            </a:extLst>
          </p:cNvPr>
          <p:cNvSpPr txBox="1"/>
          <p:nvPr/>
        </p:nvSpPr>
        <p:spPr>
          <a:xfrm>
            <a:off x="230819" y="1975951"/>
            <a:ext cx="2736697" cy="3005951"/>
          </a:xfrm>
          <a:prstGeom prst="rect">
            <a:avLst/>
          </a:prstGeom>
          <a:noFill/>
        </p:spPr>
        <p:txBody>
          <a:bodyPr wrap="square">
            <a:spAutoFit/>
          </a:bodyPr>
          <a:lstStyle/>
          <a:p>
            <a:pPr>
              <a:spcBef>
                <a:spcPts val="600"/>
              </a:spcBef>
            </a:pPr>
            <a:endParaRPr lang="en-GB" sz="1600" b="1" dirty="0">
              <a:latin typeface="Arial" panose="020B0604020202020204" pitchFamily="34" charset="0"/>
              <a:cs typeface="Arial" panose="020B0604020202020204" pitchFamily="34" charset="0"/>
            </a:endParaRPr>
          </a:p>
          <a:p>
            <a:pPr>
              <a:spcBef>
                <a:spcPts val="400"/>
              </a:spcBef>
            </a:pPr>
            <a:r>
              <a:rPr lang="en-GB" sz="1600" b="1" dirty="0">
                <a:latin typeface="Arial" panose="020B0604020202020204" pitchFamily="34" charset="0"/>
                <a:cs typeface="Arial" panose="020B0604020202020204" pitchFamily="34" charset="0"/>
              </a:rPr>
              <a:t>Sample </a:t>
            </a:r>
            <a:r>
              <a:rPr lang="en-GB" sz="1600" dirty="0">
                <a:latin typeface="Arial" panose="020B0604020202020204" pitchFamily="34" charset="0"/>
                <a:cs typeface="Arial" panose="020B0604020202020204" pitchFamily="34" charset="0"/>
              </a:rPr>
              <a:t>spectra can be released with or without category.</a:t>
            </a:r>
          </a:p>
          <a:p>
            <a:pPr>
              <a:spcBef>
                <a:spcPts val="400"/>
              </a:spcBef>
            </a:pPr>
            <a:endParaRPr lang="en-GB" sz="1600" dirty="0">
              <a:latin typeface="Arial" panose="020B0604020202020204" pitchFamily="34" charset="0"/>
              <a:cs typeface="Arial" panose="020B0604020202020204" pitchFamily="34" charset="0"/>
            </a:endParaRPr>
          </a:p>
          <a:p>
            <a:pPr>
              <a:spcBef>
                <a:spcPts val="400"/>
              </a:spcBef>
            </a:pPr>
            <a:r>
              <a:rPr lang="en-GB" sz="1600" b="1" dirty="0">
                <a:latin typeface="Arial" panose="020B0604020202020204" pitchFamily="34" charset="0"/>
                <a:cs typeface="Arial" panose="020B0604020202020204" pitchFamily="34" charset="0"/>
              </a:rPr>
              <a:t>Support spectra</a:t>
            </a:r>
            <a:r>
              <a:rPr lang="en-GB" sz="1600" dirty="0">
                <a:latin typeface="Arial" panose="020B0604020202020204" pitchFamily="34" charset="0"/>
                <a:cs typeface="Arial" panose="020B0604020202020204" pitchFamily="34" charset="0"/>
              </a:rPr>
              <a:t> (calibration, blank, detector background) can be                marked as viewed, bad, duplicate</a:t>
            </a:r>
          </a:p>
          <a:p>
            <a:pPr marL="228594" indent="-228594">
              <a:spcBef>
                <a:spcPts val="400"/>
              </a:spcBef>
              <a:buFontTx/>
              <a:buChar char="-"/>
            </a:pPr>
            <a:endParaRPr lang="en-GB" sz="1600" dirty="0">
              <a:latin typeface="Arial" panose="020B0604020202020204" pitchFamily="34" charset="0"/>
              <a:cs typeface="Arial" panose="020B0604020202020204" pitchFamily="34" charset="0"/>
            </a:endParaRPr>
          </a:p>
        </p:txBody>
      </p:sp>
      <p:sp>
        <p:nvSpPr>
          <p:cNvPr id="8" name="Slide Number Placeholder 4">
            <a:extLst>
              <a:ext uri="{FF2B5EF4-FFF2-40B4-BE49-F238E27FC236}">
                <a16:creationId xmlns:a16="http://schemas.microsoft.com/office/drawing/2014/main" id="{07694278-7550-4BB4-93F6-580DFA6B897E}"/>
              </a:ext>
            </a:extLst>
          </p:cNvPr>
          <p:cNvSpPr txBox="1">
            <a:spLocks/>
          </p:cNvSpPr>
          <p:nvPr/>
        </p:nvSpPr>
        <p:spPr>
          <a:xfrm>
            <a:off x="8686800" y="6441355"/>
            <a:ext cx="2133600" cy="3661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9D1F5BF-66C8-4EB3-B13C-6DCBEA49C2FE}" type="slidenum">
              <a:rPr lang="en-GB" sz="1400">
                <a:solidFill>
                  <a:schemeClr val="tx1">
                    <a:lumMod val="50000"/>
                    <a:lumOff val="50000"/>
                  </a:schemeClr>
                </a:solidFill>
                <a:latin typeface="Arial" panose="020B0604020202020204" pitchFamily="34" charset="0"/>
                <a:cs typeface="Arial" panose="020B0604020202020204" pitchFamily="34" charset="0"/>
              </a:rPr>
              <a:pPr algn="r"/>
              <a:t>17</a:t>
            </a:fld>
            <a:endParaRPr lang="en-GB" sz="14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8121B1D-7C05-717B-17B5-E5AEE66B3AD7}"/>
              </a:ext>
            </a:extLst>
          </p:cNvPr>
          <p:cNvPicPr>
            <a:picLocks noChangeAspect="1"/>
          </p:cNvPicPr>
          <p:nvPr/>
        </p:nvPicPr>
        <p:blipFill>
          <a:blip r:embed="rId2"/>
          <a:stretch>
            <a:fillRect/>
          </a:stretch>
        </p:blipFill>
        <p:spPr>
          <a:xfrm>
            <a:off x="3524435" y="4231253"/>
            <a:ext cx="8667565" cy="2166891"/>
          </a:xfrm>
          <a:prstGeom prst="rect">
            <a:avLst/>
          </a:prstGeom>
          <a:ln>
            <a:solidFill>
              <a:schemeClr val="accent1"/>
            </a:solidFill>
          </a:ln>
        </p:spPr>
      </p:pic>
      <p:pic>
        <p:nvPicPr>
          <p:cNvPr id="9" name="Picture 8">
            <a:extLst>
              <a:ext uri="{FF2B5EF4-FFF2-40B4-BE49-F238E27FC236}">
                <a16:creationId xmlns:a16="http://schemas.microsoft.com/office/drawing/2014/main" id="{011B4C06-7F2C-F624-B2BF-21522F5C31C5}"/>
              </a:ext>
            </a:extLst>
          </p:cNvPr>
          <p:cNvPicPr>
            <a:picLocks noChangeAspect="1"/>
          </p:cNvPicPr>
          <p:nvPr/>
        </p:nvPicPr>
        <p:blipFill>
          <a:blip r:embed="rId3"/>
          <a:stretch>
            <a:fillRect/>
          </a:stretch>
        </p:blipFill>
        <p:spPr>
          <a:xfrm>
            <a:off x="3524435" y="1571980"/>
            <a:ext cx="8667565" cy="2003496"/>
          </a:xfrm>
          <a:prstGeom prst="rect">
            <a:avLst/>
          </a:prstGeom>
          <a:ln>
            <a:solidFill>
              <a:schemeClr val="accent1"/>
            </a:solidFill>
          </a:ln>
        </p:spPr>
      </p:pic>
      <p:sp>
        <p:nvSpPr>
          <p:cNvPr id="10" name="TextBox 9">
            <a:extLst>
              <a:ext uri="{FF2B5EF4-FFF2-40B4-BE49-F238E27FC236}">
                <a16:creationId xmlns:a16="http://schemas.microsoft.com/office/drawing/2014/main" id="{F5019EFD-2DA9-95E4-B61E-7435E58D4CBE}"/>
              </a:ext>
            </a:extLst>
          </p:cNvPr>
          <p:cNvSpPr txBox="1"/>
          <p:nvPr/>
        </p:nvSpPr>
        <p:spPr>
          <a:xfrm>
            <a:off x="6096000" y="1180158"/>
            <a:ext cx="3382392" cy="338554"/>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Noble gas release window</a:t>
            </a:r>
            <a:endParaRPr lang="en-GB" sz="16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B21BC15-EA0F-960D-DE30-1A2C603CF630}"/>
              </a:ext>
            </a:extLst>
          </p:cNvPr>
          <p:cNvSpPr txBox="1"/>
          <p:nvPr/>
        </p:nvSpPr>
        <p:spPr>
          <a:xfrm>
            <a:off x="6096000" y="3871094"/>
            <a:ext cx="3382392" cy="338554"/>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Particulates release window</a:t>
            </a:r>
            <a:endParaRPr lang="en-GB"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ACBCC61-27FD-71CB-D1E7-B21D557384A8}"/>
              </a:ext>
            </a:extLst>
          </p:cNvPr>
          <p:cNvSpPr txBox="1">
            <a:spLocks/>
          </p:cNvSpPr>
          <p:nvPr/>
        </p:nvSpPr>
        <p:spPr>
          <a:xfrm>
            <a:off x="10785235" y="780772"/>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dirty="0">
                <a:solidFill>
                  <a:schemeClr val="bg1"/>
                </a:solidFill>
                <a:latin typeface="Arial" panose="020B0604020202020204" pitchFamily="34" charset="0"/>
                <a:cs typeface="Arial" panose="020B0604020202020204" pitchFamily="34" charset="0"/>
              </a:rPr>
              <a:t>PTS-564</a:t>
            </a:r>
            <a:endParaRPr lang="en-AT"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3161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5796926-DDAD-444B-8FB2-960C8F3E140B}"/>
              </a:ext>
            </a:extLst>
          </p:cNvPr>
          <p:cNvSpPr txBox="1"/>
          <p:nvPr/>
        </p:nvSpPr>
        <p:spPr>
          <a:xfrm>
            <a:off x="4711377" y="374924"/>
            <a:ext cx="5042223" cy="369332"/>
          </a:xfrm>
          <a:prstGeom prst="rect">
            <a:avLst/>
          </a:prstGeom>
          <a:noFill/>
        </p:spPr>
        <p:txBody>
          <a:bodyPr wrap="square" rtlCol="0">
            <a:spAutoFit/>
          </a:bodyPr>
          <a:lstStyle/>
          <a:p>
            <a:pPr marL="177796"/>
            <a:r>
              <a:rPr lang="en-US" dirty="0">
                <a:solidFill>
                  <a:schemeClr val="bg1"/>
                </a:solidFill>
                <a:latin typeface="Arial" panose="020B0604020202020204" pitchFamily="34" charset="0"/>
                <a:cs typeface="Arial" panose="020B0604020202020204" pitchFamily="34" charset="0"/>
              </a:rPr>
              <a:t>Report generation</a:t>
            </a:r>
            <a:endParaRPr lang="en-GB" dirty="0">
              <a:solidFill>
                <a:schemeClr val="bg1"/>
              </a:solidFill>
              <a:latin typeface="Arial" panose="020B0604020202020204" pitchFamily="34" charset="0"/>
              <a:cs typeface="Arial" panose="020B0604020202020204" pitchFamily="34" charset="0"/>
            </a:endParaRPr>
          </a:p>
        </p:txBody>
      </p:sp>
      <p:sp>
        <p:nvSpPr>
          <p:cNvPr id="8" name="Slide Number Placeholder 4">
            <a:extLst>
              <a:ext uri="{FF2B5EF4-FFF2-40B4-BE49-F238E27FC236}">
                <a16:creationId xmlns:a16="http://schemas.microsoft.com/office/drawing/2014/main" id="{07694278-7550-4BB4-93F6-580DFA6B897E}"/>
              </a:ext>
            </a:extLst>
          </p:cNvPr>
          <p:cNvSpPr txBox="1">
            <a:spLocks/>
          </p:cNvSpPr>
          <p:nvPr/>
        </p:nvSpPr>
        <p:spPr>
          <a:xfrm>
            <a:off x="8686800" y="6441355"/>
            <a:ext cx="2133600" cy="3661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9D1F5BF-66C8-4EB3-B13C-6DCBEA49C2FE}" type="slidenum">
              <a:rPr lang="en-GB" sz="1400">
                <a:solidFill>
                  <a:schemeClr val="tx1">
                    <a:lumMod val="50000"/>
                    <a:lumOff val="50000"/>
                  </a:schemeClr>
                </a:solidFill>
                <a:latin typeface="Arial" panose="020B0604020202020204" pitchFamily="34" charset="0"/>
                <a:cs typeface="Arial" panose="020B0604020202020204" pitchFamily="34" charset="0"/>
              </a:rPr>
              <a:pPr algn="r"/>
              <a:t>18</a:t>
            </a:fld>
            <a:endParaRPr lang="en-GB" sz="14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1B35229-6EEC-AD1B-F260-549813D52847}"/>
              </a:ext>
            </a:extLst>
          </p:cNvPr>
          <p:cNvPicPr>
            <a:picLocks noChangeAspect="1"/>
          </p:cNvPicPr>
          <p:nvPr/>
        </p:nvPicPr>
        <p:blipFill>
          <a:blip r:embed="rId2"/>
          <a:stretch>
            <a:fillRect/>
          </a:stretch>
        </p:blipFill>
        <p:spPr>
          <a:xfrm>
            <a:off x="6911179" y="1056442"/>
            <a:ext cx="5280821" cy="3429156"/>
          </a:xfrm>
          <a:prstGeom prst="rect">
            <a:avLst/>
          </a:prstGeom>
        </p:spPr>
      </p:pic>
      <p:pic>
        <p:nvPicPr>
          <p:cNvPr id="9" name="Picture 8">
            <a:extLst>
              <a:ext uri="{FF2B5EF4-FFF2-40B4-BE49-F238E27FC236}">
                <a16:creationId xmlns:a16="http://schemas.microsoft.com/office/drawing/2014/main" id="{DB73FDFB-DD22-459F-276A-4CC2D30F7CDC}"/>
              </a:ext>
            </a:extLst>
          </p:cNvPr>
          <p:cNvPicPr>
            <a:picLocks noChangeAspect="1"/>
          </p:cNvPicPr>
          <p:nvPr/>
        </p:nvPicPr>
        <p:blipFill>
          <a:blip r:embed="rId3"/>
          <a:stretch>
            <a:fillRect/>
          </a:stretch>
        </p:blipFill>
        <p:spPr>
          <a:xfrm>
            <a:off x="183472" y="2969662"/>
            <a:ext cx="5912528" cy="3837876"/>
          </a:xfrm>
          <a:prstGeom prst="rect">
            <a:avLst/>
          </a:prstGeom>
        </p:spPr>
      </p:pic>
      <p:sp>
        <p:nvSpPr>
          <p:cNvPr id="10" name="TextBox 9">
            <a:extLst>
              <a:ext uri="{FF2B5EF4-FFF2-40B4-BE49-F238E27FC236}">
                <a16:creationId xmlns:a16="http://schemas.microsoft.com/office/drawing/2014/main" id="{8B3A2FD2-5F00-0C80-4C03-DDB1357361F4}"/>
              </a:ext>
            </a:extLst>
          </p:cNvPr>
          <p:cNvSpPr txBox="1"/>
          <p:nvPr/>
        </p:nvSpPr>
        <p:spPr>
          <a:xfrm>
            <a:off x="183472" y="1477037"/>
            <a:ext cx="6175900" cy="954300"/>
          </a:xfrm>
          <a:prstGeom prst="rect">
            <a:avLst/>
          </a:prstGeom>
          <a:noFill/>
        </p:spPr>
        <p:txBody>
          <a:bodyPr wrap="square">
            <a:spAutoFit/>
          </a:bodyPr>
          <a:lstStyle/>
          <a:p>
            <a:pPr>
              <a:spcBef>
                <a:spcPts val="600"/>
              </a:spcBef>
            </a:pPr>
            <a:r>
              <a:rPr lang="en-US" sz="1867" dirty="0">
                <a:latin typeface="Arial" panose="020B0604020202020204" pitchFamily="34" charset="0"/>
                <a:cs typeface="Arial" panose="020B0604020202020204" pitchFamily="34" charset="0"/>
              </a:rPr>
              <a:t>After the interactive review is completed, iNSPIRE allows Reviewed Radionuclide Report (RRR) to be generated, in 3 formats: ascii, html and xml</a:t>
            </a:r>
            <a:endParaRPr lang="en-GB" sz="1867"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7159F3A-2246-64BD-0B21-50981933620A}"/>
              </a:ext>
            </a:extLst>
          </p:cNvPr>
          <p:cNvSpPr txBox="1">
            <a:spLocks/>
          </p:cNvSpPr>
          <p:nvPr/>
        </p:nvSpPr>
        <p:spPr>
          <a:xfrm>
            <a:off x="10785235" y="780772"/>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dirty="0">
                <a:solidFill>
                  <a:schemeClr val="bg1"/>
                </a:solidFill>
                <a:latin typeface="Arial" panose="020B0604020202020204" pitchFamily="34" charset="0"/>
                <a:cs typeface="Arial" panose="020B0604020202020204" pitchFamily="34" charset="0"/>
              </a:rPr>
              <a:t>PTS-564</a:t>
            </a:r>
            <a:endParaRPr lang="en-AT"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9992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e-Icing Systems Market To Witness Astonishing Growth – 2026 |">
            <a:extLst>
              <a:ext uri="{FF2B5EF4-FFF2-40B4-BE49-F238E27FC236}">
                <a16:creationId xmlns:a16="http://schemas.microsoft.com/office/drawing/2014/main" id="{63E7785C-3904-4E26-8D62-7FCACB2F59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9841" y="1241912"/>
            <a:ext cx="1550893" cy="15508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441CA8A-6AD9-412F-9FD3-C2472CE55804}"/>
              </a:ext>
            </a:extLst>
          </p:cNvPr>
          <p:cNvSpPr txBox="1"/>
          <p:nvPr/>
        </p:nvSpPr>
        <p:spPr>
          <a:xfrm>
            <a:off x="4460643" y="386209"/>
            <a:ext cx="5042223" cy="400110"/>
          </a:xfrm>
          <a:prstGeom prst="rect">
            <a:avLst/>
          </a:prstGeom>
          <a:noFill/>
        </p:spPr>
        <p:txBody>
          <a:bodyPr wrap="square" rtlCol="0">
            <a:spAutoFit/>
          </a:bodyPr>
          <a:lstStyle/>
          <a:p>
            <a:pPr marL="177796" algn="ctr"/>
            <a:r>
              <a:rPr lang="en-US" sz="2000" dirty="0">
                <a:solidFill>
                  <a:schemeClr val="bg1"/>
                </a:solidFill>
                <a:latin typeface="Arial" panose="020B0604020202020204" pitchFamily="34" charset="0"/>
                <a:cs typeface="Arial" panose="020B0604020202020204" pitchFamily="34" charset="0"/>
              </a:rPr>
              <a:t>Summary</a:t>
            </a:r>
            <a:endParaRPr lang="en-GB" sz="20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3E02F1D-9C6A-4E28-9F16-C1BBAE253120}"/>
              </a:ext>
            </a:extLst>
          </p:cNvPr>
          <p:cNvSpPr txBox="1"/>
          <p:nvPr/>
        </p:nvSpPr>
        <p:spPr>
          <a:xfrm>
            <a:off x="347378" y="1241912"/>
            <a:ext cx="6634377" cy="526297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spcAft>
                <a:spcPts val="900"/>
              </a:spcAft>
              <a:buFont typeface="Wingdings" panose="05000000000000000000" pitchFamily="2" charset="2"/>
              <a:buChar char="v"/>
            </a:pPr>
            <a:r>
              <a:rPr lang="en-GB" sz="1800" dirty="0">
                <a:effectLst/>
                <a:latin typeface="Arial" panose="020B0604020202020204" pitchFamily="34" charset="0"/>
                <a:ea typeface="SimSun" panose="02010600030101010101" pitchFamily="2" charset="-122"/>
                <a:cs typeface="Arial" panose="020B0604020202020204" pitchFamily="34" charset="0"/>
              </a:rPr>
              <a:t>The development by the IDC of iNSPIRE project is successfully completed.</a:t>
            </a:r>
          </a:p>
          <a:p>
            <a:pPr marL="285750" indent="-285750">
              <a:spcAft>
                <a:spcPts val="900"/>
              </a:spcAft>
              <a:buFont typeface="Wingdings" panose="05000000000000000000" pitchFamily="2" charset="2"/>
              <a:buChar char="v"/>
            </a:pPr>
            <a:r>
              <a:rPr lang="en-GB" dirty="0">
                <a:latin typeface="Arial" panose="020B0604020202020204" pitchFamily="34" charset="0"/>
                <a:ea typeface="SimSun" panose="02010600030101010101" pitchFamily="2" charset="-122"/>
                <a:cs typeface="Arial" panose="020B0604020202020204" pitchFamily="34" charset="0"/>
              </a:rPr>
              <a:t>The new version handles both noble gas and particulates data from IMS Radionuclide stations and Laboratories.</a:t>
            </a:r>
            <a:endParaRPr lang="en-GB" sz="1800" dirty="0">
              <a:effectLst/>
              <a:latin typeface="Arial" panose="020B0604020202020204" pitchFamily="34" charset="0"/>
              <a:ea typeface="SimSun" panose="02010600030101010101" pitchFamily="2" charset="-122"/>
              <a:cs typeface="Arial" panose="020B0604020202020204" pitchFamily="34" charset="0"/>
            </a:endParaRPr>
          </a:p>
          <a:p>
            <a:pPr marL="285750" indent="-285750">
              <a:spcAft>
                <a:spcPts val="900"/>
              </a:spcAft>
              <a:buFont typeface="Wingdings" panose="05000000000000000000" pitchFamily="2" charset="2"/>
              <a:buChar char="v"/>
            </a:pPr>
            <a:r>
              <a:rPr lang="en-GB" sz="1800" dirty="0">
                <a:effectLst/>
                <a:latin typeface="Arial" panose="020B0604020202020204" pitchFamily="34" charset="0"/>
                <a:ea typeface="SimSun" panose="02010600030101010101" pitchFamily="2" charset="-122"/>
                <a:cs typeface="Arial" panose="020B0604020202020204" pitchFamily="34" charset="0"/>
              </a:rPr>
              <a:t>iNSPIRE provides relevant features and dedicated functionalities to Analysts to check the data quality, perform the standard interactive review and introduce necessary corrections to automatic processing results, as appropriate, and release sample spectra which produce Reviewed Radionuclide Reports (RRR). </a:t>
            </a:r>
          </a:p>
          <a:p>
            <a:pPr marL="285750" indent="-285750">
              <a:spcAft>
                <a:spcPts val="900"/>
              </a:spcAft>
              <a:buFont typeface="Wingdings" panose="05000000000000000000" pitchFamily="2" charset="2"/>
              <a:buChar char="v"/>
            </a:pPr>
            <a:r>
              <a:rPr lang="en-GB" dirty="0">
                <a:latin typeface="Arial" panose="020B0604020202020204" pitchFamily="34" charset="0"/>
                <a:ea typeface="SimSun" panose="02010600030101010101" pitchFamily="2" charset="-122"/>
                <a:cs typeface="Arial" panose="020B0604020202020204" pitchFamily="34" charset="0"/>
              </a:rPr>
              <a:t>It allows to perform Special Studies, on request by member states or the PTS, as well. The outcome will be an Updated Radionuclide Report (URR).</a:t>
            </a:r>
            <a:endParaRPr lang="en-GB" sz="1800" dirty="0">
              <a:effectLst/>
              <a:latin typeface="Arial" panose="020B0604020202020204" pitchFamily="34" charset="0"/>
              <a:ea typeface="SimSun" panose="02010600030101010101" pitchFamily="2" charset="-122"/>
              <a:cs typeface="Arial" panose="020B0604020202020204" pitchFamily="34" charset="0"/>
            </a:endParaRPr>
          </a:p>
          <a:p>
            <a:pPr marL="285750" indent="-285750">
              <a:spcAft>
                <a:spcPts val="900"/>
              </a:spcAft>
              <a:buFont typeface="Wingdings" panose="05000000000000000000" pitchFamily="2" charset="2"/>
              <a:buChar char="v"/>
            </a:pPr>
            <a:r>
              <a:rPr lang="en-GB" sz="1800" dirty="0">
                <a:effectLst/>
                <a:latin typeface="Arial" panose="020B0604020202020204" pitchFamily="34" charset="0"/>
                <a:ea typeface="SimSun" panose="02010600030101010101" pitchFamily="2" charset="-122"/>
                <a:cs typeface="Arial" panose="020B0604020202020204" pitchFamily="34" charset="0"/>
              </a:rPr>
              <a:t>In addition to sample spectra analysis, the GUI is also used to interactively check all auxiliary spectral data </a:t>
            </a:r>
            <a:r>
              <a:rPr lang="en-GB" sz="1800" i="1" dirty="0">
                <a:effectLst/>
                <a:latin typeface="Arial" panose="020B0604020202020204" pitchFamily="34" charset="0"/>
                <a:ea typeface="SimSun" panose="02010600030101010101" pitchFamily="2" charset="-122"/>
                <a:cs typeface="Arial" panose="020B0604020202020204" pitchFamily="34" charset="0"/>
              </a:rPr>
              <a:t>(gas and detector backgrounds, Quality Control, calibration, blank) as well as spike spectra.</a:t>
            </a:r>
            <a:endParaRPr lang="en-GB" sz="1600" i="1" dirty="0">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B7FE085-D424-437C-A5D7-7BAA0CF608FD}"/>
              </a:ext>
            </a:extLst>
          </p:cNvPr>
          <p:cNvSpPr txBox="1"/>
          <p:nvPr/>
        </p:nvSpPr>
        <p:spPr>
          <a:xfrm>
            <a:off x="8331401" y="2931375"/>
            <a:ext cx="3138666" cy="1754326"/>
          </a:xfrm>
          <a:prstGeom prst="rect">
            <a:avLst/>
          </a:prstGeom>
          <a:noFill/>
        </p:spPr>
        <p:txBody>
          <a:bodyPr wrap="square">
            <a:spAutoFit/>
          </a:bodyPr>
          <a:lstStyle/>
          <a:p>
            <a:pPr>
              <a:spcBef>
                <a:spcPts val="800"/>
              </a:spcBef>
            </a:pPr>
            <a:r>
              <a:rPr lang="en-US" dirty="0">
                <a:solidFill>
                  <a:schemeClr val="accent1"/>
                </a:solidFill>
                <a:latin typeface="Arial" panose="020B0604020202020204" pitchFamily="34" charset="0"/>
                <a:cs typeface="Arial" panose="020B0604020202020204" pitchFamily="34" charset="0"/>
              </a:rPr>
              <a:t>iNSPIRE phase 2 is currently under formal pre-release testing by IDC Analysts before deployment into IDC operations and integration into NDC-in-a-Box package.</a:t>
            </a:r>
          </a:p>
        </p:txBody>
      </p:sp>
      <p:sp>
        <p:nvSpPr>
          <p:cNvPr id="8" name="Slide Number Placeholder 4">
            <a:extLst>
              <a:ext uri="{FF2B5EF4-FFF2-40B4-BE49-F238E27FC236}">
                <a16:creationId xmlns:a16="http://schemas.microsoft.com/office/drawing/2014/main" id="{1BEDEEFD-87CC-41B7-8E7D-46BF9E07B09A}"/>
              </a:ext>
            </a:extLst>
          </p:cNvPr>
          <p:cNvSpPr txBox="1">
            <a:spLocks/>
          </p:cNvSpPr>
          <p:nvPr/>
        </p:nvSpPr>
        <p:spPr>
          <a:xfrm>
            <a:off x="8686800" y="6441355"/>
            <a:ext cx="2133600" cy="3661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9D1F5BF-66C8-4EB3-B13C-6DCBEA49C2FE}" type="slidenum">
              <a:rPr lang="en-GB" sz="1400">
                <a:solidFill>
                  <a:schemeClr val="tx1">
                    <a:lumMod val="50000"/>
                    <a:lumOff val="50000"/>
                  </a:schemeClr>
                </a:solidFill>
                <a:latin typeface="Arial" panose="020B0604020202020204" pitchFamily="34" charset="0"/>
                <a:cs typeface="Arial" panose="020B0604020202020204" pitchFamily="34" charset="0"/>
              </a:rPr>
              <a:pPr algn="r"/>
              <a:t>19</a:t>
            </a:fld>
            <a:endParaRPr lang="en-GB" sz="14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494CB61-CD35-21FB-1D7E-6A89D1C82E50}"/>
              </a:ext>
            </a:extLst>
          </p:cNvPr>
          <p:cNvSpPr txBox="1">
            <a:spLocks/>
          </p:cNvSpPr>
          <p:nvPr/>
        </p:nvSpPr>
        <p:spPr>
          <a:xfrm>
            <a:off x="10785235" y="780772"/>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dirty="0">
                <a:solidFill>
                  <a:schemeClr val="bg1"/>
                </a:solidFill>
                <a:latin typeface="Arial" panose="020B0604020202020204" pitchFamily="34" charset="0"/>
                <a:cs typeface="Arial" panose="020B0604020202020204" pitchFamily="34" charset="0"/>
              </a:rPr>
              <a:t>PTS-564</a:t>
            </a:r>
            <a:endParaRPr lang="en-AT" sz="4400" dirty="0">
              <a:solidFill>
                <a:schemeClr val="bg1"/>
              </a:solidFill>
              <a:latin typeface="Arial" panose="020B0604020202020204" pitchFamily="34" charset="0"/>
              <a:cs typeface="Arial" panose="020B0604020202020204" pitchFamily="34" charset="0"/>
            </a:endParaRPr>
          </a:p>
        </p:txBody>
      </p:sp>
      <p:pic>
        <p:nvPicPr>
          <p:cNvPr id="1030" name="Picture 6" descr="Premium Photo | Thank you word on blue computer keyboard key">
            <a:extLst>
              <a:ext uri="{FF2B5EF4-FFF2-40B4-BE49-F238E27FC236}">
                <a16:creationId xmlns:a16="http://schemas.microsoft.com/office/drawing/2014/main" id="{CF54B144-CD87-9AEA-79DD-B8E2FA8278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8621" y="5270919"/>
            <a:ext cx="1785799" cy="1189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61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fade">
                                      <p:cBhvr>
                                        <p:cTn id="13" dur="100"/>
                                        <p:tgtEl>
                                          <p:spTgt spid="1030"/>
                                        </p:tgtEl>
                                      </p:cBhvr>
                                    </p:animEffect>
                                    <p:anim calcmode="lin" valueType="num">
                                      <p:cBhvr>
                                        <p:cTn id="14" dur="400" fill="hold"/>
                                        <p:tgtEl>
                                          <p:spTgt spid="1030"/>
                                        </p:tgtEl>
                                        <p:attrNameLst>
                                          <p:attrName>ppt_x</p:attrName>
                                        </p:attrNameLst>
                                      </p:cBhvr>
                                      <p:tavLst>
                                        <p:tav tm="0">
                                          <p:val>
                                            <p:strVal val="#ppt_x"/>
                                          </p:val>
                                        </p:tav>
                                        <p:tav tm="100000">
                                          <p:val>
                                            <p:strVal val="#ppt_x"/>
                                          </p:val>
                                        </p:tav>
                                      </p:tavLst>
                                    </p:anim>
                                    <p:anim calcmode="lin" valueType="num">
                                      <p:cBhvr>
                                        <p:cTn id="15" dur="400" fill="hold"/>
                                        <p:tgtEl>
                                          <p:spTgt spid="1030"/>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103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103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84435" y="295857"/>
            <a:ext cx="5625193" cy="440990"/>
          </a:xfrm>
        </p:spPr>
        <p:txBody>
          <a:bodyPr>
            <a:noAutofit/>
          </a:bodyPr>
          <a:lstStyle/>
          <a:p>
            <a:r>
              <a:rPr lang="en-US" sz="1800" dirty="0">
                <a:solidFill>
                  <a:schemeClr val="bg1"/>
                </a:solidFill>
                <a:latin typeface="Arial" panose="020B0604020202020204" pitchFamily="34" charset="0"/>
                <a:ea typeface="+mn-ea"/>
                <a:cs typeface="Arial" panose="020B0604020202020204" pitchFamily="34" charset="0"/>
              </a:rPr>
              <a:t>Scope</a:t>
            </a:r>
          </a:p>
        </p:txBody>
      </p:sp>
      <p:graphicFrame>
        <p:nvGraphicFramePr>
          <p:cNvPr id="3" name="Diagram 2"/>
          <p:cNvGraphicFramePr/>
          <p:nvPr>
            <p:extLst>
              <p:ext uri="{D42A27DB-BD31-4B8C-83A1-F6EECF244321}">
                <p14:modId xmlns:p14="http://schemas.microsoft.com/office/powerpoint/2010/main" val="1199644587"/>
              </p:ext>
            </p:extLst>
          </p:nvPr>
        </p:nvGraphicFramePr>
        <p:xfrm>
          <a:off x="5976431" y="1564969"/>
          <a:ext cx="3872466" cy="4197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Letzte Goldenen Puzzleteil Ein Puzzle Zu Vervollständigen. Konzept Der  Business-Lösung, Ein Problem Zu Lösen. 3D-Darstellung Lizenzfreie Fotos,  Bilder Und Stock Fotografie. Image 61331801.">
            <a:extLst>
              <a:ext uri="{FF2B5EF4-FFF2-40B4-BE49-F238E27FC236}">
                <a16:creationId xmlns:a16="http://schemas.microsoft.com/office/drawing/2014/main" id="{59C12B5D-25F8-4401-B23B-7F56109FF0DC}"/>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28556" y="2142828"/>
            <a:ext cx="3528526" cy="25091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499C506-9FCC-F4D7-D031-6AEF6EFA3085}"/>
              </a:ext>
            </a:extLst>
          </p:cNvPr>
          <p:cNvSpPr txBox="1">
            <a:spLocks/>
          </p:cNvSpPr>
          <p:nvPr/>
        </p:nvSpPr>
        <p:spPr>
          <a:xfrm>
            <a:off x="10785235" y="780772"/>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dirty="0">
                <a:solidFill>
                  <a:schemeClr val="bg1"/>
                </a:solidFill>
                <a:latin typeface="Arial" panose="020B0604020202020204" pitchFamily="34" charset="0"/>
                <a:cs typeface="Arial" panose="020B0604020202020204" pitchFamily="34" charset="0"/>
              </a:rPr>
              <a:t>PTS-564</a:t>
            </a:r>
            <a:endParaRPr lang="en-AT"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7378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bwMode="auto">
          <a:xfrm>
            <a:off x="9644068" y="8246303"/>
            <a:ext cx="71913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9" rIns="92075" bIns="46039" numCol="1" anchor="t" anchorCtr="0" compatLnSpc="1">
            <a:prstTxWarp prst="textNoShape">
              <a:avLst/>
            </a:prstTxWarp>
          </a:bodyPr>
          <a:lstStyle>
            <a:defPPr>
              <a:defRPr lang="en-US"/>
            </a:defPPr>
            <a:lvl1pPr marL="0" algn="l" defTabSz="914377" rtl="0" eaLnBrk="1" latinLnBrk="0" hangingPunct="1">
              <a:defRPr sz="1100" kern="1200">
                <a:solidFill>
                  <a:srgbClr val="4A004A"/>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altLang="en-US" sz="1600">
                <a:latin typeface="Arial" panose="020B0604020202020204" pitchFamily="34" charset="0"/>
                <a:cs typeface="Arial" panose="020B0604020202020204" pitchFamily="34" charset="0"/>
              </a:rPr>
              <a:t>Page </a:t>
            </a:r>
            <a:fld id="{6CA6B004-1936-45B3-962B-969DDD879B35}" type="slidenum">
              <a:rPr lang="en-US" altLang="en-US" sz="1600">
                <a:latin typeface="Arial" panose="020B0604020202020204" pitchFamily="34" charset="0"/>
                <a:cs typeface="Arial" panose="020B0604020202020204" pitchFamily="34" charset="0"/>
              </a:rPr>
              <a:pPr/>
              <a:t>3</a:t>
            </a:fld>
            <a:endParaRPr lang="en-US" altLang="en-US" sz="1600">
              <a:latin typeface="Arial" panose="020B0604020202020204" pitchFamily="34" charset="0"/>
              <a:cs typeface="Arial" panose="020B0604020202020204" pitchFamily="34" charset="0"/>
            </a:endParaRPr>
          </a:p>
        </p:txBody>
      </p:sp>
      <p:sp>
        <p:nvSpPr>
          <p:cNvPr id="5" name="Rectangle 4"/>
          <p:cNvSpPr/>
          <p:nvPr/>
        </p:nvSpPr>
        <p:spPr>
          <a:xfrm>
            <a:off x="307350" y="1482995"/>
            <a:ext cx="5513032" cy="456067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07000"/>
              </a:lnSpc>
              <a:spcAft>
                <a:spcPts val="800"/>
              </a:spcAft>
            </a:pPr>
            <a:r>
              <a:rPr lang="en-GB" b="1" i="1" dirty="0">
                <a:solidFill>
                  <a:schemeClr val="accent2"/>
                </a:solidFill>
                <a:latin typeface="Arial" panose="020B0604020202020204" pitchFamily="34" charset="0"/>
                <a:ea typeface="Calibri" panose="020F0502020204030204" pitchFamily="34" charset="0"/>
                <a:cs typeface="Arial" panose="020B0604020202020204" pitchFamily="34" charset="0"/>
              </a:rPr>
              <a:t>The project …</a:t>
            </a:r>
          </a:p>
          <a:p>
            <a:pPr>
              <a:lnSpc>
                <a:spcPct val="107000"/>
              </a:lnSpc>
              <a:spcAft>
                <a:spcPts val="800"/>
              </a:spcAft>
            </a:pPr>
            <a:r>
              <a:rPr lang="en-GB" b="1" dirty="0">
                <a:latin typeface="Arial" panose="020B0604020202020204" pitchFamily="34" charset="0"/>
                <a:ea typeface="Calibri" panose="020F0502020204030204" pitchFamily="34" charset="0"/>
                <a:cs typeface="Arial" panose="020B0604020202020204" pitchFamily="34" charset="0"/>
              </a:rPr>
              <a:t>iNSPIRE</a:t>
            </a:r>
            <a:r>
              <a:rPr lang="en-GB" dirty="0">
                <a:latin typeface="Arial" panose="020B0604020202020204" pitchFamily="34" charset="0"/>
                <a:ea typeface="Calibri" panose="020F0502020204030204" pitchFamily="34" charset="0"/>
                <a:cs typeface="Arial" panose="020B0604020202020204" pitchFamily="34" charset="0"/>
              </a:rPr>
              <a:t> is an integrated software platform  for the interactive review </a:t>
            </a:r>
            <a:r>
              <a:rPr lang="en-GB" sz="2000" dirty="0">
                <a:solidFill>
                  <a:schemeClr val="tx1"/>
                </a:solidFill>
                <a:latin typeface="Arial" panose="020B0604020202020204" pitchFamily="34" charset="0"/>
                <a:cs typeface="Arial" panose="020B0604020202020204" pitchFamily="34" charset="0"/>
              </a:rPr>
              <a:t>of IMS </a:t>
            </a:r>
            <a:r>
              <a:rPr lang="en-GB" dirty="0">
                <a:solidFill>
                  <a:schemeClr val="tx1"/>
                </a:solidFill>
                <a:latin typeface="Arial" panose="020B0604020202020204" pitchFamily="34" charset="0"/>
                <a:ea typeface="Calibri" panose="020F0502020204030204" pitchFamily="34" charset="0"/>
                <a:cs typeface="Arial" panose="020B0604020202020204" pitchFamily="34" charset="0"/>
              </a:rPr>
              <a:t>Radionuclide </a:t>
            </a:r>
            <a:r>
              <a:rPr lang="en-GB" dirty="0">
                <a:latin typeface="Arial" panose="020B0604020202020204" pitchFamily="34" charset="0"/>
                <a:ea typeface="Calibri" panose="020F0502020204030204" pitchFamily="34" charset="0"/>
                <a:cs typeface="Arial" panose="020B0604020202020204" pitchFamily="34" charset="0"/>
              </a:rPr>
              <a:t>data and analysis results, that the IDC developed over the recent years.  </a:t>
            </a:r>
          </a:p>
          <a:p>
            <a:pPr marL="285750" indent="-285750">
              <a:lnSpc>
                <a:spcPct val="107000"/>
              </a:lnSpc>
              <a:spcAft>
                <a:spcPts val="800"/>
              </a:spcAft>
              <a:buFont typeface="Wingdings" panose="05000000000000000000" pitchFamily="2" charset="2"/>
              <a:buChar char="ü"/>
            </a:pPr>
            <a:r>
              <a:rPr lang="en-GB" dirty="0">
                <a:latin typeface="Arial" panose="020B0604020202020204" pitchFamily="34" charset="0"/>
                <a:ea typeface="Calibri" panose="020F0502020204030204" pitchFamily="34" charset="0"/>
                <a:cs typeface="Arial" panose="020B0604020202020204" pitchFamily="34" charset="0"/>
              </a:rPr>
              <a:t>A first release, which covers beta-gamma coincidence-based noble gas systems (current and next generation) or the IMS, was deployed in in IDC operations and delivered to NDCs in Q4 2020. </a:t>
            </a:r>
          </a:p>
          <a:p>
            <a:pPr marL="285750" indent="-285750">
              <a:lnSpc>
                <a:spcPct val="107000"/>
              </a:lnSpc>
              <a:spcAft>
                <a:spcPts val="800"/>
              </a:spcAft>
              <a:buFont typeface="Wingdings" panose="05000000000000000000" pitchFamily="2" charset="2"/>
              <a:buChar char="ü"/>
            </a:pPr>
            <a:r>
              <a:rPr lang="en-GB" dirty="0">
                <a:latin typeface="Arial" panose="020B0604020202020204" pitchFamily="34" charset="0"/>
                <a:cs typeface="Arial" panose="020B0604020202020204" pitchFamily="34" charset="0"/>
              </a:rPr>
              <a:t>Over 2021-2022, the IDC completed the phase 2 development of iNSPIRE project by extending the software functionalities to IMS particulate stations and HPGe SPALAX based noble gas systems. </a:t>
            </a:r>
            <a:endParaRPr lang="en-GB" dirty="0">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86E2E4A9-A93B-4091-88D6-B8C56E9339F4}"/>
              </a:ext>
            </a:extLst>
          </p:cNvPr>
          <p:cNvSpPr txBox="1"/>
          <p:nvPr/>
        </p:nvSpPr>
        <p:spPr>
          <a:xfrm>
            <a:off x="3574888" y="286732"/>
            <a:ext cx="5042223" cy="369332"/>
          </a:xfrm>
          <a:prstGeom prst="rect">
            <a:avLst/>
          </a:prstGeom>
          <a:noFill/>
        </p:spPr>
        <p:txBody>
          <a:bodyPr wrap="square" rtlCol="0">
            <a:spAutoFit/>
          </a:bodyPr>
          <a:lstStyle/>
          <a:p>
            <a:pPr marL="177796" algn="ctr"/>
            <a:r>
              <a:rPr lang="en-US" dirty="0">
                <a:solidFill>
                  <a:schemeClr val="bg1"/>
                </a:solidFill>
                <a:latin typeface="Arial" panose="020B0604020202020204" pitchFamily="34" charset="0"/>
                <a:cs typeface="Arial" panose="020B0604020202020204" pitchFamily="34" charset="0"/>
              </a:rPr>
              <a:t>Introduction</a:t>
            </a:r>
            <a:endParaRPr lang="en-GB" sz="2000" dirty="0">
              <a:solidFill>
                <a:schemeClr val="accent2"/>
              </a:solidFill>
              <a:latin typeface="Arial" panose="020B0604020202020204" pitchFamily="34" charset="0"/>
              <a:cs typeface="Arial" panose="020B0604020202020204" pitchFamily="34" charset="0"/>
            </a:endParaRPr>
          </a:p>
        </p:txBody>
      </p:sp>
      <p:sp>
        <p:nvSpPr>
          <p:cNvPr id="10" name="Slide Number Placeholder 4">
            <a:extLst>
              <a:ext uri="{FF2B5EF4-FFF2-40B4-BE49-F238E27FC236}">
                <a16:creationId xmlns:a16="http://schemas.microsoft.com/office/drawing/2014/main" id="{6A522CB4-1604-48E7-9030-6786B43C7CE4}"/>
              </a:ext>
            </a:extLst>
          </p:cNvPr>
          <p:cNvSpPr txBox="1">
            <a:spLocks/>
          </p:cNvSpPr>
          <p:nvPr/>
        </p:nvSpPr>
        <p:spPr>
          <a:xfrm>
            <a:off x="8686800" y="6441355"/>
            <a:ext cx="2133600" cy="3661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9D1F5BF-66C8-4EB3-B13C-6DCBEA49C2FE}" type="slidenum">
              <a:rPr lang="en-GB" sz="1400">
                <a:solidFill>
                  <a:schemeClr val="tx1">
                    <a:lumMod val="50000"/>
                    <a:lumOff val="50000"/>
                  </a:schemeClr>
                </a:solidFill>
                <a:latin typeface="Arial" panose="020B0604020202020204" pitchFamily="34" charset="0"/>
                <a:cs typeface="Arial" panose="020B0604020202020204" pitchFamily="34" charset="0"/>
              </a:rPr>
              <a:pPr algn="r"/>
              <a:t>3</a:t>
            </a:fld>
            <a:endParaRPr lang="en-GB" sz="14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31B994C-F650-9FED-833A-16A1FACF66B7}"/>
              </a:ext>
            </a:extLst>
          </p:cNvPr>
          <p:cNvSpPr/>
          <p:nvPr/>
        </p:nvSpPr>
        <p:spPr>
          <a:xfrm>
            <a:off x="6371620" y="1482995"/>
            <a:ext cx="5513033" cy="4662815"/>
          </a:xfrm>
          <a:prstGeom prst="rect">
            <a:avLst/>
          </a:prstGeom>
        </p:spPr>
        <p:txBody>
          <a:bodyPr wrap="square">
            <a:spAutoFit/>
          </a:bodyPr>
          <a:lstStyle/>
          <a:p>
            <a:pPr>
              <a:spcBef>
                <a:spcPts val="600"/>
              </a:spcBef>
            </a:pPr>
            <a:r>
              <a:rPr lang="en-US" b="1" i="1" dirty="0">
                <a:solidFill>
                  <a:schemeClr val="accent2"/>
                </a:solidFill>
                <a:latin typeface="Arial" panose="020B0604020202020204" pitchFamily="34" charset="0"/>
                <a:cs typeface="Arial" panose="020B0604020202020204" pitchFamily="34" charset="0"/>
              </a:rPr>
              <a:t>… Objectives</a:t>
            </a:r>
            <a:endParaRPr lang="en-GB" b="1" i="1" dirty="0">
              <a:solidFill>
                <a:schemeClr val="accent2"/>
              </a:solidFill>
              <a:latin typeface="Arial" panose="020B0604020202020204" pitchFamily="34" charset="0"/>
              <a:cs typeface="Arial" panose="020B0604020202020204" pitchFamily="34" charset="0"/>
            </a:endParaRPr>
          </a:p>
          <a:p>
            <a:pPr marL="285744" indent="-285744">
              <a:spcBef>
                <a:spcPts val="600"/>
              </a:spcBef>
              <a:buFontTx/>
              <a:buChar char="-"/>
            </a:pPr>
            <a:r>
              <a:rPr lang="en-US" dirty="0">
                <a:latin typeface="Arial" panose="020B0604020202020204" pitchFamily="34" charset="0"/>
                <a:cs typeface="Arial" panose="020B0604020202020204" pitchFamily="34" charset="0"/>
              </a:rPr>
              <a:t>Completing the migration to </a:t>
            </a:r>
            <a:r>
              <a:rPr lang="en-US" b="1" dirty="0">
                <a:latin typeface="Arial" panose="020B0604020202020204" pitchFamily="34" charset="0"/>
                <a:cs typeface="Arial" panose="020B0604020202020204" pitchFamily="34" charset="0"/>
              </a:rPr>
              <a:t>open-source </a:t>
            </a:r>
            <a:r>
              <a:rPr lang="en-US" dirty="0">
                <a:latin typeface="Arial" panose="020B0604020202020204" pitchFamily="34" charset="0"/>
                <a:cs typeface="Arial" panose="020B0604020202020204" pitchFamily="34" charset="0"/>
              </a:rPr>
              <a:t>license free software for the Radionuclide technology;</a:t>
            </a:r>
          </a:p>
          <a:p>
            <a:pPr marL="285744" indent="-285744">
              <a:spcBef>
                <a:spcPts val="600"/>
              </a:spcBef>
              <a:buFontTx/>
              <a:buChar char="-"/>
            </a:pPr>
            <a:r>
              <a:rPr lang="en-US" dirty="0">
                <a:latin typeface="Arial" panose="020B0604020202020204" pitchFamily="34" charset="0"/>
                <a:cs typeface="Arial" panose="020B0604020202020204" pitchFamily="34" charset="0"/>
              </a:rPr>
              <a:t>Moving to </a:t>
            </a:r>
            <a:r>
              <a:rPr lang="en-US" b="1" dirty="0">
                <a:latin typeface="Arial" panose="020B0604020202020204" pitchFamily="34" charset="0"/>
                <a:cs typeface="Arial" panose="020B0604020202020204" pitchFamily="34" charset="0"/>
              </a:rPr>
              <a:t>modern</a:t>
            </a:r>
            <a:r>
              <a:rPr lang="en-US" dirty="0">
                <a:latin typeface="Arial" panose="020B0604020202020204" pitchFamily="34" charset="0"/>
                <a:cs typeface="Arial" panose="020B0604020202020204" pitchFamily="34" charset="0"/>
              </a:rPr>
              <a:t> software development technologies;</a:t>
            </a:r>
          </a:p>
          <a:p>
            <a:pPr marL="285744" indent="-285744">
              <a:spcBef>
                <a:spcPts val="600"/>
              </a:spcBef>
              <a:buFontTx/>
              <a:buChar char="-"/>
            </a:pPr>
            <a:r>
              <a:rPr lang="en-US" b="1" dirty="0">
                <a:latin typeface="Arial" panose="020B0604020202020204" pitchFamily="34" charset="0"/>
                <a:cs typeface="Arial" panose="020B0604020202020204" pitchFamily="34" charset="0"/>
              </a:rPr>
              <a:t>Unifying the tools </a:t>
            </a:r>
            <a:r>
              <a:rPr lang="en-US" dirty="0">
                <a:latin typeface="Arial" panose="020B0604020202020204" pitchFamily="34" charset="0"/>
                <a:cs typeface="Arial" panose="020B0604020202020204" pitchFamily="34" charset="0"/>
              </a:rPr>
              <a:t>for particulates and noble gas;</a:t>
            </a:r>
          </a:p>
          <a:p>
            <a:pPr marL="285744" indent="-285744">
              <a:spcBef>
                <a:spcPts val="600"/>
              </a:spcBef>
              <a:buFontTx/>
              <a:buChar char="-"/>
            </a:pPr>
            <a:r>
              <a:rPr lang="en-US" b="1" dirty="0">
                <a:latin typeface="Arial" panose="020B0604020202020204" pitchFamily="34" charset="0"/>
                <a:cs typeface="Arial" panose="020B0604020202020204" pitchFamily="34" charset="0"/>
              </a:rPr>
              <a:t>Optimizing</a:t>
            </a:r>
            <a:r>
              <a:rPr lang="en-US" dirty="0">
                <a:latin typeface="Arial" panose="020B0604020202020204" pitchFamily="34" charset="0"/>
                <a:cs typeface="Arial" panose="020B0604020202020204" pitchFamily="34" charset="0"/>
              </a:rPr>
              <a:t> the software </a:t>
            </a:r>
            <a:r>
              <a:rPr lang="en-US" b="1" dirty="0">
                <a:latin typeface="Arial" panose="020B0604020202020204" pitchFamily="34" charset="0"/>
                <a:cs typeface="Arial" panose="020B0604020202020204" pitchFamily="34" charset="0"/>
              </a:rPr>
              <a:t>cycle management</a:t>
            </a:r>
            <a:r>
              <a:rPr lang="en-US" dirty="0">
                <a:latin typeface="Arial" panose="020B0604020202020204" pitchFamily="34" charset="0"/>
                <a:cs typeface="Arial" panose="020B0604020202020204" pitchFamily="34" charset="0"/>
              </a:rPr>
              <a:t>; </a:t>
            </a:r>
          </a:p>
          <a:p>
            <a:pPr marL="285744" indent="-285744">
              <a:spcBef>
                <a:spcPts val="600"/>
              </a:spcBef>
              <a:buFontTx/>
              <a:buChar char="-"/>
            </a:pPr>
            <a:r>
              <a:rPr lang="en-US" dirty="0">
                <a:latin typeface="Arial" panose="020B0604020202020204" pitchFamily="34" charset="0"/>
                <a:cs typeface="Arial" panose="020B0604020202020204" pitchFamily="34" charset="0"/>
              </a:rPr>
              <a:t>Enhancing </a:t>
            </a:r>
            <a:r>
              <a:rPr lang="en-US" b="1" dirty="0">
                <a:latin typeface="Arial" panose="020B0604020202020204" pitchFamily="34" charset="0"/>
                <a:cs typeface="Arial" panose="020B0604020202020204" pitchFamily="34" charset="0"/>
              </a:rPr>
              <a:t>modularity </a:t>
            </a:r>
            <a:r>
              <a:rPr lang="en-US" dirty="0">
                <a:latin typeface="Arial" panose="020B0604020202020204" pitchFamily="34" charset="0"/>
                <a:cs typeface="Arial" panose="020B0604020202020204" pitchFamily="34" charset="0"/>
              </a:rPr>
              <a:t>(shared libraries – same language);</a:t>
            </a:r>
          </a:p>
          <a:p>
            <a:pPr marL="285744" indent="-285744">
              <a:spcBef>
                <a:spcPts val="600"/>
              </a:spcBef>
              <a:buFontTx/>
              <a:buChar char="-"/>
            </a:pPr>
            <a:r>
              <a:rPr lang="en-US" dirty="0">
                <a:latin typeface="Arial" panose="020B0604020202020204" pitchFamily="34" charset="0"/>
                <a:cs typeface="Arial" panose="020B0604020202020204" pitchFamily="34" charset="0"/>
              </a:rPr>
              <a:t>Integrating </a:t>
            </a:r>
            <a:r>
              <a:rPr lang="en-US" b="1" dirty="0">
                <a:latin typeface="Arial" panose="020B0604020202020204" pitchFamily="34" charset="0"/>
                <a:cs typeface="Arial" panose="020B0604020202020204" pitchFamily="34" charset="0"/>
              </a:rPr>
              <a:t>new technologies </a:t>
            </a:r>
            <a:r>
              <a:rPr lang="en-US" dirty="0">
                <a:latin typeface="Arial" panose="020B0604020202020204" pitchFamily="34" charset="0"/>
                <a:cs typeface="Arial" panose="020B0604020202020204" pitchFamily="34" charset="0"/>
              </a:rPr>
              <a:t>at IMS stations;</a:t>
            </a:r>
          </a:p>
          <a:p>
            <a:pPr marL="285744" indent="-285744">
              <a:spcBef>
                <a:spcPts val="600"/>
              </a:spcBef>
              <a:buFontTx/>
              <a:buChar char="-"/>
            </a:pPr>
            <a:r>
              <a:rPr lang="en-US" dirty="0">
                <a:latin typeface="Arial" panose="020B0604020202020204" pitchFamily="34" charset="0"/>
                <a:cs typeface="Arial" panose="020B0604020202020204" pitchFamily="34" charset="0"/>
              </a:rPr>
              <a:t>Integrating </a:t>
            </a:r>
            <a:r>
              <a:rPr lang="en-US" b="1" dirty="0">
                <a:latin typeface="Arial" panose="020B0604020202020204" pitchFamily="34" charset="0"/>
                <a:cs typeface="Arial" panose="020B0604020202020204" pitchFamily="34" charset="0"/>
              </a:rPr>
              <a:t>new analysis methods;</a:t>
            </a:r>
            <a:r>
              <a:rPr lang="en-US" dirty="0">
                <a:latin typeface="Arial" panose="020B0604020202020204" pitchFamily="34" charset="0"/>
                <a:cs typeface="Arial" panose="020B0604020202020204" pitchFamily="34" charset="0"/>
              </a:rPr>
              <a:t> </a:t>
            </a:r>
          </a:p>
          <a:p>
            <a:pPr marL="285744" indent="-285744">
              <a:spcBef>
                <a:spcPts val="600"/>
              </a:spcBef>
              <a:buFontTx/>
              <a:buChar char="-"/>
            </a:pPr>
            <a:r>
              <a:rPr lang="en-US" dirty="0">
                <a:latin typeface="Arial" panose="020B0604020202020204" pitchFamily="34" charset="0"/>
                <a:cs typeface="Arial" panose="020B0604020202020204" pitchFamily="34" charset="0"/>
              </a:rPr>
              <a:t>Further </a:t>
            </a:r>
            <a:r>
              <a:rPr lang="en-US" b="1" dirty="0">
                <a:latin typeface="Arial" panose="020B0604020202020204" pitchFamily="34" charset="0"/>
                <a:cs typeface="Arial" panose="020B0604020202020204" pitchFamily="34" charset="0"/>
              </a:rPr>
              <a:t>automating</a:t>
            </a:r>
            <a:r>
              <a:rPr lang="en-US" dirty="0">
                <a:latin typeface="Arial" panose="020B0604020202020204" pitchFamily="34" charset="0"/>
                <a:cs typeface="Arial" panose="020B0604020202020204" pitchFamily="34" charset="0"/>
              </a:rPr>
              <a:t> analysis tools;</a:t>
            </a:r>
          </a:p>
          <a:p>
            <a:pPr marL="285744" indent="-285744">
              <a:spcBef>
                <a:spcPts val="600"/>
              </a:spcBef>
              <a:buFontTx/>
              <a:buChar char="-"/>
            </a:pPr>
            <a:r>
              <a:rPr lang="en-US" dirty="0">
                <a:latin typeface="Arial" panose="020B0604020202020204" pitchFamily="34" charset="0"/>
                <a:cs typeface="Arial" panose="020B0604020202020204" pitchFamily="34" charset="0"/>
              </a:rPr>
              <a:t>Enhancing </a:t>
            </a:r>
            <a:r>
              <a:rPr lang="en-US" b="1" dirty="0">
                <a:latin typeface="Arial" panose="020B0604020202020204" pitchFamily="34" charset="0"/>
                <a:cs typeface="Arial" panose="020B0604020202020204" pitchFamily="34" charset="0"/>
              </a:rPr>
              <a:t>IDC products</a:t>
            </a:r>
            <a:r>
              <a:rPr lang="en-US" dirty="0">
                <a:latin typeface="Arial" panose="020B0604020202020204" pitchFamily="34" charset="0"/>
                <a:cs typeface="Arial" panose="020B0604020202020204" pitchFamily="34" charset="0"/>
              </a:rPr>
              <a:t>.</a:t>
            </a:r>
          </a:p>
        </p:txBody>
      </p:sp>
      <p:sp>
        <p:nvSpPr>
          <p:cNvPr id="3" name="Title 1">
            <a:extLst>
              <a:ext uri="{FF2B5EF4-FFF2-40B4-BE49-F238E27FC236}">
                <a16:creationId xmlns:a16="http://schemas.microsoft.com/office/drawing/2014/main" id="{70D904C2-6D6C-5C36-CC52-801DB4C5C9C5}"/>
              </a:ext>
            </a:extLst>
          </p:cNvPr>
          <p:cNvSpPr txBox="1">
            <a:spLocks/>
          </p:cNvSpPr>
          <p:nvPr/>
        </p:nvSpPr>
        <p:spPr>
          <a:xfrm>
            <a:off x="10785235" y="780772"/>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dirty="0">
                <a:solidFill>
                  <a:schemeClr val="bg1"/>
                </a:solidFill>
                <a:latin typeface="Arial" panose="020B0604020202020204" pitchFamily="34" charset="0"/>
                <a:cs typeface="Arial" panose="020B0604020202020204" pitchFamily="34" charset="0"/>
              </a:rPr>
              <a:t>PTS-564</a:t>
            </a:r>
            <a:endParaRPr lang="en-AT" sz="44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93CA1DE-411D-483F-93D9-0AF1C4987536}"/>
              </a:ext>
            </a:extLst>
          </p:cNvPr>
          <p:cNvSpPr txBox="1"/>
          <p:nvPr/>
        </p:nvSpPr>
        <p:spPr>
          <a:xfrm>
            <a:off x="116542" y="1566209"/>
            <a:ext cx="11985812" cy="2246769"/>
          </a:xfrm>
          <a:prstGeom prst="rect">
            <a:avLst/>
          </a:prstGeom>
          <a:noFill/>
          <a:ln>
            <a:solidFill>
              <a:schemeClr val="tx1"/>
            </a:solidFill>
            <a:prstDash val="dash"/>
          </a:ln>
        </p:spPr>
        <p:txBody>
          <a:bodyPr wrap="square" rtlCol="0">
            <a:spAutoFit/>
          </a:bodyPr>
          <a:lstStyle/>
          <a:p>
            <a:r>
              <a:rPr lang="en-US" sz="1600" b="1" dirty="0">
                <a:latin typeface="Arial" panose="020B0604020202020204" pitchFamily="34" charset="0"/>
                <a:cs typeface="Arial" panose="020B0604020202020204" pitchFamily="34" charset="0"/>
              </a:rPr>
              <a:t>Old interactive software:</a:t>
            </a:r>
          </a:p>
          <a:p>
            <a:r>
              <a:rPr lang="en-US" sz="1600" dirty="0">
                <a:latin typeface="Arial" panose="020B0604020202020204" pitchFamily="34" charset="0"/>
                <a:cs typeface="Arial" panose="020B0604020202020204" pitchFamily="34" charset="0"/>
              </a:rPr>
              <a:t>- </a:t>
            </a:r>
            <a:r>
              <a:rPr lang="en-US" sz="1600" u="sng" dirty="0">
                <a:latin typeface="Arial" panose="020B0604020202020204" pitchFamily="34" charset="0"/>
                <a:cs typeface="Arial" panose="020B0604020202020204" pitchFamily="34" charset="0"/>
              </a:rPr>
              <a:t>3 different tools</a:t>
            </a:r>
            <a:endParaRPr lang="en-US" sz="16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CB06ED24-FA1B-4511-80E6-7522BEBB75FB}"/>
              </a:ext>
            </a:extLst>
          </p:cNvPr>
          <p:cNvSpPr txBox="1"/>
          <p:nvPr/>
        </p:nvSpPr>
        <p:spPr>
          <a:xfrm>
            <a:off x="116542" y="4350585"/>
            <a:ext cx="11985812" cy="1692771"/>
          </a:xfrm>
          <a:prstGeom prst="rect">
            <a:avLst/>
          </a:prstGeom>
          <a:noFill/>
          <a:ln>
            <a:solidFill>
              <a:srgbClr val="0070C0"/>
            </a:solidFill>
            <a:prstDash val="dash"/>
          </a:ln>
        </p:spPr>
        <p:txBody>
          <a:bodyPr wrap="square" rtlCol="0">
            <a:spAutoFit/>
          </a:bodyPr>
          <a:lstStyle/>
          <a:p>
            <a:r>
              <a:rPr lang="en-US" sz="1600" b="1" dirty="0">
                <a:solidFill>
                  <a:srgbClr val="0070C0"/>
                </a:solidFill>
                <a:latin typeface="Arial" panose="020B0604020202020204" pitchFamily="34" charset="0"/>
                <a:cs typeface="Arial" panose="020B0604020202020204" pitchFamily="34" charset="0"/>
              </a:rPr>
              <a:t>New interactive software</a:t>
            </a:r>
          </a:p>
          <a:p>
            <a:r>
              <a:rPr lang="en-US" sz="1600" dirty="0">
                <a:solidFill>
                  <a:srgbClr val="0070C0"/>
                </a:solidFill>
                <a:latin typeface="Arial" panose="020B0604020202020204" pitchFamily="34" charset="0"/>
                <a:cs typeface="Arial" panose="020B0604020202020204" pitchFamily="34" charset="0"/>
              </a:rPr>
              <a:t>- </a:t>
            </a:r>
            <a:r>
              <a:rPr lang="en-US" sz="1600" u="sng" dirty="0">
                <a:solidFill>
                  <a:srgbClr val="0070C0"/>
                </a:solidFill>
                <a:latin typeface="Arial" panose="020B0604020202020204" pitchFamily="34" charset="0"/>
                <a:cs typeface="Arial" panose="020B0604020202020204" pitchFamily="34" charset="0"/>
              </a:rPr>
              <a:t>1 integrated platform</a:t>
            </a:r>
            <a:r>
              <a:rPr lang="en-US" sz="1600" dirty="0">
                <a:solidFill>
                  <a:srgbClr val="0070C0"/>
                </a:solidFill>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88CBFA20-9330-4E91-ABC7-F386456A4F16}"/>
              </a:ext>
            </a:extLst>
          </p:cNvPr>
          <p:cNvGraphicFramePr/>
          <p:nvPr/>
        </p:nvGraphicFramePr>
        <p:xfrm>
          <a:off x="7294468" y="4450836"/>
          <a:ext cx="4619625" cy="1560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1092D52B-E53A-4037-8FA8-66ABDE27B1BA}"/>
              </a:ext>
            </a:extLst>
          </p:cNvPr>
          <p:cNvGraphicFramePr/>
          <p:nvPr/>
        </p:nvGraphicFramePr>
        <p:xfrm>
          <a:off x="7142076" y="1814505"/>
          <a:ext cx="4772016" cy="16458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tangle: Rounded Corners 7">
            <a:extLst>
              <a:ext uri="{FF2B5EF4-FFF2-40B4-BE49-F238E27FC236}">
                <a16:creationId xmlns:a16="http://schemas.microsoft.com/office/drawing/2014/main" id="{2FD15176-03AB-42CC-9FE3-5BCA597147E3}"/>
              </a:ext>
            </a:extLst>
          </p:cNvPr>
          <p:cNvSpPr/>
          <p:nvPr/>
        </p:nvSpPr>
        <p:spPr>
          <a:xfrm>
            <a:off x="7367671" y="2294173"/>
            <a:ext cx="4268517" cy="455635"/>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iNSPIRE</a:t>
            </a:r>
            <a:r>
              <a:rPr lang="en-US" b="1" dirty="0">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(Python/Qt)</a:t>
            </a:r>
            <a:endParaRPr lang="en-GB" sz="1000" dirty="0">
              <a:latin typeface="Arial" panose="020B0604020202020204" pitchFamily="34" charset="0"/>
              <a:cs typeface="Arial" panose="020B0604020202020204" pitchFamily="34" charset="0"/>
            </a:endParaRPr>
          </a:p>
        </p:txBody>
      </p:sp>
      <p:sp>
        <p:nvSpPr>
          <p:cNvPr id="10" name="Arrow: Pentagon 9">
            <a:extLst>
              <a:ext uri="{FF2B5EF4-FFF2-40B4-BE49-F238E27FC236}">
                <a16:creationId xmlns:a16="http://schemas.microsoft.com/office/drawing/2014/main" id="{54492E7C-3B98-4081-9214-EA1738FE5D08}"/>
              </a:ext>
            </a:extLst>
          </p:cNvPr>
          <p:cNvSpPr/>
          <p:nvPr/>
        </p:nvSpPr>
        <p:spPr>
          <a:xfrm>
            <a:off x="3036803" y="2321728"/>
            <a:ext cx="4105275" cy="455635"/>
          </a:xfrm>
          <a:prstGeom prst="homePlat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400" b="1" i="1" dirty="0">
                <a:solidFill>
                  <a:schemeClr val="tx1"/>
                </a:solidFill>
                <a:latin typeface="Arial" panose="020B0604020202020204" pitchFamily="34" charset="0"/>
                <a:cs typeface="Arial" panose="020B0604020202020204" pitchFamily="34" charset="0"/>
              </a:rPr>
              <a:t>Beta-gamma coincidence based noble gas </a:t>
            </a:r>
          </a:p>
          <a:p>
            <a:r>
              <a:rPr lang="en-US" sz="1100" i="1" dirty="0">
                <a:solidFill>
                  <a:schemeClr val="tx1"/>
                </a:solidFill>
                <a:latin typeface="Arial" panose="020B0604020202020204" pitchFamily="34" charset="0"/>
                <a:cs typeface="Arial" panose="020B0604020202020204" pitchFamily="34" charset="0"/>
              </a:rPr>
              <a:t>(SAUNA II/III, SPALAX NG, Xenon International, MIKS)               </a:t>
            </a:r>
          </a:p>
        </p:txBody>
      </p:sp>
      <p:sp>
        <p:nvSpPr>
          <p:cNvPr id="11" name="Arrow: Pentagon 10">
            <a:extLst>
              <a:ext uri="{FF2B5EF4-FFF2-40B4-BE49-F238E27FC236}">
                <a16:creationId xmlns:a16="http://schemas.microsoft.com/office/drawing/2014/main" id="{35FCFBED-622F-4D06-A8CD-7C79B581818A}"/>
              </a:ext>
            </a:extLst>
          </p:cNvPr>
          <p:cNvSpPr/>
          <p:nvPr/>
        </p:nvSpPr>
        <p:spPr>
          <a:xfrm>
            <a:off x="3036803" y="2967909"/>
            <a:ext cx="4105275" cy="455635"/>
          </a:xfrm>
          <a:prstGeom prst="homePlat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400" b="1" i="1" dirty="0">
                <a:solidFill>
                  <a:schemeClr val="tx1"/>
                </a:solidFill>
                <a:latin typeface="Arial" panose="020B0604020202020204" pitchFamily="34" charset="0"/>
                <a:cs typeface="Arial" panose="020B0604020202020204" pitchFamily="34" charset="0"/>
              </a:rPr>
              <a:t>Particulates, HPGe based SPALAX</a:t>
            </a:r>
            <a:endParaRPr lang="en-GB" sz="1400" b="1" i="1" dirty="0">
              <a:solidFill>
                <a:schemeClr val="tx1"/>
              </a:solidFill>
              <a:latin typeface="Arial" panose="020B0604020202020204" pitchFamily="34" charset="0"/>
              <a:cs typeface="Arial" panose="020B0604020202020204" pitchFamily="34" charset="0"/>
            </a:endParaRPr>
          </a:p>
        </p:txBody>
      </p:sp>
      <p:sp>
        <p:nvSpPr>
          <p:cNvPr id="12" name="Arrow: Pentagon 11">
            <a:extLst>
              <a:ext uri="{FF2B5EF4-FFF2-40B4-BE49-F238E27FC236}">
                <a16:creationId xmlns:a16="http://schemas.microsoft.com/office/drawing/2014/main" id="{BE8E85A6-B6FC-4FE9-8EC7-E34B018BA910}"/>
              </a:ext>
            </a:extLst>
          </p:cNvPr>
          <p:cNvSpPr/>
          <p:nvPr/>
        </p:nvSpPr>
        <p:spPr>
          <a:xfrm>
            <a:off x="2958351" y="4975391"/>
            <a:ext cx="4336117" cy="916589"/>
          </a:xfrm>
          <a:prstGeom prst="homePlat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sz="1400" i="1" dirty="0">
              <a:solidFill>
                <a:schemeClr val="tx1"/>
              </a:solidFill>
              <a:latin typeface="Arial" panose="020B0604020202020204" pitchFamily="34" charset="0"/>
              <a:cs typeface="Arial" panose="020B0604020202020204" pitchFamily="34" charset="0"/>
            </a:endParaRPr>
          </a:p>
          <a:p>
            <a:r>
              <a:rPr lang="en-US" sz="1400" b="1" i="1" dirty="0">
                <a:solidFill>
                  <a:srgbClr val="0070C0"/>
                </a:solidFill>
                <a:latin typeface="Arial" panose="020B0604020202020204" pitchFamily="34" charset="0"/>
                <a:cs typeface="Arial" panose="020B0604020202020204" pitchFamily="34" charset="0"/>
              </a:rPr>
              <a:t>Beta-gamma coincidence based noble gas</a:t>
            </a:r>
          </a:p>
          <a:p>
            <a:r>
              <a:rPr lang="en-US" sz="1100" i="1" dirty="0">
                <a:solidFill>
                  <a:srgbClr val="0070C0"/>
                </a:solidFill>
                <a:latin typeface="Arial" panose="020B0604020202020204" pitchFamily="34" charset="0"/>
                <a:cs typeface="Arial" panose="020B0604020202020204" pitchFamily="34" charset="0"/>
              </a:rPr>
              <a:t>(SAUNA II/III, SPALAX NG, Xenon International, MIKS)</a:t>
            </a:r>
          </a:p>
          <a:p>
            <a:endParaRPr lang="en-US" sz="1200" b="1" i="1" dirty="0">
              <a:solidFill>
                <a:srgbClr val="0070C0"/>
              </a:solidFill>
              <a:latin typeface="Arial" panose="020B0604020202020204" pitchFamily="34" charset="0"/>
              <a:cs typeface="Arial" panose="020B0604020202020204" pitchFamily="34" charset="0"/>
            </a:endParaRPr>
          </a:p>
          <a:p>
            <a:endParaRPr lang="en-US" sz="1200" b="1" i="1" dirty="0">
              <a:solidFill>
                <a:srgbClr val="0070C0"/>
              </a:solidFill>
              <a:latin typeface="Arial" panose="020B0604020202020204" pitchFamily="34" charset="0"/>
              <a:cs typeface="Arial" panose="020B0604020202020204" pitchFamily="34" charset="0"/>
            </a:endParaRPr>
          </a:p>
          <a:p>
            <a:r>
              <a:rPr lang="en-US" sz="1400" b="1" i="1" dirty="0">
                <a:solidFill>
                  <a:srgbClr val="0070C0"/>
                </a:solidFill>
                <a:latin typeface="Arial" panose="020B0604020202020204" pitchFamily="34" charset="0"/>
                <a:cs typeface="Arial" panose="020B0604020202020204" pitchFamily="34" charset="0"/>
              </a:rPr>
              <a:t>Particulates, HPGe based SPALAX</a:t>
            </a:r>
            <a:endParaRPr lang="en-GB" sz="1400" b="1" i="1" dirty="0">
              <a:solidFill>
                <a:srgbClr val="0070C0"/>
              </a:solidFill>
              <a:latin typeface="Arial" panose="020B0604020202020204" pitchFamily="34" charset="0"/>
              <a:cs typeface="Arial" panose="020B0604020202020204" pitchFamily="34" charset="0"/>
            </a:endParaRPr>
          </a:p>
          <a:p>
            <a:pPr algn="ctr"/>
            <a:endParaRPr lang="en-US" sz="1400" b="1" i="1" dirty="0">
              <a:solidFill>
                <a:schemeClr val="tx1"/>
              </a:solidFill>
              <a:latin typeface="Arial" panose="020B0604020202020204" pitchFamily="34" charset="0"/>
              <a:cs typeface="Arial" panose="020B0604020202020204" pitchFamily="34" charset="0"/>
            </a:endParaRPr>
          </a:p>
        </p:txBody>
      </p:sp>
      <p:sp>
        <p:nvSpPr>
          <p:cNvPr id="14" name="Plus Sign 13">
            <a:extLst>
              <a:ext uri="{FF2B5EF4-FFF2-40B4-BE49-F238E27FC236}">
                <a16:creationId xmlns:a16="http://schemas.microsoft.com/office/drawing/2014/main" id="{E6897491-D97A-437C-965E-4AEF5917C853}"/>
              </a:ext>
            </a:extLst>
          </p:cNvPr>
          <p:cNvSpPr/>
          <p:nvPr/>
        </p:nvSpPr>
        <p:spPr>
          <a:xfrm>
            <a:off x="4242268" y="5319016"/>
            <a:ext cx="395288" cy="363808"/>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F444C15-AD0D-43CA-AF4C-F320533BFCCC}"/>
              </a:ext>
            </a:extLst>
          </p:cNvPr>
          <p:cNvSpPr txBox="1"/>
          <p:nvPr/>
        </p:nvSpPr>
        <p:spPr>
          <a:xfrm>
            <a:off x="5203592" y="414534"/>
            <a:ext cx="5042223" cy="369332"/>
          </a:xfrm>
          <a:prstGeom prst="rect">
            <a:avLst/>
          </a:prstGeom>
          <a:noFill/>
        </p:spPr>
        <p:txBody>
          <a:bodyPr wrap="square" rtlCol="0">
            <a:spAutoFit/>
          </a:bodyPr>
          <a:lstStyle/>
          <a:p>
            <a:pPr marL="177796"/>
            <a:r>
              <a:rPr lang="en-US" dirty="0">
                <a:solidFill>
                  <a:schemeClr val="bg1"/>
                </a:solidFill>
                <a:latin typeface="Arial" panose="020B0604020202020204" pitchFamily="34" charset="0"/>
                <a:cs typeface="Arial" panose="020B0604020202020204" pitchFamily="34" charset="0"/>
              </a:rPr>
              <a:t>iNSPIRE project phase</a:t>
            </a:r>
            <a:endParaRPr lang="en-GB" dirty="0">
              <a:solidFill>
                <a:schemeClr val="bg1"/>
              </a:solidFill>
              <a:latin typeface="Arial" panose="020B0604020202020204" pitchFamily="34" charset="0"/>
              <a:cs typeface="Arial" panose="020B0604020202020204" pitchFamily="34" charset="0"/>
            </a:endParaRPr>
          </a:p>
        </p:txBody>
      </p:sp>
      <p:sp>
        <p:nvSpPr>
          <p:cNvPr id="19" name="Plus Sign 18">
            <a:extLst>
              <a:ext uri="{FF2B5EF4-FFF2-40B4-BE49-F238E27FC236}">
                <a16:creationId xmlns:a16="http://schemas.microsoft.com/office/drawing/2014/main" id="{4D4B323D-F44F-41C2-B7BE-907CFE0BAE2D}"/>
              </a:ext>
            </a:extLst>
          </p:cNvPr>
          <p:cNvSpPr/>
          <p:nvPr/>
        </p:nvSpPr>
        <p:spPr>
          <a:xfrm>
            <a:off x="9106641" y="4486606"/>
            <a:ext cx="395288" cy="363808"/>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20" name="Slide Number Placeholder 4">
            <a:extLst>
              <a:ext uri="{FF2B5EF4-FFF2-40B4-BE49-F238E27FC236}">
                <a16:creationId xmlns:a16="http://schemas.microsoft.com/office/drawing/2014/main" id="{E4105465-E072-4A5A-ABEE-674505523BEC}"/>
              </a:ext>
            </a:extLst>
          </p:cNvPr>
          <p:cNvSpPr txBox="1">
            <a:spLocks/>
          </p:cNvSpPr>
          <p:nvPr/>
        </p:nvSpPr>
        <p:spPr>
          <a:xfrm>
            <a:off x="8686800" y="6441355"/>
            <a:ext cx="2133600" cy="3661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9D1F5BF-66C8-4EB3-B13C-6DCBEA49C2FE}" type="slidenum">
              <a:rPr lang="en-GB" sz="1400">
                <a:solidFill>
                  <a:schemeClr val="tx1">
                    <a:lumMod val="50000"/>
                    <a:lumOff val="50000"/>
                  </a:schemeClr>
                </a:solidFill>
                <a:latin typeface="Arial" panose="020B0604020202020204" pitchFamily="34" charset="0"/>
                <a:cs typeface="Arial" panose="020B0604020202020204" pitchFamily="34" charset="0"/>
              </a:rPr>
              <a:pPr algn="r"/>
              <a:t>4</a:t>
            </a:fld>
            <a:endParaRPr lang="en-GB" sz="14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A09A2DE-A38A-B21C-6C87-9152C7102119}"/>
              </a:ext>
            </a:extLst>
          </p:cNvPr>
          <p:cNvSpPr txBox="1">
            <a:spLocks/>
          </p:cNvSpPr>
          <p:nvPr/>
        </p:nvSpPr>
        <p:spPr>
          <a:xfrm>
            <a:off x="10785235" y="780772"/>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dirty="0">
                <a:solidFill>
                  <a:schemeClr val="bg1"/>
                </a:solidFill>
                <a:latin typeface="Arial" panose="020B0604020202020204" pitchFamily="34" charset="0"/>
                <a:cs typeface="Arial" panose="020B0604020202020204" pitchFamily="34" charset="0"/>
              </a:rPr>
              <a:t>PTS-564</a:t>
            </a:r>
            <a:endParaRPr lang="en-AT"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930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1000"/>
                            </p:stCondLst>
                            <p:childTnLst>
                              <p:par>
                                <p:cTn id="16" presetID="13" presetClass="entr" presetSubtype="16"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plus(in)">
                                      <p:cBhvr>
                                        <p:cTn id="18" dur="2000"/>
                                        <p:tgtEl>
                                          <p:spTgt spid="14"/>
                                        </p:tgtEl>
                                      </p:cBhvr>
                                    </p:animEffect>
                                  </p:childTnLst>
                                </p:cTn>
                              </p:par>
                              <p:par>
                                <p:cTn id="19" presetID="13" presetClass="entr" presetSubtype="16"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plus(in)">
                                      <p:cBhvr>
                                        <p:cTn id="2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Graphic spid="6" grpId="0">
        <p:bldAsOne/>
      </p:bldGraphic>
      <p:bldP spid="12" grpId="0" animBg="1"/>
      <p:bldP spid="14"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4FBF353-EAB4-4A05-9BEE-3CEDDC9C9098}"/>
              </a:ext>
            </a:extLst>
          </p:cNvPr>
          <p:cNvSpPr txBox="1"/>
          <p:nvPr/>
        </p:nvSpPr>
        <p:spPr>
          <a:xfrm rot="16200000">
            <a:off x="6592068" y="-2340306"/>
            <a:ext cx="1728000" cy="8679299"/>
          </a:xfrm>
          <a:prstGeom prst="rect">
            <a:avLst/>
          </a:prstGeom>
          <a:noFill/>
          <a:ln w="38100">
            <a:solidFill>
              <a:schemeClr val="bg1">
                <a:lumMod val="50000"/>
              </a:schemeClr>
            </a:solidFill>
            <a:prstDash val="sysDash"/>
          </a:ln>
        </p:spPr>
        <p:txBody>
          <a:bodyPr wrap="square" rtlCol="0">
            <a:spAutoFit/>
          </a:bodyPr>
          <a:lstStyle/>
          <a:p>
            <a:pPr algn="ctr"/>
            <a:r>
              <a:rPr lang="en-US" b="1" dirty="0">
                <a:solidFill>
                  <a:schemeClr val="tx1">
                    <a:lumMod val="50000"/>
                    <a:lumOff val="50000"/>
                  </a:schemeClr>
                </a:solidFill>
                <a:latin typeface="Arial" panose="020B0604020202020204" pitchFamily="34" charset="0"/>
                <a:cs typeface="Arial" panose="020B0604020202020204" pitchFamily="34" charset="0"/>
              </a:rPr>
              <a:t>Automatic</a:t>
            </a:r>
            <a:r>
              <a:rPr lang="en-US" dirty="0">
                <a:solidFill>
                  <a:schemeClr val="tx1">
                    <a:lumMod val="50000"/>
                    <a:lumOff val="50000"/>
                  </a:schemeClr>
                </a:solidFill>
                <a:latin typeface="Arial" panose="020B0604020202020204" pitchFamily="34" charset="0"/>
                <a:cs typeface="Arial" panose="020B0604020202020204" pitchFamily="34" charset="0"/>
              </a:rPr>
              <a:t> domain </a:t>
            </a:r>
          </a:p>
          <a:p>
            <a:pPr algn="ctr"/>
            <a:endParaRPr lang="en-US" dirty="0">
              <a:solidFill>
                <a:schemeClr val="accent2"/>
              </a:solidFill>
              <a:latin typeface="Arial" panose="020B0604020202020204" pitchFamily="34" charset="0"/>
              <a:cs typeface="Arial" panose="020B0604020202020204" pitchFamily="34" charset="0"/>
            </a:endParaRPr>
          </a:p>
          <a:p>
            <a:pPr algn="ctr"/>
            <a:r>
              <a:rPr lang="en-US" dirty="0">
                <a:solidFill>
                  <a:schemeClr val="accent2"/>
                </a:solidFill>
                <a:latin typeface="Arial" panose="020B0604020202020204" pitchFamily="34" charset="0"/>
                <a:cs typeface="Arial" panose="020B0604020202020204" pitchFamily="34" charset="0"/>
              </a:rPr>
              <a:t> </a:t>
            </a:r>
          </a:p>
          <a:p>
            <a:pPr algn="ctr"/>
            <a:endParaRPr lang="en-US" dirty="0">
              <a:solidFill>
                <a:schemeClr val="accent2"/>
              </a:solidFill>
              <a:latin typeface="Arial" panose="020B0604020202020204" pitchFamily="34" charset="0"/>
              <a:cs typeface="Arial" panose="020B0604020202020204" pitchFamily="34" charset="0"/>
            </a:endParaRPr>
          </a:p>
          <a:p>
            <a:pPr algn="ctr"/>
            <a:endParaRPr lang="en-US" dirty="0">
              <a:solidFill>
                <a:schemeClr val="accent2"/>
              </a:solidFill>
              <a:latin typeface="Arial" panose="020B0604020202020204" pitchFamily="34" charset="0"/>
              <a:cs typeface="Arial" panose="020B0604020202020204" pitchFamily="34" charset="0"/>
            </a:endParaRPr>
          </a:p>
          <a:p>
            <a:pPr algn="ctr"/>
            <a:endParaRPr lang="en-US" dirty="0">
              <a:solidFill>
                <a:schemeClr val="accent2"/>
              </a:solidFill>
              <a:latin typeface="Arial" panose="020B0604020202020204" pitchFamily="34" charset="0"/>
              <a:cs typeface="Arial" panose="020B0604020202020204" pitchFamily="34" charset="0"/>
            </a:endParaRPr>
          </a:p>
          <a:p>
            <a:pPr algn="ctr"/>
            <a:endParaRPr lang="en-US" dirty="0">
              <a:solidFill>
                <a:schemeClr val="accent2"/>
              </a:solidFill>
              <a:latin typeface="Arial" panose="020B0604020202020204" pitchFamily="34" charset="0"/>
              <a:cs typeface="Arial" panose="020B0604020202020204" pitchFamily="34" charset="0"/>
            </a:endParaRPr>
          </a:p>
          <a:p>
            <a:pPr algn="ctr"/>
            <a:endParaRPr lang="en-US" dirty="0">
              <a:solidFill>
                <a:schemeClr val="accent2"/>
              </a:solidFill>
              <a:latin typeface="Arial" panose="020B0604020202020204" pitchFamily="34" charset="0"/>
              <a:cs typeface="Arial" panose="020B0604020202020204" pitchFamily="34" charset="0"/>
            </a:endParaRPr>
          </a:p>
          <a:p>
            <a:pPr algn="ctr"/>
            <a:endParaRPr lang="en-US" dirty="0">
              <a:solidFill>
                <a:schemeClr val="accent2"/>
              </a:solidFill>
              <a:latin typeface="Arial" panose="020B0604020202020204" pitchFamily="34" charset="0"/>
              <a:cs typeface="Arial" panose="020B0604020202020204" pitchFamily="34" charset="0"/>
            </a:endParaRPr>
          </a:p>
          <a:p>
            <a:pPr algn="ctr"/>
            <a:endParaRPr lang="en-US" dirty="0">
              <a:solidFill>
                <a:schemeClr val="accent2"/>
              </a:solidFill>
              <a:latin typeface="Arial" panose="020B0604020202020204" pitchFamily="34" charset="0"/>
              <a:cs typeface="Arial" panose="020B0604020202020204" pitchFamily="34" charset="0"/>
            </a:endParaRPr>
          </a:p>
          <a:p>
            <a:pPr algn="ctr"/>
            <a:endParaRPr lang="en-US" dirty="0">
              <a:solidFill>
                <a:schemeClr val="accent2"/>
              </a:solidFill>
              <a:latin typeface="Arial" panose="020B0604020202020204" pitchFamily="34" charset="0"/>
              <a:cs typeface="Arial" panose="020B0604020202020204" pitchFamily="34" charset="0"/>
            </a:endParaRPr>
          </a:p>
          <a:p>
            <a:pPr algn="ctr"/>
            <a:endParaRPr lang="en-US" dirty="0">
              <a:solidFill>
                <a:schemeClr val="accent2"/>
              </a:solidFill>
              <a:latin typeface="Arial" panose="020B0604020202020204" pitchFamily="34" charset="0"/>
              <a:cs typeface="Arial" panose="020B0604020202020204" pitchFamily="34" charset="0"/>
            </a:endParaRPr>
          </a:p>
          <a:p>
            <a:pPr algn="ctr"/>
            <a:endParaRPr lang="en-US" dirty="0">
              <a:solidFill>
                <a:schemeClr val="accent2"/>
              </a:solidFill>
              <a:latin typeface="Arial" panose="020B0604020202020204" pitchFamily="34" charset="0"/>
              <a:cs typeface="Arial" panose="020B0604020202020204" pitchFamily="34" charset="0"/>
            </a:endParaRPr>
          </a:p>
          <a:p>
            <a:pPr algn="ctr"/>
            <a:endParaRPr lang="en-US" dirty="0">
              <a:solidFill>
                <a:schemeClr val="accent2"/>
              </a:solidFill>
              <a:latin typeface="Arial" panose="020B0604020202020204" pitchFamily="34" charset="0"/>
              <a:cs typeface="Arial" panose="020B0604020202020204" pitchFamily="34" charset="0"/>
            </a:endParaRPr>
          </a:p>
          <a:p>
            <a:pPr algn="ctr"/>
            <a:endParaRPr lang="en-US" dirty="0">
              <a:solidFill>
                <a:schemeClr val="accent2"/>
              </a:solidFill>
              <a:latin typeface="Arial" panose="020B0604020202020204" pitchFamily="34" charset="0"/>
              <a:cs typeface="Arial" panose="020B0604020202020204" pitchFamily="34" charset="0"/>
            </a:endParaRPr>
          </a:p>
          <a:p>
            <a:pPr algn="ctr"/>
            <a:endParaRPr lang="en-US" dirty="0">
              <a:solidFill>
                <a:schemeClr val="accent2"/>
              </a:solidFill>
              <a:latin typeface="Arial" panose="020B0604020202020204" pitchFamily="34" charset="0"/>
              <a:cs typeface="Arial" panose="020B0604020202020204" pitchFamily="34" charset="0"/>
            </a:endParaRPr>
          </a:p>
          <a:p>
            <a:pPr algn="ctr"/>
            <a:endParaRPr lang="en-US" dirty="0">
              <a:solidFill>
                <a:schemeClr val="accent2"/>
              </a:solidFill>
              <a:latin typeface="Arial" panose="020B0604020202020204" pitchFamily="34" charset="0"/>
              <a:cs typeface="Arial" panose="020B0604020202020204" pitchFamily="34" charset="0"/>
            </a:endParaRPr>
          </a:p>
          <a:p>
            <a:pPr algn="ctr"/>
            <a:endParaRPr lang="en-US" dirty="0">
              <a:solidFill>
                <a:schemeClr val="accent2"/>
              </a:solidFill>
              <a:latin typeface="Arial" panose="020B0604020202020204" pitchFamily="34" charset="0"/>
              <a:cs typeface="Arial" panose="020B0604020202020204" pitchFamily="34" charset="0"/>
            </a:endParaRPr>
          </a:p>
          <a:p>
            <a:pPr algn="ctr"/>
            <a:endParaRPr lang="en-US" dirty="0">
              <a:solidFill>
                <a:schemeClr val="accent2"/>
              </a:solidFill>
              <a:latin typeface="Arial" panose="020B0604020202020204" pitchFamily="34" charset="0"/>
              <a:cs typeface="Arial" panose="020B0604020202020204" pitchFamily="34" charset="0"/>
            </a:endParaRPr>
          </a:p>
          <a:p>
            <a:pPr algn="ctr"/>
            <a:endParaRPr lang="en-US" dirty="0">
              <a:solidFill>
                <a:schemeClr val="accent2"/>
              </a:solidFill>
              <a:latin typeface="Arial" panose="020B0604020202020204" pitchFamily="34" charset="0"/>
              <a:cs typeface="Arial" panose="020B0604020202020204" pitchFamily="34" charset="0"/>
            </a:endParaRPr>
          </a:p>
          <a:p>
            <a:pPr algn="ctr"/>
            <a:endParaRPr lang="en-US" dirty="0">
              <a:solidFill>
                <a:schemeClr val="accent2"/>
              </a:solidFill>
              <a:latin typeface="Arial" panose="020B0604020202020204" pitchFamily="34" charset="0"/>
              <a:cs typeface="Arial" panose="020B0604020202020204" pitchFamily="34" charset="0"/>
            </a:endParaRPr>
          </a:p>
          <a:p>
            <a:pPr algn="ctr"/>
            <a:endParaRPr lang="en-US" dirty="0">
              <a:solidFill>
                <a:schemeClr val="accent2"/>
              </a:solidFill>
              <a:latin typeface="Arial" panose="020B0604020202020204" pitchFamily="34" charset="0"/>
              <a:cs typeface="Arial" panose="020B0604020202020204" pitchFamily="34" charset="0"/>
            </a:endParaRPr>
          </a:p>
          <a:p>
            <a:pPr algn="ctr"/>
            <a:endParaRPr lang="en-US" dirty="0">
              <a:solidFill>
                <a:schemeClr val="accent2"/>
              </a:solidFill>
              <a:latin typeface="Arial" panose="020B0604020202020204" pitchFamily="34" charset="0"/>
              <a:cs typeface="Arial" panose="020B0604020202020204" pitchFamily="34" charset="0"/>
            </a:endParaRPr>
          </a:p>
          <a:p>
            <a:pPr algn="ctr"/>
            <a:endParaRPr lang="en-US" dirty="0">
              <a:solidFill>
                <a:schemeClr val="accent2"/>
              </a:solidFill>
              <a:latin typeface="Arial" panose="020B0604020202020204" pitchFamily="34" charset="0"/>
              <a:cs typeface="Arial" panose="020B0604020202020204" pitchFamily="34" charset="0"/>
            </a:endParaRPr>
          </a:p>
          <a:p>
            <a:pPr algn="ctr"/>
            <a:endParaRPr lang="en-US" dirty="0">
              <a:solidFill>
                <a:schemeClr val="accent2"/>
              </a:solidFill>
              <a:latin typeface="Arial" panose="020B0604020202020204" pitchFamily="34" charset="0"/>
              <a:cs typeface="Arial" panose="020B0604020202020204" pitchFamily="34" charset="0"/>
            </a:endParaRPr>
          </a:p>
          <a:p>
            <a:pPr algn="ctr"/>
            <a:endParaRPr lang="en-US" dirty="0">
              <a:solidFill>
                <a:schemeClr val="accent2"/>
              </a:solidFill>
              <a:latin typeface="Arial" panose="020B0604020202020204" pitchFamily="34" charset="0"/>
              <a:cs typeface="Arial" panose="020B0604020202020204" pitchFamily="34" charset="0"/>
            </a:endParaRPr>
          </a:p>
          <a:p>
            <a:pPr algn="ctr"/>
            <a:endParaRPr lang="en-US" dirty="0">
              <a:solidFill>
                <a:schemeClr val="accent2"/>
              </a:solidFill>
              <a:latin typeface="Arial" panose="020B0604020202020204" pitchFamily="34" charset="0"/>
              <a:cs typeface="Arial" panose="020B0604020202020204" pitchFamily="34" charset="0"/>
            </a:endParaRPr>
          </a:p>
          <a:p>
            <a:pPr algn="ctr"/>
            <a:endParaRPr lang="en-US" dirty="0">
              <a:solidFill>
                <a:schemeClr val="accent2"/>
              </a:solidFill>
              <a:latin typeface="Arial" panose="020B0604020202020204" pitchFamily="34" charset="0"/>
              <a:cs typeface="Arial" panose="020B0604020202020204" pitchFamily="34" charset="0"/>
            </a:endParaRPr>
          </a:p>
          <a:p>
            <a:pPr algn="ctr"/>
            <a:endParaRPr lang="en-US" dirty="0">
              <a:solidFill>
                <a:schemeClr val="accent2"/>
              </a:solidFill>
              <a:latin typeface="Arial" panose="020B0604020202020204" pitchFamily="34" charset="0"/>
              <a:cs typeface="Arial" panose="020B0604020202020204" pitchFamily="34" charset="0"/>
            </a:endParaRPr>
          </a:p>
          <a:p>
            <a:pPr algn="ctr"/>
            <a:endParaRPr lang="en-US" dirty="0">
              <a:solidFill>
                <a:schemeClr val="accent2"/>
              </a:solidFill>
              <a:latin typeface="Arial" panose="020B0604020202020204" pitchFamily="34" charset="0"/>
              <a:cs typeface="Arial" panose="020B0604020202020204" pitchFamily="34" charset="0"/>
            </a:endParaRPr>
          </a:p>
        </p:txBody>
      </p:sp>
      <p:grpSp>
        <p:nvGrpSpPr>
          <p:cNvPr id="3" name="Group 2"/>
          <p:cNvGrpSpPr/>
          <p:nvPr/>
        </p:nvGrpSpPr>
        <p:grpSpPr>
          <a:xfrm>
            <a:off x="3248891" y="1158836"/>
            <a:ext cx="7533738" cy="3414197"/>
            <a:chOff x="1721617" y="1724026"/>
            <a:chExt cx="8868417" cy="3414197"/>
          </a:xfrm>
        </p:grpSpPr>
        <p:graphicFrame>
          <p:nvGraphicFramePr>
            <p:cNvPr id="7" name="Diagramme 6"/>
            <p:cNvGraphicFramePr/>
            <p:nvPr/>
          </p:nvGraphicFramePr>
          <p:xfrm>
            <a:off x="1721617" y="1724026"/>
            <a:ext cx="8868417" cy="3414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rganigramme : Multidocument 7"/>
            <p:cNvSpPr/>
            <p:nvPr/>
          </p:nvSpPr>
          <p:spPr bwMode="auto">
            <a:xfrm>
              <a:off x="9015778" y="3494108"/>
              <a:ext cx="959108" cy="915606"/>
            </a:xfrm>
            <a:prstGeom prst="flowChartMultidocument">
              <a:avLst/>
            </a:prstGeom>
            <a:solidFill>
              <a:schemeClr val="accent1">
                <a:lumMod val="40000"/>
                <a:lumOff val="60000"/>
              </a:schemeClr>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fr-FR" sz="1200" dirty="0">
                  <a:solidFill>
                    <a:schemeClr val="tx1"/>
                  </a:solidFill>
                  <a:latin typeface="Arial" panose="020B0604020202020204" pitchFamily="34" charset="0"/>
                  <a:cs typeface="Arial" panose="020B0604020202020204" pitchFamily="34" charset="0"/>
                </a:rPr>
                <a:t>File System</a:t>
              </a:r>
            </a:p>
            <a:p>
              <a:pPr eaLnBrk="0" fontAlgn="base" hangingPunct="0">
                <a:spcBef>
                  <a:spcPct val="0"/>
                </a:spcBef>
                <a:spcAft>
                  <a:spcPct val="0"/>
                </a:spcAft>
              </a:pPr>
              <a:r>
                <a:rPr lang="fr-FR" sz="1200" b="1" dirty="0">
                  <a:solidFill>
                    <a:schemeClr val="tx1"/>
                  </a:solidFill>
                  <a:latin typeface="Arial" panose="020B0604020202020204" pitchFamily="34" charset="0"/>
                  <a:cs typeface="Arial" panose="020B0604020202020204" pitchFamily="34" charset="0"/>
                </a:rPr>
                <a:t>(RRR)</a:t>
              </a:r>
            </a:p>
          </p:txBody>
        </p:sp>
        <p:pic>
          <p:nvPicPr>
            <p:cNvPr id="14" name="Picture 4" descr="Data base icon like drum container - Icône de base de données en forme de baril"/>
            <p:cNvPicPr>
              <a:picLocks noChangeAspect="1" noChangeArrowheads="1"/>
            </p:cNvPicPr>
            <p:nvPr/>
          </p:nvPicPr>
          <p:blipFill>
            <a:blip r:embed="rId8" cstate="print"/>
            <a:srcRect/>
            <a:stretch>
              <a:fillRect/>
            </a:stretch>
          </p:blipFill>
          <p:spPr bwMode="auto">
            <a:xfrm>
              <a:off x="9368967" y="4409714"/>
              <a:ext cx="836899" cy="723107"/>
            </a:xfrm>
            <a:prstGeom prst="rect">
              <a:avLst/>
            </a:prstGeom>
            <a:noFill/>
          </p:spPr>
        </p:pic>
      </p:grpSp>
      <p:sp>
        <p:nvSpPr>
          <p:cNvPr id="16" name="Text Box 5"/>
          <p:cNvSpPr txBox="1">
            <a:spLocks noChangeArrowheads="1"/>
          </p:cNvSpPr>
          <p:nvPr/>
        </p:nvSpPr>
        <p:spPr bwMode="auto">
          <a:xfrm>
            <a:off x="4269309" y="300295"/>
            <a:ext cx="7127330" cy="369332"/>
          </a:xfrm>
          <a:prstGeom prst="rect">
            <a:avLst/>
          </a:prstGeom>
          <a:noFill/>
          <a:ln w="9525">
            <a:noFill/>
            <a:miter lim="800000"/>
            <a:headEnd/>
            <a:tailEnd/>
          </a:ln>
        </p:spPr>
        <p:txBody>
          <a:bodyPr wrap="square">
            <a:spAutoFit/>
          </a:bodyPr>
          <a:lstStyle/>
          <a:p>
            <a:pPr>
              <a:spcBef>
                <a:spcPct val="50000"/>
              </a:spcBef>
              <a:buNone/>
            </a:pPr>
            <a:r>
              <a:rPr lang="en-US" dirty="0">
                <a:solidFill>
                  <a:schemeClr val="bg1"/>
                </a:solidFill>
                <a:latin typeface="Arial" panose="020B0604020202020204" pitchFamily="34" charset="0"/>
                <a:cs typeface="Arial" panose="020B0604020202020204" pitchFamily="34" charset="0"/>
              </a:rPr>
              <a:t>Novel IDC Radionuclide pipeline</a:t>
            </a:r>
            <a:endParaRPr lang="en-US" b="1" i="1"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9049903" y="4175444"/>
            <a:ext cx="1128293" cy="276999"/>
          </a:xfrm>
          <a:prstGeom prst="rect">
            <a:avLst/>
          </a:prstGeom>
          <a:noFill/>
        </p:spPr>
        <p:txBody>
          <a:bodyPr wrap="square" rtlCol="0">
            <a:spAutoFit/>
          </a:bodyPr>
          <a:lstStyle/>
          <a:p>
            <a:r>
              <a:rPr lang="en-US" sz="1200" b="1" dirty="0">
                <a:solidFill>
                  <a:schemeClr val="accent1"/>
                </a:solidFill>
                <a:latin typeface="Century Gothic" panose="020B0502020202020204" pitchFamily="34" charset="0"/>
              </a:rPr>
              <a:t>RMSMAN</a:t>
            </a:r>
          </a:p>
        </p:txBody>
      </p:sp>
      <p:sp>
        <p:nvSpPr>
          <p:cNvPr id="10" name="Organigramme : Multidocument 7">
            <a:extLst>
              <a:ext uri="{FF2B5EF4-FFF2-40B4-BE49-F238E27FC236}">
                <a16:creationId xmlns:a16="http://schemas.microsoft.com/office/drawing/2014/main" id="{A8D8A4FD-1A14-441A-92F5-EE1AB2C4EFEA}"/>
              </a:ext>
            </a:extLst>
          </p:cNvPr>
          <p:cNvSpPr/>
          <p:nvPr/>
        </p:nvSpPr>
        <p:spPr bwMode="auto">
          <a:xfrm>
            <a:off x="9445295" y="1152777"/>
            <a:ext cx="814764" cy="915606"/>
          </a:xfrm>
          <a:prstGeom prst="flowChartMultidocumen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fr-FR" sz="1200" dirty="0">
                <a:solidFill>
                  <a:schemeClr val="tx1"/>
                </a:solidFill>
                <a:latin typeface="Century Gothic" panose="020B0502020202020204" pitchFamily="34" charset="0"/>
              </a:rPr>
              <a:t>File System</a:t>
            </a:r>
          </a:p>
          <a:p>
            <a:pPr eaLnBrk="0" fontAlgn="base" hangingPunct="0">
              <a:spcBef>
                <a:spcPct val="0"/>
              </a:spcBef>
              <a:spcAft>
                <a:spcPct val="0"/>
              </a:spcAft>
            </a:pPr>
            <a:r>
              <a:rPr lang="fr-FR" sz="1200" b="1" dirty="0">
                <a:solidFill>
                  <a:schemeClr val="tx1"/>
                </a:solidFill>
                <a:latin typeface="Century Gothic" panose="020B0502020202020204" pitchFamily="34" charset="0"/>
              </a:rPr>
              <a:t>(ARR)</a:t>
            </a:r>
          </a:p>
        </p:txBody>
      </p:sp>
      <p:pic>
        <p:nvPicPr>
          <p:cNvPr id="11" name="Picture 4" descr="Data base icon like drum container - Icône de base de données en forme de baril">
            <a:extLst>
              <a:ext uri="{FF2B5EF4-FFF2-40B4-BE49-F238E27FC236}">
                <a16:creationId xmlns:a16="http://schemas.microsoft.com/office/drawing/2014/main" id="{D4BDA298-1F8A-44D1-B464-718199B3AA37}"/>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Lst>
          </a:blip>
          <a:srcRect/>
          <a:stretch>
            <a:fillRect/>
          </a:stretch>
        </p:blipFill>
        <p:spPr bwMode="auto">
          <a:xfrm>
            <a:off x="9714023" y="2055373"/>
            <a:ext cx="723107" cy="723107"/>
          </a:xfrm>
          <a:prstGeom prst="rect">
            <a:avLst/>
          </a:prstGeom>
          <a:noFill/>
        </p:spPr>
      </p:pic>
      <p:sp>
        <p:nvSpPr>
          <p:cNvPr id="12" name="TextBox 11">
            <a:extLst>
              <a:ext uri="{FF2B5EF4-FFF2-40B4-BE49-F238E27FC236}">
                <a16:creationId xmlns:a16="http://schemas.microsoft.com/office/drawing/2014/main" id="{1122802B-266F-4B38-BDB8-672CA10630DB}"/>
              </a:ext>
            </a:extLst>
          </p:cNvPr>
          <p:cNvSpPr txBox="1"/>
          <p:nvPr/>
        </p:nvSpPr>
        <p:spPr>
          <a:xfrm>
            <a:off x="9049902" y="2332616"/>
            <a:ext cx="1128293" cy="276999"/>
          </a:xfrm>
          <a:prstGeom prst="rect">
            <a:avLst/>
          </a:prstGeom>
          <a:noFill/>
        </p:spPr>
        <p:txBody>
          <a:bodyPr wrap="square" rtlCol="0">
            <a:spAutoFit/>
          </a:bodyPr>
          <a:lstStyle/>
          <a:p>
            <a:r>
              <a:rPr lang="en-US" sz="1200" b="1" dirty="0">
                <a:solidFill>
                  <a:schemeClr val="tx1">
                    <a:lumMod val="50000"/>
                    <a:lumOff val="50000"/>
                  </a:schemeClr>
                </a:solidFill>
                <a:latin typeface="Century Gothic" panose="020B0502020202020204" pitchFamily="34" charset="0"/>
              </a:rPr>
              <a:t>RMSAUTO</a:t>
            </a:r>
          </a:p>
        </p:txBody>
      </p:sp>
      <p:sp>
        <p:nvSpPr>
          <p:cNvPr id="9" name="TextBox 8">
            <a:extLst>
              <a:ext uri="{FF2B5EF4-FFF2-40B4-BE49-F238E27FC236}">
                <a16:creationId xmlns:a16="http://schemas.microsoft.com/office/drawing/2014/main" id="{54794AEE-533C-4BE4-9EB3-4E64BF1F151A}"/>
              </a:ext>
            </a:extLst>
          </p:cNvPr>
          <p:cNvSpPr txBox="1"/>
          <p:nvPr/>
        </p:nvSpPr>
        <p:spPr>
          <a:xfrm>
            <a:off x="204456" y="1156499"/>
            <a:ext cx="2562382" cy="5416868"/>
          </a:xfrm>
          <a:prstGeom prst="rect">
            <a:avLst/>
          </a:prstGeom>
          <a:noFill/>
        </p:spPr>
        <p:txBody>
          <a:bodyPr wrap="square" rtlCol="0">
            <a:spAutoFit/>
          </a:bodyPr>
          <a:lstStyle/>
          <a:p>
            <a:r>
              <a:rPr lang="en-US" sz="1600" i="1" dirty="0">
                <a:latin typeface="Arial" panose="020B0604020202020204" pitchFamily="34" charset="0"/>
                <a:cs typeface="Arial" panose="020B0604020202020204" pitchFamily="34" charset="0"/>
              </a:rPr>
              <a:t>Automatic processing: </a:t>
            </a:r>
          </a:p>
          <a:p>
            <a:pPr marL="285750" indent="-285750">
              <a:spcBef>
                <a:spcPts val="600"/>
              </a:spcBef>
              <a:buFontTx/>
              <a:buChar char="-"/>
            </a:pPr>
            <a:r>
              <a:rPr lang="en-US" sz="1600" b="1" dirty="0">
                <a:latin typeface="Arial" panose="020B0604020202020204" pitchFamily="34" charset="0"/>
                <a:cs typeface="Arial" panose="020B0604020202020204" pitchFamily="34" charset="0"/>
              </a:rPr>
              <a:t>autoSaint</a:t>
            </a:r>
            <a:r>
              <a:rPr lang="en-US" sz="1600" dirty="0">
                <a:latin typeface="Arial" panose="020B0604020202020204" pitchFamily="34" charset="0"/>
                <a:cs typeface="Arial" panose="020B0604020202020204" pitchFamily="34" charset="0"/>
              </a:rPr>
              <a:t> for particulates and HPGe noble gas</a:t>
            </a:r>
          </a:p>
          <a:p>
            <a:pPr marL="285750" indent="-285750">
              <a:spcBef>
                <a:spcPts val="600"/>
              </a:spcBef>
              <a:buFontTx/>
              <a:buChar char="-"/>
            </a:pPr>
            <a:r>
              <a:rPr lang="en-US" sz="1600" b="1" dirty="0">
                <a:latin typeface="Arial" panose="020B0604020202020204" pitchFamily="34" charset="0"/>
                <a:cs typeface="Arial" panose="020B0604020202020204" pitchFamily="34" charset="0"/>
              </a:rPr>
              <a:t>autoSTRADA</a:t>
            </a:r>
            <a:r>
              <a:rPr lang="en-US" sz="1600" dirty="0">
                <a:latin typeface="Arial" panose="020B0604020202020204" pitchFamily="34" charset="0"/>
                <a:cs typeface="Arial" panose="020B0604020202020204" pitchFamily="34" charset="0"/>
              </a:rPr>
              <a:t> for beta-gamma noble gas</a:t>
            </a:r>
          </a:p>
          <a:p>
            <a:endParaRPr lang="en-US" sz="1600" dirty="0">
              <a:latin typeface="Arial" panose="020B0604020202020204" pitchFamily="34" charset="0"/>
              <a:cs typeface="Arial" panose="020B0604020202020204" pitchFamily="34" charset="0"/>
            </a:endParaRPr>
          </a:p>
          <a:p>
            <a:r>
              <a:rPr lang="en-US" sz="1600" i="1" dirty="0">
                <a:latin typeface="Arial" panose="020B0604020202020204" pitchFamily="34" charset="0"/>
                <a:cs typeface="Arial" panose="020B0604020202020204" pitchFamily="34" charset="0"/>
              </a:rPr>
              <a:t>Interactive review:</a:t>
            </a:r>
          </a:p>
          <a:p>
            <a:pPr marL="285750" indent="-285750">
              <a:buFontTx/>
              <a:buChar char="-"/>
            </a:pPr>
            <a:r>
              <a:rPr lang="en-US" sz="1600" b="1"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iNSPIRE</a:t>
            </a:r>
            <a:r>
              <a:rPr lang="en-US" sz="1600" dirty="0">
                <a:latin typeface="Arial" panose="020B0604020202020204" pitchFamily="34" charset="0"/>
                <a:cs typeface="Arial" panose="020B0604020202020204" pitchFamily="34" charset="0"/>
              </a:rPr>
              <a:t> </a:t>
            </a:r>
            <a:r>
              <a:rPr lang="en-US" sz="1600" u="sng" dirty="0">
                <a:latin typeface="Arial" panose="020B0604020202020204" pitchFamily="34" charset="0"/>
                <a:cs typeface="Arial" panose="020B0604020202020204" pitchFamily="34" charset="0"/>
              </a:rPr>
              <a:t>for both particulates and noble gas</a:t>
            </a:r>
          </a:p>
          <a:p>
            <a:endParaRPr lang="en-US" sz="1600" dirty="0">
              <a:latin typeface="Arial" panose="020B0604020202020204" pitchFamily="34" charset="0"/>
              <a:cs typeface="Arial" panose="020B0604020202020204" pitchFamily="34" charset="0"/>
            </a:endParaRPr>
          </a:p>
          <a:p>
            <a:r>
              <a:rPr lang="en-US" sz="1600" i="1" dirty="0">
                <a:latin typeface="Arial" panose="020B0604020202020204" pitchFamily="34" charset="0"/>
                <a:cs typeface="Arial" panose="020B0604020202020204" pitchFamily="34" charset="0"/>
              </a:rPr>
              <a:t>Database schema:</a:t>
            </a:r>
          </a:p>
          <a:p>
            <a:pPr marL="285750" indent="-285750">
              <a:buFontTx/>
              <a:buChar char="-"/>
            </a:pPr>
            <a:r>
              <a:rPr lang="en-US" sz="1600" b="1" dirty="0">
                <a:latin typeface="Arial" panose="020B0604020202020204" pitchFamily="34" charset="0"/>
                <a:cs typeface="Arial" panose="020B0604020202020204" pitchFamily="34" charset="0"/>
              </a:rPr>
              <a:t>RMSAUTO</a:t>
            </a:r>
          </a:p>
          <a:p>
            <a:pPr marL="285750" indent="-285750">
              <a:buFontTx/>
              <a:buChar char="-"/>
            </a:pPr>
            <a:r>
              <a:rPr lang="en-US" sz="1600" b="1" dirty="0">
                <a:latin typeface="Arial" panose="020B0604020202020204" pitchFamily="34" charset="0"/>
                <a:cs typeface="Arial" panose="020B0604020202020204" pitchFamily="34" charset="0"/>
              </a:rPr>
              <a:t>RMSMAN</a:t>
            </a:r>
          </a:p>
          <a:p>
            <a:pPr marL="285750" indent="-285750">
              <a:buFontTx/>
              <a:buChar char="-"/>
            </a:pPr>
            <a:r>
              <a:rPr lang="en-US" sz="1600" b="1" dirty="0">
                <a:latin typeface="Arial" panose="020B0604020202020204" pitchFamily="34" charset="0"/>
                <a:cs typeface="Arial" panose="020B0604020202020204" pitchFamily="34" charset="0"/>
              </a:rPr>
              <a:t>RMSEXPERT</a:t>
            </a:r>
          </a:p>
          <a:p>
            <a:endParaRPr lang="en-US" sz="1600" dirty="0">
              <a:latin typeface="Arial" panose="020B0604020202020204" pitchFamily="34" charset="0"/>
              <a:cs typeface="Arial" panose="020B0604020202020204" pitchFamily="34" charset="0"/>
            </a:endParaRPr>
          </a:p>
          <a:p>
            <a:r>
              <a:rPr lang="en-US" sz="1600" i="1" dirty="0">
                <a:latin typeface="Arial" panose="020B0604020202020204" pitchFamily="34" charset="0"/>
                <a:cs typeface="Arial" panose="020B0604020202020204" pitchFamily="34" charset="0"/>
              </a:rPr>
              <a:t>IDC products:</a:t>
            </a:r>
          </a:p>
          <a:p>
            <a:pPr marL="285750" indent="-285750">
              <a:buFontTx/>
              <a:buChar char="-"/>
            </a:pPr>
            <a:r>
              <a:rPr lang="en-US" sz="1600" b="1" dirty="0">
                <a:latin typeface="Arial" panose="020B0604020202020204" pitchFamily="34" charset="0"/>
                <a:cs typeface="Arial" panose="020B0604020202020204" pitchFamily="34" charset="0"/>
              </a:rPr>
              <a:t>ARR</a:t>
            </a:r>
          </a:p>
          <a:p>
            <a:pPr marL="285750" indent="-285750">
              <a:buFontTx/>
              <a:buChar char="-"/>
            </a:pPr>
            <a:r>
              <a:rPr lang="en-US" sz="1600" b="1" dirty="0">
                <a:latin typeface="Arial" panose="020B0604020202020204" pitchFamily="34" charset="0"/>
                <a:cs typeface="Arial" panose="020B0604020202020204" pitchFamily="34" charset="0"/>
              </a:rPr>
              <a:t>RRR</a:t>
            </a:r>
          </a:p>
          <a:p>
            <a:pPr marL="285750" indent="-285750">
              <a:buFontTx/>
              <a:buChar char="-"/>
            </a:pPr>
            <a:r>
              <a:rPr lang="en-US" sz="1600" b="1" dirty="0">
                <a:latin typeface="Arial" panose="020B0604020202020204" pitchFamily="34" charset="0"/>
                <a:cs typeface="Arial" panose="020B0604020202020204" pitchFamily="34" charset="0"/>
              </a:rPr>
              <a:t>URR</a:t>
            </a:r>
            <a:endParaRPr lang="en-GB" sz="16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96E1909-420B-4891-92A2-3B84DE60207A}"/>
              </a:ext>
            </a:extLst>
          </p:cNvPr>
          <p:cNvPicPr>
            <a:picLocks noChangeAspect="1"/>
          </p:cNvPicPr>
          <p:nvPr/>
        </p:nvPicPr>
        <p:blipFill>
          <a:blip r:embed="rId11"/>
          <a:stretch>
            <a:fillRect/>
          </a:stretch>
        </p:blipFill>
        <p:spPr>
          <a:xfrm>
            <a:off x="5209671" y="4810812"/>
            <a:ext cx="5246606" cy="1872000"/>
          </a:xfrm>
          <a:prstGeom prst="rect">
            <a:avLst/>
          </a:prstGeom>
        </p:spPr>
      </p:pic>
      <p:sp>
        <p:nvSpPr>
          <p:cNvPr id="20" name="TextBox 19">
            <a:extLst>
              <a:ext uri="{FF2B5EF4-FFF2-40B4-BE49-F238E27FC236}">
                <a16:creationId xmlns:a16="http://schemas.microsoft.com/office/drawing/2014/main" id="{45E88A2D-97F5-491E-8545-EA5A6C6DDC6E}"/>
              </a:ext>
            </a:extLst>
          </p:cNvPr>
          <p:cNvSpPr txBox="1"/>
          <p:nvPr/>
        </p:nvSpPr>
        <p:spPr>
          <a:xfrm rot="16200000">
            <a:off x="6571645" y="-513361"/>
            <a:ext cx="1800000" cy="8679299"/>
          </a:xfrm>
          <a:prstGeom prst="rect">
            <a:avLst/>
          </a:prstGeom>
          <a:noFill/>
          <a:ln w="38100">
            <a:solidFill>
              <a:schemeClr val="accent1"/>
            </a:solidFill>
            <a:prstDash val="sysDash"/>
          </a:ln>
        </p:spPr>
        <p:txBody>
          <a:bodyPr wrap="square" rtlCol="0">
            <a:spAutoFit/>
          </a:bodyPr>
          <a:lstStyle/>
          <a:p>
            <a:pPr algn="ctr"/>
            <a:r>
              <a:rPr lang="en-US" b="1" dirty="0">
                <a:solidFill>
                  <a:srgbClr val="0070C0"/>
                </a:solidFill>
                <a:latin typeface="Arial" panose="020B0604020202020204" pitchFamily="34" charset="0"/>
                <a:cs typeface="Arial" panose="020B0604020202020204" pitchFamily="34" charset="0"/>
              </a:rPr>
              <a:t>Analyst </a:t>
            </a:r>
          </a:p>
          <a:p>
            <a:pPr algn="ctr"/>
            <a:r>
              <a:rPr lang="en-US" dirty="0">
                <a:solidFill>
                  <a:srgbClr val="0070C0"/>
                </a:solidFill>
                <a:latin typeface="Arial" panose="020B0604020202020204" pitchFamily="34" charset="0"/>
                <a:cs typeface="Arial" panose="020B0604020202020204" pitchFamily="34" charset="0"/>
              </a:rPr>
              <a:t> domain </a:t>
            </a:r>
          </a:p>
          <a:p>
            <a:pPr algn="ctr"/>
            <a:endParaRPr lang="en-US" dirty="0">
              <a:solidFill>
                <a:srgbClr val="0070C0"/>
              </a:solidFill>
              <a:latin typeface="Arial" panose="020B0604020202020204" pitchFamily="34" charset="0"/>
              <a:cs typeface="Arial" panose="020B0604020202020204" pitchFamily="34" charset="0"/>
            </a:endParaRPr>
          </a:p>
          <a:p>
            <a:pPr algn="ctr"/>
            <a:r>
              <a:rPr lang="en-US" dirty="0">
                <a:solidFill>
                  <a:srgbClr val="0070C0"/>
                </a:solidFill>
                <a:latin typeface="Arial" panose="020B0604020202020204" pitchFamily="34" charset="0"/>
                <a:cs typeface="Arial" panose="020B0604020202020204" pitchFamily="34" charset="0"/>
              </a:rPr>
              <a:t> </a:t>
            </a: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ECC28C32-384D-4A07-8A0A-9DC5092C85C5}"/>
              </a:ext>
            </a:extLst>
          </p:cNvPr>
          <p:cNvSpPr txBox="1"/>
          <p:nvPr/>
        </p:nvSpPr>
        <p:spPr>
          <a:xfrm rot="16200000">
            <a:off x="6499644" y="1413289"/>
            <a:ext cx="1944000" cy="8679299"/>
          </a:xfrm>
          <a:prstGeom prst="rect">
            <a:avLst/>
          </a:prstGeom>
          <a:noFill/>
          <a:ln w="38100">
            <a:solidFill>
              <a:schemeClr val="accent2"/>
            </a:solidFill>
            <a:prstDash val="sysDash"/>
          </a:ln>
        </p:spPr>
        <p:txBody>
          <a:bodyPr wrap="square" rtlCol="0">
            <a:spAutoFit/>
          </a:bodyPr>
          <a:lstStyle/>
          <a:p>
            <a:pPr algn="ctr"/>
            <a:r>
              <a:rPr lang="en-US" b="1" dirty="0">
                <a:solidFill>
                  <a:schemeClr val="accent2"/>
                </a:solidFill>
                <a:latin typeface="Arial" panose="020B0604020202020204" pitchFamily="34" charset="0"/>
                <a:cs typeface="Arial" panose="020B0604020202020204" pitchFamily="34" charset="0"/>
              </a:rPr>
              <a:t>Expert</a:t>
            </a:r>
          </a:p>
          <a:p>
            <a:pPr algn="ctr"/>
            <a:r>
              <a:rPr lang="en-US" dirty="0">
                <a:solidFill>
                  <a:schemeClr val="accent2"/>
                </a:solidFill>
                <a:latin typeface="Arial" panose="020B0604020202020204" pitchFamily="34" charset="0"/>
                <a:cs typeface="Arial" panose="020B0604020202020204" pitchFamily="34" charset="0"/>
              </a:rPr>
              <a:t> domain </a:t>
            </a:r>
          </a:p>
          <a:p>
            <a:pPr algn="ctr"/>
            <a:endParaRPr lang="en-US" dirty="0">
              <a:solidFill>
                <a:srgbClr val="0070C0"/>
              </a:solidFill>
              <a:latin typeface="Arial" panose="020B0604020202020204" pitchFamily="34" charset="0"/>
              <a:cs typeface="Arial" panose="020B0604020202020204" pitchFamily="34" charset="0"/>
            </a:endParaRPr>
          </a:p>
          <a:p>
            <a:pPr algn="ctr"/>
            <a:r>
              <a:rPr lang="en-US" dirty="0">
                <a:solidFill>
                  <a:srgbClr val="0070C0"/>
                </a:solidFill>
                <a:latin typeface="Arial" panose="020B0604020202020204" pitchFamily="34" charset="0"/>
                <a:cs typeface="Arial" panose="020B0604020202020204" pitchFamily="34" charset="0"/>
              </a:rPr>
              <a:t> </a:t>
            </a: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a:p>
            <a:pPr algn="ctr"/>
            <a:endParaRPr lang="en-US" dirty="0">
              <a:solidFill>
                <a:srgbClr val="0070C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22C7B9C-4A84-4937-99BB-7AE673C58A57}"/>
              </a:ext>
            </a:extLst>
          </p:cNvPr>
          <p:cNvSpPr txBox="1"/>
          <p:nvPr/>
        </p:nvSpPr>
        <p:spPr>
          <a:xfrm>
            <a:off x="5680365" y="1479664"/>
            <a:ext cx="2685011"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a:solidFill>
                  <a:schemeClr val="accent3"/>
                </a:solidFill>
                <a:latin typeface="Arial" panose="020B0604020202020204" pitchFamily="34" charset="0"/>
                <a:cs typeface="Arial" panose="020B0604020202020204" pitchFamily="34" charset="0"/>
              </a:rPr>
              <a:t>autoSTRADA/autoSaint</a:t>
            </a:r>
            <a:endParaRPr lang="en-GB" dirty="0">
              <a:solidFill>
                <a:schemeClr val="accent3"/>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F24155F-F565-4A5A-81F0-2893FC467D2A}"/>
              </a:ext>
            </a:extLst>
          </p:cNvPr>
          <p:cNvSpPr txBox="1"/>
          <p:nvPr/>
        </p:nvSpPr>
        <p:spPr>
          <a:xfrm>
            <a:off x="5674818" y="3369426"/>
            <a:ext cx="2685011"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b="1" dirty="0">
                <a:solidFill>
                  <a:schemeClr val="accent2"/>
                </a:solidFill>
                <a:latin typeface="Arial" panose="020B0604020202020204" pitchFamily="34" charset="0"/>
                <a:cs typeface="Arial" panose="020B0604020202020204" pitchFamily="34" charset="0"/>
              </a:rPr>
              <a:t>iNSPIRE</a:t>
            </a:r>
            <a:endParaRPr lang="en-GB" b="1" dirty="0">
              <a:solidFill>
                <a:schemeClr val="accent2"/>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1F3CF09F-297C-07D8-CE5E-01B63079B6CA}"/>
              </a:ext>
            </a:extLst>
          </p:cNvPr>
          <p:cNvSpPr txBox="1">
            <a:spLocks/>
          </p:cNvSpPr>
          <p:nvPr/>
        </p:nvSpPr>
        <p:spPr>
          <a:xfrm>
            <a:off x="10785235" y="780772"/>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dirty="0">
                <a:solidFill>
                  <a:schemeClr val="bg1"/>
                </a:solidFill>
                <a:latin typeface="Arial" panose="020B0604020202020204" pitchFamily="34" charset="0"/>
                <a:cs typeface="Arial" panose="020B0604020202020204" pitchFamily="34" charset="0"/>
              </a:rPr>
              <a:t>PTS-564</a:t>
            </a:r>
            <a:endParaRPr lang="en-AT"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814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afterEffect">
                                  <p:stCondLst>
                                    <p:cond delay="0"/>
                                  </p:stCondLst>
                                  <p:childTnLst>
                                    <p:animClr clrSpc="rgb" dir="cw">
                                      <p:cBhvr>
                                        <p:cTn id="6" dur="2000" fill="hold"/>
                                        <p:tgtEl>
                                          <p:spTgt spid="19"/>
                                        </p:tgtEl>
                                        <p:attrNameLst>
                                          <p:attrName>stroke.color</p:attrName>
                                        </p:attrNameLst>
                                      </p:cBhvr>
                                      <p:to>
                                        <a:schemeClr val="accent2"/>
                                      </p:to>
                                    </p:animClr>
                                    <p:set>
                                      <p:cBhvr>
                                        <p:cTn id="7" dur="2000" fill="hold"/>
                                        <p:tgtEl>
                                          <p:spTgt spid="19"/>
                                        </p:tgtEl>
                                        <p:attrNameLst>
                                          <p:attrName>stroke.on</p:attrName>
                                        </p:attrNameLst>
                                      </p:cBhvr>
                                      <p:to>
                                        <p:strVal val="true"/>
                                      </p:to>
                                    </p:set>
                                  </p:childTnLst>
                                </p:cTn>
                              </p:par>
                            </p:childTnLst>
                          </p:cTn>
                        </p:par>
                        <p:par>
                          <p:cTn id="8" fill="hold">
                            <p:stCondLst>
                              <p:cond delay="2000"/>
                            </p:stCondLst>
                            <p:childTnLst>
                              <p:par>
                                <p:cTn id="9" presetID="27" presetClass="emph" presetSubtype="0" fill="remove" nodeType="afterEffect">
                                  <p:stCondLst>
                                    <p:cond delay="0"/>
                                  </p:stCondLst>
                                  <p:childTnLst>
                                    <p:animClr clrSpc="rgb" dir="cw">
                                      <p:cBhvr override="childStyle">
                                        <p:cTn id="10" dur="250" autoRev="1" fill="remove"/>
                                        <p:tgtEl>
                                          <p:spTgt spid="19">
                                            <p:txEl>
                                              <p:pRg st="0" end="0"/>
                                            </p:txEl>
                                          </p:spTgt>
                                        </p:tgtEl>
                                        <p:attrNameLst>
                                          <p:attrName>style.color</p:attrName>
                                        </p:attrNameLst>
                                      </p:cBhvr>
                                      <p:to>
                                        <a:schemeClr val="bg1"/>
                                      </p:to>
                                    </p:animClr>
                                    <p:animClr clrSpc="rgb" dir="cw">
                                      <p:cBhvr>
                                        <p:cTn id="11" dur="250" autoRev="1" fill="remove"/>
                                        <p:tgtEl>
                                          <p:spTgt spid="19">
                                            <p:txEl>
                                              <p:pRg st="0" end="0"/>
                                            </p:txEl>
                                          </p:spTgt>
                                        </p:tgtEl>
                                        <p:attrNameLst>
                                          <p:attrName>fillcolor</p:attrName>
                                        </p:attrNameLst>
                                      </p:cBhvr>
                                      <p:to>
                                        <a:schemeClr val="bg1"/>
                                      </p:to>
                                    </p:animClr>
                                    <p:set>
                                      <p:cBhvr>
                                        <p:cTn id="12" dur="250" autoRev="1" fill="remove"/>
                                        <p:tgtEl>
                                          <p:spTgt spid="19">
                                            <p:txEl>
                                              <p:pRg st="0" end="0"/>
                                            </p:txEl>
                                          </p:spTgt>
                                        </p:tgtEl>
                                        <p:attrNameLst>
                                          <p:attrName>fill.type</p:attrName>
                                        </p:attrNameLst>
                                      </p:cBhvr>
                                      <p:to>
                                        <p:strVal val="solid"/>
                                      </p:to>
                                    </p:set>
                                    <p:set>
                                      <p:cBhvr>
                                        <p:cTn id="13" dur="250" autoRev="1" fill="remove"/>
                                        <p:tgtEl>
                                          <p:spTgt spid="19">
                                            <p:txEl>
                                              <p:pRg st="0" end="0"/>
                                            </p:txEl>
                                          </p:spTgt>
                                        </p:tgtEl>
                                        <p:attrNameLst>
                                          <p:attrName>fill.on</p:attrName>
                                        </p:attrNameLst>
                                      </p:cBhvr>
                                      <p:to>
                                        <p:strVal val="true"/>
                                      </p:to>
                                    </p:set>
                                  </p:childTnLst>
                                </p:cTn>
                              </p:par>
                            </p:childTnLst>
                          </p:cTn>
                        </p:par>
                        <p:par>
                          <p:cTn id="14" fill="hold">
                            <p:stCondLst>
                              <p:cond delay="2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1"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22" presetClass="entr" presetSubtype="2"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50F935C-02ED-44BC-A6E4-C8A0B1EBE221}"/>
              </a:ext>
            </a:extLst>
          </p:cNvPr>
          <p:cNvSpPr txBox="1"/>
          <p:nvPr/>
        </p:nvSpPr>
        <p:spPr>
          <a:xfrm>
            <a:off x="5067226" y="332227"/>
            <a:ext cx="5042223" cy="369332"/>
          </a:xfrm>
          <a:prstGeom prst="rect">
            <a:avLst/>
          </a:prstGeom>
          <a:noFill/>
        </p:spPr>
        <p:txBody>
          <a:bodyPr wrap="square" rtlCol="0">
            <a:spAutoFit/>
          </a:bodyPr>
          <a:lstStyle/>
          <a:p>
            <a:pPr marL="177796"/>
            <a:r>
              <a:rPr lang="en-US" dirty="0">
                <a:solidFill>
                  <a:schemeClr val="bg1"/>
                </a:solidFill>
                <a:latin typeface="Arial" panose="020B0604020202020204" pitchFamily="34" charset="0"/>
                <a:cs typeface="Arial" panose="020B0604020202020204" pitchFamily="34" charset="0"/>
              </a:rPr>
              <a:t>Handled data</a:t>
            </a:r>
            <a:endParaRPr lang="en-GB"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2D1B1F5-FC44-45F9-98A3-1D466C287234}"/>
              </a:ext>
            </a:extLst>
          </p:cNvPr>
          <p:cNvSpPr txBox="1"/>
          <p:nvPr/>
        </p:nvSpPr>
        <p:spPr>
          <a:xfrm>
            <a:off x="129264" y="1937803"/>
            <a:ext cx="2739443" cy="3600986"/>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The new iNSPIRE handles all Radionuclide spectral data from all IMS technologies</a:t>
            </a:r>
            <a:r>
              <a:rPr lang="en-US" sz="1600" dirty="0">
                <a:latin typeface="Arial" panose="020B0604020202020204" pitchFamily="34" charset="0"/>
                <a:cs typeface="Arial" panose="020B0604020202020204" pitchFamily="34" charset="0"/>
              </a:rPr>
              <a:t>:</a:t>
            </a:r>
          </a:p>
          <a:p>
            <a:pPr marL="285744" indent="-285744">
              <a:spcBef>
                <a:spcPts val="600"/>
              </a:spcBef>
              <a:buFont typeface="Wingdings" panose="05000000000000000000" pitchFamily="2" charset="2"/>
              <a:buChar char="§"/>
            </a:pPr>
            <a:r>
              <a:rPr lang="en-US" sz="1600" dirty="0">
                <a:latin typeface="Arial" panose="020B0604020202020204" pitchFamily="34" charset="0"/>
                <a:cs typeface="Arial" panose="020B0604020202020204" pitchFamily="34" charset="0"/>
              </a:rPr>
              <a:t>Beta-gamma coincidence based noble gas (SAUNA II/III, SPALAX NG, Xenon International, MIKS)</a:t>
            </a:r>
          </a:p>
          <a:p>
            <a:pPr marL="285744" indent="-285744">
              <a:spcBef>
                <a:spcPts val="600"/>
              </a:spcBef>
              <a:buFont typeface="Wingdings" panose="05000000000000000000" pitchFamily="2" charset="2"/>
              <a:buChar char="§"/>
            </a:pPr>
            <a:r>
              <a:rPr lang="en-US" sz="1600" dirty="0">
                <a:latin typeface="Arial" panose="020B0604020202020204" pitchFamily="34" charset="0"/>
                <a:cs typeface="Arial" panose="020B0604020202020204" pitchFamily="34" charset="0"/>
              </a:rPr>
              <a:t>Particulates</a:t>
            </a:r>
          </a:p>
          <a:p>
            <a:pPr marL="285744" indent="-285744">
              <a:spcBef>
                <a:spcPts val="600"/>
              </a:spcBef>
              <a:buFont typeface="Wingdings" panose="05000000000000000000" pitchFamily="2" charset="2"/>
              <a:buChar char="§"/>
            </a:pPr>
            <a:r>
              <a:rPr lang="en-US" sz="1600" dirty="0">
                <a:latin typeface="Arial" panose="020B0604020202020204" pitchFamily="34" charset="0"/>
                <a:cs typeface="Arial" panose="020B0604020202020204" pitchFamily="34" charset="0"/>
              </a:rPr>
              <a:t>HPGe based SPALAX noble gas</a:t>
            </a:r>
            <a:endParaRPr lang="en-GB" sz="1600" dirty="0">
              <a:latin typeface="Arial" panose="020B0604020202020204" pitchFamily="34" charset="0"/>
              <a:cs typeface="Arial" panose="020B0604020202020204" pitchFamily="34" charset="0"/>
            </a:endParaRPr>
          </a:p>
          <a:p>
            <a:pPr>
              <a:spcBef>
                <a:spcPts val="600"/>
              </a:spcBef>
            </a:pPr>
            <a:endParaRPr lang="en-GB" sz="1600" dirty="0">
              <a:latin typeface="Arial" panose="020B0604020202020204" pitchFamily="34" charset="0"/>
              <a:cs typeface="Arial" panose="020B0604020202020204" pitchFamily="34" charset="0"/>
            </a:endParaRPr>
          </a:p>
        </p:txBody>
      </p:sp>
      <p:sp>
        <p:nvSpPr>
          <p:cNvPr id="9" name="Slide Number Placeholder 4">
            <a:extLst>
              <a:ext uri="{FF2B5EF4-FFF2-40B4-BE49-F238E27FC236}">
                <a16:creationId xmlns:a16="http://schemas.microsoft.com/office/drawing/2014/main" id="{D0624191-D975-43DC-9B68-50EAE93BA51B}"/>
              </a:ext>
            </a:extLst>
          </p:cNvPr>
          <p:cNvSpPr txBox="1">
            <a:spLocks/>
          </p:cNvSpPr>
          <p:nvPr/>
        </p:nvSpPr>
        <p:spPr>
          <a:xfrm>
            <a:off x="8686800" y="6441355"/>
            <a:ext cx="2133600" cy="3661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9D1F5BF-66C8-4EB3-B13C-6DCBEA49C2FE}" type="slidenum">
              <a:rPr lang="en-GB" sz="1400">
                <a:solidFill>
                  <a:schemeClr val="tx1">
                    <a:lumMod val="50000"/>
                    <a:lumOff val="50000"/>
                  </a:schemeClr>
                </a:solidFill>
                <a:latin typeface="Arial" panose="020B0604020202020204" pitchFamily="34" charset="0"/>
                <a:cs typeface="Arial" panose="020B0604020202020204" pitchFamily="34" charset="0"/>
              </a:rPr>
              <a:pPr algn="r"/>
              <a:t>6</a:t>
            </a:fld>
            <a:endParaRPr lang="en-GB" sz="14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51B2943-AA79-5B6B-764C-DFADB59D9A43}"/>
              </a:ext>
            </a:extLst>
          </p:cNvPr>
          <p:cNvPicPr>
            <a:picLocks noChangeAspect="1"/>
          </p:cNvPicPr>
          <p:nvPr/>
        </p:nvPicPr>
        <p:blipFill>
          <a:blip r:embed="rId3"/>
          <a:stretch>
            <a:fillRect/>
          </a:stretch>
        </p:blipFill>
        <p:spPr>
          <a:xfrm>
            <a:off x="2788300" y="1585847"/>
            <a:ext cx="9403700" cy="4845245"/>
          </a:xfrm>
          <a:prstGeom prst="rect">
            <a:avLst/>
          </a:prstGeom>
          <a:ln>
            <a:solidFill>
              <a:schemeClr val="accent1"/>
            </a:solidFill>
          </a:ln>
        </p:spPr>
      </p:pic>
      <p:sp>
        <p:nvSpPr>
          <p:cNvPr id="2" name="Title 1">
            <a:extLst>
              <a:ext uri="{FF2B5EF4-FFF2-40B4-BE49-F238E27FC236}">
                <a16:creationId xmlns:a16="http://schemas.microsoft.com/office/drawing/2014/main" id="{93A9375E-8EEF-49FE-23FF-5D87BD7FEE60}"/>
              </a:ext>
            </a:extLst>
          </p:cNvPr>
          <p:cNvSpPr txBox="1">
            <a:spLocks/>
          </p:cNvSpPr>
          <p:nvPr/>
        </p:nvSpPr>
        <p:spPr>
          <a:xfrm>
            <a:off x="10785235" y="780772"/>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dirty="0">
                <a:solidFill>
                  <a:schemeClr val="bg1"/>
                </a:solidFill>
                <a:latin typeface="Arial" panose="020B0604020202020204" pitchFamily="34" charset="0"/>
                <a:cs typeface="Arial" panose="020B0604020202020204" pitchFamily="34" charset="0"/>
              </a:rPr>
              <a:t>PTS-564</a:t>
            </a:r>
            <a:endParaRPr lang="en-AT"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527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100065-B31A-4046-BC23-F2B76C7D7726}"/>
              </a:ext>
            </a:extLst>
          </p:cNvPr>
          <p:cNvSpPr txBox="1"/>
          <p:nvPr/>
        </p:nvSpPr>
        <p:spPr>
          <a:xfrm>
            <a:off x="4167892" y="393053"/>
            <a:ext cx="5042223" cy="400110"/>
          </a:xfrm>
          <a:prstGeom prst="rect">
            <a:avLst/>
          </a:prstGeom>
          <a:noFill/>
        </p:spPr>
        <p:txBody>
          <a:bodyPr wrap="square" rtlCol="0">
            <a:spAutoFit/>
          </a:bodyPr>
          <a:lstStyle/>
          <a:p>
            <a:pPr marL="177796"/>
            <a:r>
              <a:rPr lang="en-US" sz="2000" dirty="0">
                <a:solidFill>
                  <a:schemeClr val="bg1"/>
                </a:solidFill>
                <a:latin typeface="Arial" panose="020B0604020202020204" pitchFamily="34" charset="0"/>
                <a:cs typeface="Arial" panose="020B0604020202020204" pitchFamily="34" charset="0"/>
              </a:rPr>
              <a:t>Functionality 1: </a:t>
            </a:r>
            <a:r>
              <a:rPr lang="en-US" sz="2000" b="1" dirty="0">
                <a:solidFill>
                  <a:schemeClr val="bg1"/>
                </a:solidFill>
                <a:latin typeface="Arial" panose="020B0604020202020204" pitchFamily="34" charset="0"/>
                <a:cs typeface="Arial" panose="020B0604020202020204" pitchFamily="34" charset="0"/>
              </a:rPr>
              <a:t>Beta-gamma noble gas</a:t>
            </a:r>
          </a:p>
        </p:txBody>
      </p:sp>
      <p:sp>
        <p:nvSpPr>
          <p:cNvPr id="8" name="TextBox 7">
            <a:extLst>
              <a:ext uri="{FF2B5EF4-FFF2-40B4-BE49-F238E27FC236}">
                <a16:creationId xmlns:a16="http://schemas.microsoft.com/office/drawing/2014/main" id="{7D47FFFD-9438-45F9-87CF-293D57B4C5B5}"/>
              </a:ext>
            </a:extLst>
          </p:cNvPr>
          <p:cNvSpPr txBox="1"/>
          <p:nvPr/>
        </p:nvSpPr>
        <p:spPr>
          <a:xfrm>
            <a:off x="48581" y="1716956"/>
            <a:ext cx="2215226" cy="4632037"/>
          </a:xfrm>
          <a:prstGeom prst="rect">
            <a:avLst/>
          </a:prstGeom>
          <a:noFill/>
        </p:spPr>
        <p:txBody>
          <a:bodyPr wrap="square">
            <a:spAutoFit/>
          </a:bodyPr>
          <a:lstStyle/>
          <a:p>
            <a:pPr>
              <a:spcBef>
                <a:spcPts val="600"/>
              </a:spcBef>
            </a:pPr>
            <a:r>
              <a:rPr lang="en-GB" sz="1600" dirty="0">
                <a:latin typeface="Arial" panose="020B0604020202020204" pitchFamily="34" charset="0"/>
                <a:cs typeface="Arial" panose="020B0604020202020204" pitchFamily="34" charset="0"/>
              </a:rPr>
              <a:t>The GUI provides dedicated features for:</a:t>
            </a:r>
          </a:p>
          <a:p>
            <a:pPr>
              <a:spcBef>
                <a:spcPts val="600"/>
              </a:spcBef>
            </a:pPr>
            <a:r>
              <a:rPr lang="en-GB" sz="1600" dirty="0">
                <a:latin typeface="Arial" panose="020B0604020202020204" pitchFamily="34" charset="0"/>
                <a:cs typeface="Arial" panose="020B0604020202020204" pitchFamily="34" charset="0"/>
              </a:rPr>
              <a:t>-  Sample information, </a:t>
            </a:r>
          </a:p>
          <a:p>
            <a:pPr marL="228594" indent="-228594">
              <a:spcBef>
                <a:spcPts val="600"/>
              </a:spcBef>
              <a:buFontTx/>
              <a:buChar char="-"/>
            </a:pPr>
            <a:r>
              <a:rPr lang="en-GB" sz="1600" dirty="0">
                <a:latin typeface="Arial" panose="020B0604020202020204" pitchFamily="34" charset="0"/>
                <a:cs typeface="Arial" panose="020B0604020202020204" pitchFamily="34" charset="0"/>
              </a:rPr>
              <a:t>Spectral data</a:t>
            </a:r>
          </a:p>
          <a:p>
            <a:pPr marL="228594" indent="-228594">
              <a:spcBef>
                <a:spcPts val="600"/>
              </a:spcBef>
              <a:buFontTx/>
              <a:buChar char="-"/>
            </a:pPr>
            <a:r>
              <a:rPr lang="en-GB" sz="1600" dirty="0">
                <a:latin typeface="Arial" panose="020B0604020202020204" pitchFamily="34" charset="0"/>
                <a:cs typeface="Arial" panose="020B0604020202020204" pitchFamily="34" charset="0"/>
              </a:rPr>
              <a:t>Sample metrics, </a:t>
            </a:r>
          </a:p>
          <a:p>
            <a:pPr marL="228594" indent="-228594">
              <a:spcBef>
                <a:spcPts val="600"/>
              </a:spcBef>
              <a:buFontTx/>
              <a:buChar char="-"/>
            </a:pPr>
            <a:r>
              <a:rPr lang="en-GB" sz="1600" dirty="0">
                <a:latin typeface="Arial" panose="020B0604020202020204" pitchFamily="34" charset="0"/>
                <a:cs typeface="Arial" panose="020B0604020202020204" pitchFamily="34" charset="0"/>
              </a:rPr>
              <a:t>Analysis results</a:t>
            </a:r>
          </a:p>
          <a:p>
            <a:pPr marL="228594" indent="-228594">
              <a:spcBef>
                <a:spcPts val="600"/>
              </a:spcBef>
              <a:buFontTx/>
              <a:buChar char="-"/>
            </a:pPr>
            <a:r>
              <a:rPr lang="en-GB" sz="1600" dirty="0">
                <a:latin typeface="Arial" panose="020B0604020202020204" pitchFamily="34" charset="0"/>
                <a:cs typeface="Arial" panose="020B0604020202020204" pitchFamily="34" charset="0"/>
              </a:rPr>
              <a:t>Calibrations</a:t>
            </a:r>
          </a:p>
          <a:p>
            <a:pPr marL="228594" indent="-228594">
              <a:spcBef>
                <a:spcPts val="600"/>
              </a:spcBef>
              <a:buFontTx/>
              <a:buChar char="-"/>
            </a:pPr>
            <a:r>
              <a:rPr lang="en-GB" sz="1600" dirty="0">
                <a:latin typeface="Arial" panose="020B0604020202020204" pitchFamily="34" charset="0"/>
                <a:cs typeface="Arial" panose="020B0604020202020204" pitchFamily="34" charset="0"/>
              </a:rPr>
              <a:t>Reprocessing</a:t>
            </a:r>
          </a:p>
          <a:p>
            <a:pPr marL="228594" indent="-228594">
              <a:spcBef>
                <a:spcPts val="600"/>
              </a:spcBef>
              <a:buFontTx/>
              <a:buChar char="-"/>
            </a:pPr>
            <a:r>
              <a:rPr lang="en-GB" sz="1600" dirty="0">
                <a:latin typeface="Arial" panose="020B0604020202020204" pitchFamily="34" charset="0"/>
                <a:cs typeface="Arial" panose="020B0604020202020204" pitchFamily="34" charset="0"/>
              </a:rPr>
              <a:t>Comment editor</a:t>
            </a:r>
          </a:p>
          <a:p>
            <a:pPr marL="228594" indent="-228594">
              <a:spcBef>
                <a:spcPts val="600"/>
              </a:spcBef>
              <a:buFontTx/>
              <a:buChar char="-"/>
            </a:pPr>
            <a:r>
              <a:rPr lang="en-GB" sz="1600" dirty="0">
                <a:latin typeface="Arial" panose="020B0604020202020204" pitchFamily="34" charset="0"/>
                <a:cs typeface="Arial" panose="020B0604020202020204" pitchFamily="34" charset="0"/>
              </a:rPr>
              <a:t>Sample release options</a:t>
            </a:r>
          </a:p>
          <a:p>
            <a:pPr marL="228594" indent="-228594">
              <a:spcBef>
                <a:spcPts val="600"/>
              </a:spcBef>
              <a:buFontTx/>
              <a:buChar char="-"/>
            </a:pPr>
            <a:r>
              <a:rPr lang="en-GB" sz="1600" dirty="0">
                <a:latin typeface="Arial" panose="020B0604020202020204" pitchFamily="34" charset="0"/>
                <a:cs typeface="Arial" panose="020B0604020202020204" pitchFamily="34" charset="0"/>
              </a:rPr>
              <a:t>Reviewed product generation</a:t>
            </a:r>
          </a:p>
          <a:p>
            <a:pPr marL="228594" indent="-228594">
              <a:spcBef>
                <a:spcPts val="600"/>
              </a:spcBef>
              <a:buFontTx/>
              <a:buChar char="-"/>
            </a:pPr>
            <a:r>
              <a:rPr lang="en-GB" sz="1600" dirty="0">
                <a:latin typeface="Arial" panose="020B0604020202020204" pitchFamily="34" charset="0"/>
                <a:cs typeface="Arial" panose="020B0604020202020204" pitchFamily="34" charset="0"/>
              </a:rPr>
              <a:t>Special analysis, </a:t>
            </a:r>
          </a:p>
          <a:p>
            <a:pPr marL="228594" indent="-228594">
              <a:spcBef>
                <a:spcPts val="600"/>
              </a:spcBef>
              <a:buFontTx/>
              <a:buChar char="-"/>
            </a:pPr>
            <a:r>
              <a:rPr lang="en-GB" sz="1600" dirty="0">
                <a:latin typeface="Arial" panose="020B0604020202020204" pitchFamily="34" charset="0"/>
                <a:cs typeface="Arial" panose="020B0604020202020204" pitchFamily="34" charset="0"/>
              </a:rPr>
              <a:t>… </a:t>
            </a:r>
          </a:p>
        </p:txBody>
      </p:sp>
      <p:sp>
        <p:nvSpPr>
          <p:cNvPr id="9" name="Slide Number Placeholder 4">
            <a:extLst>
              <a:ext uri="{FF2B5EF4-FFF2-40B4-BE49-F238E27FC236}">
                <a16:creationId xmlns:a16="http://schemas.microsoft.com/office/drawing/2014/main" id="{CA95A4BD-9951-4320-AF07-C70D0A632BAB}"/>
              </a:ext>
            </a:extLst>
          </p:cNvPr>
          <p:cNvSpPr txBox="1">
            <a:spLocks/>
          </p:cNvSpPr>
          <p:nvPr/>
        </p:nvSpPr>
        <p:spPr>
          <a:xfrm>
            <a:off x="8686800" y="6441355"/>
            <a:ext cx="2133600" cy="3661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9D1F5BF-66C8-4EB3-B13C-6DCBEA49C2FE}" type="slidenum">
              <a:rPr lang="en-GB" sz="1400">
                <a:solidFill>
                  <a:schemeClr val="tx1">
                    <a:lumMod val="50000"/>
                    <a:lumOff val="50000"/>
                  </a:schemeClr>
                </a:solidFill>
                <a:latin typeface="Arial" panose="020B0604020202020204" pitchFamily="34" charset="0"/>
                <a:cs typeface="Arial" panose="020B0604020202020204" pitchFamily="34" charset="0"/>
              </a:rPr>
              <a:pPr algn="r"/>
              <a:t>7</a:t>
            </a:fld>
            <a:endParaRPr lang="en-GB" sz="14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ED3A846-D92E-55DF-E452-92720A1F7E8C}"/>
              </a:ext>
            </a:extLst>
          </p:cNvPr>
          <p:cNvPicPr>
            <a:picLocks noChangeAspect="1"/>
          </p:cNvPicPr>
          <p:nvPr/>
        </p:nvPicPr>
        <p:blipFill>
          <a:blip r:embed="rId2"/>
          <a:stretch>
            <a:fillRect/>
          </a:stretch>
        </p:blipFill>
        <p:spPr>
          <a:xfrm>
            <a:off x="2310271" y="1106243"/>
            <a:ext cx="9881730" cy="5161392"/>
          </a:xfrm>
          <a:prstGeom prst="rect">
            <a:avLst/>
          </a:prstGeom>
          <a:ln>
            <a:solidFill>
              <a:schemeClr val="accent1"/>
            </a:solidFill>
          </a:ln>
        </p:spPr>
      </p:pic>
      <p:sp>
        <p:nvSpPr>
          <p:cNvPr id="2" name="Title 1">
            <a:extLst>
              <a:ext uri="{FF2B5EF4-FFF2-40B4-BE49-F238E27FC236}">
                <a16:creationId xmlns:a16="http://schemas.microsoft.com/office/drawing/2014/main" id="{4480A3B0-92B0-99D6-1381-A76A7CB5D803}"/>
              </a:ext>
            </a:extLst>
          </p:cNvPr>
          <p:cNvSpPr txBox="1">
            <a:spLocks/>
          </p:cNvSpPr>
          <p:nvPr/>
        </p:nvSpPr>
        <p:spPr>
          <a:xfrm>
            <a:off x="10785235" y="780772"/>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dirty="0">
                <a:solidFill>
                  <a:schemeClr val="bg1"/>
                </a:solidFill>
                <a:latin typeface="Arial" panose="020B0604020202020204" pitchFamily="34" charset="0"/>
                <a:cs typeface="Arial" panose="020B0604020202020204" pitchFamily="34" charset="0"/>
              </a:rPr>
              <a:t>PTS-564</a:t>
            </a:r>
            <a:endParaRPr lang="en-AT"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3200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100065-B31A-4046-BC23-F2B76C7D7726}"/>
              </a:ext>
            </a:extLst>
          </p:cNvPr>
          <p:cNvSpPr txBox="1"/>
          <p:nvPr/>
        </p:nvSpPr>
        <p:spPr>
          <a:xfrm>
            <a:off x="4167892" y="393053"/>
            <a:ext cx="5042223" cy="400110"/>
          </a:xfrm>
          <a:prstGeom prst="rect">
            <a:avLst/>
          </a:prstGeom>
          <a:noFill/>
        </p:spPr>
        <p:txBody>
          <a:bodyPr wrap="square" rtlCol="0">
            <a:spAutoFit/>
          </a:bodyPr>
          <a:lstStyle/>
          <a:p>
            <a:pPr marL="177796"/>
            <a:r>
              <a:rPr lang="en-US" sz="2000" dirty="0">
                <a:solidFill>
                  <a:schemeClr val="bg1"/>
                </a:solidFill>
                <a:latin typeface="Arial" panose="020B0604020202020204" pitchFamily="34" charset="0"/>
                <a:cs typeface="Arial" panose="020B0604020202020204" pitchFamily="34" charset="0"/>
              </a:rPr>
              <a:t>Functionality 2: </a:t>
            </a:r>
            <a:r>
              <a:rPr lang="en-US" sz="2000" b="1" dirty="0">
                <a:solidFill>
                  <a:schemeClr val="bg1"/>
                </a:solidFill>
                <a:latin typeface="Arial" panose="020B0604020202020204" pitchFamily="34" charset="0"/>
                <a:cs typeface="Arial" panose="020B0604020202020204" pitchFamily="34" charset="0"/>
              </a:rPr>
              <a:t>Particulates</a:t>
            </a:r>
            <a:endParaRPr lang="en-GB" sz="2000" b="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D47FFFD-9438-45F9-87CF-293D57B4C5B5}"/>
              </a:ext>
            </a:extLst>
          </p:cNvPr>
          <p:cNvSpPr txBox="1"/>
          <p:nvPr/>
        </p:nvSpPr>
        <p:spPr>
          <a:xfrm>
            <a:off x="0" y="1162987"/>
            <a:ext cx="2352583" cy="5278368"/>
          </a:xfrm>
          <a:prstGeom prst="rect">
            <a:avLst/>
          </a:prstGeom>
          <a:noFill/>
        </p:spPr>
        <p:txBody>
          <a:bodyPr wrap="square">
            <a:spAutoFit/>
          </a:bodyPr>
          <a:lstStyle/>
          <a:p>
            <a:pPr>
              <a:spcBef>
                <a:spcPts val="1200"/>
              </a:spcBef>
            </a:pPr>
            <a:r>
              <a:rPr lang="en-GB" sz="1600" dirty="0">
                <a:latin typeface="Arial" panose="020B0604020202020204" pitchFamily="34" charset="0"/>
                <a:cs typeface="Arial" panose="020B0604020202020204" pitchFamily="34" charset="0"/>
              </a:rPr>
              <a:t>The GUI provides dedicated features for:</a:t>
            </a:r>
          </a:p>
          <a:p>
            <a:pPr>
              <a:spcBef>
                <a:spcPts val="600"/>
              </a:spcBef>
            </a:pPr>
            <a:r>
              <a:rPr lang="en-GB" sz="1600" dirty="0">
                <a:latin typeface="Arial" panose="020B0604020202020204" pitchFamily="34" charset="0"/>
                <a:cs typeface="Arial" panose="020B0604020202020204" pitchFamily="34" charset="0"/>
              </a:rPr>
              <a:t>-  Sample information, </a:t>
            </a:r>
          </a:p>
          <a:p>
            <a:pPr marL="228594" indent="-228594">
              <a:spcBef>
                <a:spcPts val="600"/>
              </a:spcBef>
              <a:buFontTx/>
              <a:buChar char="-"/>
            </a:pPr>
            <a:r>
              <a:rPr lang="en-GB" sz="1600" dirty="0">
                <a:latin typeface="Arial" panose="020B0604020202020204" pitchFamily="34" charset="0"/>
                <a:cs typeface="Arial" panose="020B0604020202020204" pitchFamily="34" charset="0"/>
              </a:rPr>
              <a:t>Spectral data</a:t>
            </a:r>
          </a:p>
          <a:p>
            <a:pPr marL="228594" indent="-228594">
              <a:spcBef>
                <a:spcPts val="600"/>
              </a:spcBef>
              <a:buFontTx/>
              <a:buChar char="-"/>
            </a:pPr>
            <a:r>
              <a:rPr lang="en-GB" sz="1600" dirty="0">
                <a:latin typeface="Arial" panose="020B0604020202020204" pitchFamily="34" charset="0"/>
                <a:cs typeface="Arial" panose="020B0604020202020204" pitchFamily="34" charset="0"/>
              </a:rPr>
              <a:t>Sample metrics, </a:t>
            </a:r>
          </a:p>
          <a:p>
            <a:pPr marL="228594" indent="-228594">
              <a:spcBef>
                <a:spcPts val="600"/>
              </a:spcBef>
              <a:buFontTx/>
              <a:buChar char="-"/>
            </a:pPr>
            <a:r>
              <a:rPr lang="en-GB" sz="1600" dirty="0">
                <a:latin typeface="Arial" panose="020B0604020202020204" pitchFamily="34" charset="0"/>
                <a:cs typeface="Arial" panose="020B0604020202020204" pitchFamily="34" charset="0"/>
              </a:rPr>
              <a:t>Peak browser</a:t>
            </a:r>
          </a:p>
          <a:p>
            <a:pPr marL="228594" indent="-228594">
              <a:spcBef>
                <a:spcPts val="600"/>
              </a:spcBef>
              <a:buFontTx/>
              <a:buChar char="-"/>
            </a:pPr>
            <a:r>
              <a:rPr lang="en-GB" sz="1600" dirty="0">
                <a:latin typeface="Arial" panose="020B0604020202020204" pitchFamily="34" charset="0"/>
                <a:cs typeface="Arial" panose="020B0604020202020204" pitchFamily="34" charset="0"/>
              </a:rPr>
              <a:t>Analysis results</a:t>
            </a:r>
          </a:p>
          <a:p>
            <a:pPr marL="228594" indent="-228594">
              <a:spcBef>
                <a:spcPts val="600"/>
              </a:spcBef>
              <a:buFontTx/>
              <a:buChar char="-"/>
            </a:pPr>
            <a:r>
              <a:rPr lang="en-GB" sz="1600" dirty="0">
                <a:latin typeface="Arial" panose="020B0604020202020204" pitchFamily="34" charset="0"/>
                <a:cs typeface="Arial" panose="020B0604020202020204" pitchFamily="34" charset="0"/>
              </a:rPr>
              <a:t>Calibrations</a:t>
            </a:r>
          </a:p>
          <a:p>
            <a:pPr marL="228594" indent="-228594">
              <a:spcBef>
                <a:spcPts val="600"/>
              </a:spcBef>
              <a:buFontTx/>
              <a:buChar char="-"/>
            </a:pPr>
            <a:r>
              <a:rPr lang="en-GB" sz="1600" dirty="0">
                <a:latin typeface="Arial" panose="020B0604020202020204" pitchFamily="34" charset="0"/>
                <a:cs typeface="Arial" panose="020B0604020202020204" pitchFamily="34" charset="0"/>
              </a:rPr>
              <a:t>Reprocessing</a:t>
            </a:r>
          </a:p>
          <a:p>
            <a:pPr marL="228594" indent="-228594">
              <a:spcBef>
                <a:spcPts val="600"/>
              </a:spcBef>
              <a:buFontTx/>
              <a:buChar char="-"/>
            </a:pPr>
            <a:r>
              <a:rPr lang="en-GB" sz="1600" dirty="0">
                <a:latin typeface="Arial" panose="020B0604020202020204" pitchFamily="34" charset="0"/>
                <a:cs typeface="Arial" panose="020B0604020202020204" pitchFamily="34" charset="0"/>
              </a:rPr>
              <a:t>Comment editor</a:t>
            </a:r>
          </a:p>
          <a:p>
            <a:pPr marL="228594" indent="-228594">
              <a:spcBef>
                <a:spcPts val="600"/>
              </a:spcBef>
              <a:buFontTx/>
              <a:buChar char="-"/>
            </a:pPr>
            <a:r>
              <a:rPr lang="en-GB" sz="1600" dirty="0">
                <a:latin typeface="Arial" panose="020B0604020202020204" pitchFamily="34" charset="0"/>
                <a:cs typeface="Arial" panose="020B0604020202020204" pitchFamily="34" charset="0"/>
              </a:rPr>
              <a:t>Review tools</a:t>
            </a:r>
          </a:p>
          <a:p>
            <a:pPr marL="228594" indent="-228594">
              <a:spcBef>
                <a:spcPts val="600"/>
              </a:spcBef>
              <a:buFontTx/>
              <a:buChar char="-"/>
            </a:pPr>
            <a:r>
              <a:rPr lang="en-GB" sz="1600" dirty="0">
                <a:latin typeface="Arial" panose="020B0604020202020204" pitchFamily="34" charset="0"/>
                <a:cs typeface="Arial" panose="020B0604020202020204" pitchFamily="34" charset="0"/>
              </a:rPr>
              <a:t>Sample release options</a:t>
            </a:r>
          </a:p>
          <a:p>
            <a:pPr marL="228594" indent="-228594">
              <a:spcBef>
                <a:spcPts val="600"/>
              </a:spcBef>
              <a:buFontTx/>
              <a:buChar char="-"/>
            </a:pPr>
            <a:r>
              <a:rPr lang="en-GB" sz="1600" dirty="0">
                <a:latin typeface="Arial" panose="020B0604020202020204" pitchFamily="34" charset="0"/>
                <a:cs typeface="Arial" panose="020B0604020202020204" pitchFamily="34" charset="0"/>
              </a:rPr>
              <a:t>Reviewed product generation</a:t>
            </a:r>
          </a:p>
          <a:p>
            <a:pPr marL="228594" indent="-228594">
              <a:spcBef>
                <a:spcPts val="600"/>
              </a:spcBef>
              <a:buFontTx/>
              <a:buChar char="-"/>
            </a:pPr>
            <a:r>
              <a:rPr lang="en-GB" sz="1600" dirty="0">
                <a:latin typeface="Arial" panose="020B0604020202020204" pitchFamily="34" charset="0"/>
                <a:cs typeface="Arial" panose="020B0604020202020204" pitchFamily="34" charset="0"/>
              </a:rPr>
              <a:t>Special analysis, </a:t>
            </a:r>
          </a:p>
          <a:p>
            <a:pPr marL="228594" indent="-228594">
              <a:spcBef>
                <a:spcPts val="600"/>
              </a:spcBef>
              <a:buFontTx/>
              <a:buChar char="-"/>
            </a:pPr>
            <a:r>
              <a:rPr lang="en-GB" sz="1600" dirty="0">
                <a:latin typeface="Arial" panose="020B0604020202020204" pitchFamily="34" charset="0"/>
                <a:cs typeface="Arial" panose="020B0604020202020204" pitchFamily="34" charset="0"/>
              </a:rPr>
              <a:t>…</a:t>
            </a:r>
          </a:p>
        </p:txBody>
      </p:sp>
      <p:sp>
        <p:nvSpPr>
          <p:cNvPr id="9" name="Slide Number Placeholder 4">
            <a:extLst>
              <a:ext uri="{FF2B5EF4-FFF2-40B4-BE49-F238E27FC236}">
                <a16:creationId xmlns:a16="http://schemas.microsoft.com/office/drawing/2014/main" id="{CA95A4BD-9951-4320-AF07-C70D0A632BAB}"/>
              </a:ext>
            </a:extLst>
          </p:cNvPr>
          <p:cNvSpPr txBox="1">
            <a:spLocks/>
          </p:cNvSpPr>
          <p:nvPr/>
        </p:nvSpPr>
        <p:spPr>
          <a:xfrm>
            <a:off x="8686800" y="6441355"/>
            <a:ext cx="2133600" cy="3661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9D1F5BF-66C8-4EB3-B13C-6DCBEA49C2FE}" type="slidenum">
              <a:rPr lang="en-GB" sz="1400">
                <a:solidFill>
                  <a:schemeClr val="tx1">
                    <a:lumMod val="50000"/>
                    <a:lumOff val="50000"/>
                  </a:schemeClr>
                </a:solidFill>
                <a:latin typeface="Arial" panose="020B0604020202020204" pitchFamily="34" charset="0"/>
                <a:cs typeface="Arial" panose="020B0604020202020204" pitchFamily="34" charset="0"/>
              </a:rPr>
              <a:pPr algn="r"/>
              <a:t>8</a:t>
            </a:fld>
            <a:endParaRPr lang="en-GB" sz="14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FDD81B81-E499-3CD0-439A-71729B9F02BD}"/>
              </a:ext>
            </a:extLst>
          </p:cNvPr>
          <p:cNvPicPr>
            <a:picLocks noChangeAspect="1"/>
          </p:cNvPicPr>
          <p:nvPr/>
        </p:nvPicPr>
        <p:blipFill>
          <a:blip r:embed="rId2"/>
          <a:stretch>
            <a:fillRect/>
          </a:stretch>
        </p:blipFill>
        <p:spPr>
          <a:xfrm>
            <a:off x="2260805" y="1104258"/>
            <a:ext cx="9931194" cy="5163377"/>
          </a:xfrm>
          <a:prstGeom prst="rect">
            <a:avLst/>
          </a:prstGeom>
          <a:ln>
            <a:solidFill>
              <a:schemeClr val="accent1"/>
            </a:solidFill>
          </a:ln>
        </p:spPr>
      </p:pic>
      <p:sp>
        <p:nvSpPr>
          <p:cNvPr id="2" name="Title 1">
            <a:extLst>
              <a:ext uri="{FF2B5EF4-FFF2-40B4-BE49-F238E27FC236}">
                <a16:creationId xmlns:a16="http://schemas.microsoft.com/office/drawing/2014/main" id="{15944B5D-52C7-36F9-6642-4A60C38312FD}"/>
              </a:ext>
            </a:extLst>
          </p:cNvPr>
          <p:cNvSpPr txBox="1">
            <a:spLocks/>
          </p:cNvSpPr>
          <p:nvPr/>
        </p:nvSpPr>
        <p:spPr>
          <a:xfrm>
            <a:off x="10785235" y="780772"/>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dirty="0">
                <a:solidFill>
                  <a:schemeClr val="bg1"/>
                </a:solidFill>
                <a:latin typeface="Arial" panose="020B0604020202020204" pitchFamily="34" charset="0"/>
                <a:cs typeface="Arial" panose="020B0604020202020204" pitchFamily="34" charset="0"/>
              </a:rPr>
              <a:t>PTS-564</a:t>
            </a:r>
            <a:endParaRPr lang="en-AT"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1066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100065-B31A-4046-BC23-F2B76C7D7726}"/>
              </a:ext>
            </a:extLst>
          </p:cNvPr>
          <p:cNvSpPr txBox="1"/>
          <p:nvPr/>
        </p:nvSpPr>
        <p:spPr>
          <a:xfrm>
            <a:off x="4167892" y="393053"/>
            <a:ext cx="5042223" cy="400110"/>
          </a:xfrm>
          <a:prstGeom prst="rect">
            <a:avLst/>
          </a:prstGeom>
          <a:noFill/>
        </p:spPr>
        <p:txBody>
          <a:bodyPr wrap="square" rtlCol="0">
            <a:spAutoFit/>
          </a:bodyPr>
          <a:lstStyle/>
          <a:p>
            <a:pPr marL="177796"/>
            <a:r>
              <a:rPr lang="en-US" sz="2000" dirty="0">
                <a:solidFill>
                  <a:schemeClr val="bg1"/>
                </a:solidFill>
                <a:latin typeface="Arial" panose="020B0604020202020204" pitchFamily="34" charset="0"/>
                <a:cs typeface="Arial" panose="020B0604020202020204" pitchFamily="34" charset="0"/>
              </a:rPr>
              <a:t>Functionality 3: </a:t>
            </a:r>
            <a:r>
              <a:rPr lang="en-US" sz="2000" b="1" dirty="0">
                <a:solidFill>
                  <a:schemeClr val="bg1"/>
                </a:solidFill>
                <a:latin typeface="Arial" panose="020B0604020202020204" pitchFamily="34" charset="0"/>
                <a:cs typeface="Arial" panose="020B0604020202020204" pitchFamily="34" charset="0"/>
              </a:rPr>
              <a:t>HPGe based noble gas</a:t>
            </a:r>
            <a:endParaRPr lang="en-GB" sz="2000" b="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D47FFFD-9438-45F9-87CF-293D57B4C5B5}"/>
              </a:ext>
            </a:extLst>
          </p:cNvPr>
          <p:cNvSpPr txBox="1"/>
          <p:nvPr/>
        </p:nvSpPr>
        <p:spPr>
          <a:xfrm>
            <a:off x="0" y="1238007"/>
            <a:ext cx="2344520" cy="5278368"/>
          </a:xfrm>
          <a:prstGeom prst="rect">
            <a:avLst/>
          </a:prstGeom>
          <a:noFill/>
        </p:spPr>
        <p:txBody>
          <a:bodyPr wrap="square">
            <a:spAutoFit/>
          </a:bodyPr>
          <a:lstStyle/>
          <a:p>
            <a:pPr>
              <a:spcBef>
                <a:spcPts val="600"/>
              </a:spcBef>
            </a:pPr>
            <a:r>
              <a:rPr lang="en-GB" sz="1600" dirty="0">
                <a:latin typeface="Arial" panose="020B0604020202020204" pitchFamily="34" charset="0"/>
                <a:cs typeface="Arial" panose="020B0604020202020204" pitchFamily="34" charset="0"/>
              </a:rPr>
              <a:t>The GUI provided dedicated features for:</a:t>
            </a:r>
          </a:p>
          <a:p>
            <a:pPr>
              <a:spcBef>
                <a:spcPts val="600"/>
              </a:spcBef>
            </a:pPr>
            <a:r>
              <a:rPr lang="en-GB" sz="1600" dirty="0">
                <a:latin typeface="Arial" panose="020B0604020202020204" pitchFamily="34" charset="0"/>
                <a:cs typeface="Arial" panose="020B0604020202020204" pitchFamily="34" charset="0"/>
              </a:rPr>
              <a:t>-   Sample information</a:t>
            </a:r>
          </a:p>
          <a:p>
            <a:pPr marL="228594" indent="-228594">
              <a:spcBef>
                <a:spcPts val="600"/>
              </a:spcBef>
              <a:buFontTx/>
              <a:buChar char="-"/>
            </a:pPr>
            <a:r>
              <a:rPr lang="en-GB" sz="1600" dirty="0">
                <a:latin typeface="Arial" panose="020B0604020202020204" pitchFamily="34" charset="0"/>
                <a:cs typeface="Arial" panose="020B0604020202020204" pitchFamily="34" charset="0"/>
              </a:rPr>
              <a:t>Spectral data</a:t>
            </a:r>
          </a:p>
          <a:p>
            <a:pPr marL="228594" indent="-228594">
              <a:spcBef>
                <a:spcPts val="600"/>
              </a:spcBef>
              <a:buFontTx/>
              <a:buChar char="-"/>
            </a:pPr>
            <a:r>
              <a:rPr lang="en-GB" sz="1600" dirty="0">
                <a:latin typeface="Arial" panose="020B0604020202020204" pitchFamily="34" charset="0"/>
                <a:cs typeface="Arial" panose="020B0604020202020204" pitchFamily="34" charset="0"/>
              </a:rPr>
              <a:t>Sample metrics </a:t>
            </a:r>
          </a:p>
          <a:p>
            <a:pPr marL="228594" indent="-228594">
              <a:spcBef>
                <a:spcPts val="600"/>
              </a:spcBef>
              <a:buFontTx/>
              <a:buChar char="-"/>
            </a:pPr>
            <a:r>
              <a:rPr lang="en-GB" sz="1600" dirty="0">
                <a:latin typeface="Arial" panose="020B0604020202020204" pitchFamily="34" charset="0"/>
                <a:cs typeface="Arial" panose="020B0604020202020204" pitchFamily="34" charset="0"/>
              </a:rPr>
              <a:t>Peak browser</a:t>
            </a:r>
          </a:p>
          <a:p>
            <a:pPr marL="228594" indent="-228594">
              <a:spcBef>
                <a:spcPts val="600"/>
              </a:spcBef>
              <a:buFontTx/>
              <a:buChar char="-"/>
            </a:pPr>
            <a:r>
              <a:rPr lang="en-GB" sz="1600" dirty="0">
                <a:latin typeface="Arial" panose="020B0604020202020204" pitchFamily="34" charset="0"/>
                <a:cs typeface="Arial" panose="020B0604020202020204" pitchFamily="34" charset="0"/>
              </a:rPr>
              <a:t>Analysis results</a:t>
            </a:r>
          </a:p>
          <a:p>
            <a:pPr marL="228594" indent="-228594">
              <a:spcBef>
                <a:spcPts val="600"/>
              </a:spcBef>
              <a:buFontTx/>
              <a:buChar char="-"/>
            </a:pPr>
            <a:r>
              <a:rPr lang="en-GB" sz="1600" dirty="0">
                <a:latin typeface="Arial" panose="020B0604020202020204" pitchFamily="34" charset="0"/>
                <a:cs typeface="Arial" panose="020B0604020202020204" pitchFamily="34" charset="0"/>
              </a:rPr>
              <a:t>Calibrations</a:t>
            </a:r>
          </a:p>
          <a:p>
            <a:pPr marL="228594" indent="-228594">
              <a:spcBef>
                <a:spcPts val="600"/>
              </a:spcBef>
              <a:buFontTx/>
              <a:buChar char="-"/>
            </a:pPr>
            <a:r>
              <a:rPr lang="en-GB" sz="1600" dirty="0">
                <a:latin typeface="Arial" panose="020B0604020202020204" pitchFamily="34" charset="0"/>
                <a:cs typeface="Arial" panose="020B0604020202020204" pitchFamily="34" charset="0"/>
              </a:rPr>
              <a:t>Reprocessing</a:t>
            </a:r>
          </a:p>
          <a:p>
            <a:pPr marL="228594" indent="-228594">
              <a:spcBef>
                <a:spcPts val="600"/>
              </a:spcBef>
              <a:buFontTx/>
              <a:buChar char="-"/>
            </a:pPr>
            <a:r>
              <a:rPr lang="en-GB" sz="1600" dirty="0">
                <a:latin typeface="Arial" panose="020B0604020202020204" pitchFamily="34" charset="0"/>
                <a:cs typeface="Arial" panose="020B0604020202020204" pitchFamily="34" charset="0"/>
              </a:rPr>
              <a:t>Comment editor</a:t>
            </a:r>
          </a:p>
          <a:p>
            <a:pPr marL="228594" indent="-228594">
              <a:spcBef>
                <a:spcPts val="600"/>
              </a:spcBef>
              <a:buFontTx/>
              <a:buChar char="-"/>
            </a:pPr>
            <a:r>
              <a:rPr lang="en-GB" sz="1600" dirty="0">
                <a:latin typeface="Arial" panose="020B0604020202020204" pitchFamily="34" charset="0"/>
                <a:cs typeface="Arial" panose="020B0604020202020204" pitchFamily="34" charset="0"/>
              </a:rPr>
              <a:t>Review tools</a:t>
            </a:r>
          </a:p>
          <a:p>
            <a:pPr marL="228594" indent="-228594">
              <a:spcBef>
                <a:spcPts val="600"/>
              </a:spcBef>
              <a:buFontTx/>
              <a:buChar char="-"/>
            </a:pPr>
            <a:r>
              <a:rPr lang="en-GB" sz="1600" dirty="0">
                <a:latin typeface="Arial" panose="020B0604020202020204" pitchFamily="34" charset="0"/>
                <a:cs typeface="Arial" panose="020B0604020202020204" pitchFamily="34" charset="0"/>
              </a:rPr>
              <a:t>Sample release options</a:t>
            </a:r>
          </a:p>
          <a:p>
            <a:pPr marL="228594" indent="-228594">
              <a:spcBef>
                <a:spcPts val="600"/>
              </a:spcBef>
              <a:buFontTx/>
              <a:buChar char="-"/>
            </a:pPr>
            <a:r>
              <a:rPr lang="en-GB" sz="1600" dirty="0">
                <a:latin typeface="Arial" panose="020B0604020202020204" pitchFamily="34" charset="0"/>
                <a:cs typeface="Arial" panose="020B0604020202020204" pitchFamily="34" charset="0"/>
              </a:rPr>
              <a:t>Reviewed product generation</a:t>
            </a:r>
          </a:p>
          <a:p>
            <a:pPr marL="228594" indent="-228594">
              <a:spcBef>
                <a:spcPts val="600"/>
              </a:spcBef>
              <a:buFontTx/>
              <a:buChar char="-"/>
            </a:pPr>
            <a:r>
              <a:rPr lang="en-GB" sz="1600" dirty="0">
                <a:latin typeface="Arial" panose="020B0604020202020204" pitchFamily="34" charset="0"/>
                <a:cs typeface="Arial" panose="020B0604020202020204" pitchFamily="34" charset="0"/>
              </a:rPr>
              <a:t>Special analysis, </a:t>
            </a:r>
          </a:p>
          <a:p>
            <a:pPr marL="228594" indent="-228594">
              <a:spcBef>
                <a:spcPts val="600"/>
              </a:spcBef>
              <a:buFontTx/>
              <a:buChar char="-"/>
            </a:pPr>
            <a:r>
              <a:rPr lang="en-GB" sz="1600" dirty="0">
                <a:latin typeface="Arial" panose="020B0604020202020204" pitchFamily="34" charset="0"/>
                <a:cs typeface="Arial" panose="020B0604020202020204" pitchFamily="34" charset="0"/>
              </a:rPr>
              <a:t>… </a:t>
            </a:r>
          </a:p>
        </p:txBody>
      </p:sp>
      <p:sp>
        <p:nvSpPr>
          <p:cNvPr id="9" name="Slide Number Placeholder 4">
            <a:extLst>
              <a:ext uri="{FF2B5EF4-FFF2-40B4-BE49-F238E27FC236}">
                <a16:creationId xmlns:a16="http://schemas.microsoft.com/office/drawing/2014/main" id="{CA95A4BD-9951-4320-AF07-C70D0A632BAB}"/>
              </a:ext>
            </a:extLst>
          </p:cNvPr>
          <p:cNvSpPr txBox="1">
            <a:spLocks/>
          </p:cNvSpPr>
          <p:nvPr/>
        </p:nvSpPr>
        <p:spPr>
          <a:xfrm>
            <a:off x="8686800" y="6441355"/>
            <a:ext cx="2133600" cy="3661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9D1F5BF-66C8-4EB3-B13C-6DCBEA49C2FE}" type="slidenum">
              <a:rPr lang="en-GB" sz="1400">
                <a:solidFill>
                  <a:schemeClr val="tx1">
                    <a:lumMod val="50000"/>
                    <a:lumOff val="50000"/>
                  </a:schemeClr>
                </a:solidFill>
                <a:latin typeface="Arial" panose="020B0604020202020204" pitchFamily="34" charset="0"/>
                <a:cs typeface="Arial" panose="020B0604020202020204" pitchFamily="34" charset="0"/>
              </a:rPr>
              <a:pPr algn="r"/>
              <a:t>9</a:t>
            </a:fld>
            <a:endParaRPr lang="en-GB" sz="14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EA49922-A788-FB05-E179-CCD53754B0C1}"/>
              </a:ext>
            </a:extLst>
          </p:cNvPr>
          <p:cNvPicPr>
            <a:picLocks noChangeAspect="1"/>
          </p:cNvPicPr>
          <p:nvPr/>
        </p:nvPicPr>
        <p:blipFill>
          <a:blip r:embed="rId3"/>
          <a:stretch>
            <a:fillRect/>
          </a:stretch>
        </p:blipFill>
        <p:spPr>
          <a:xfrm>
            <a:off x="2259117" y="1106943"/>
            <a:ext cx="9932883" cy="5116303"/>
          </a:xfrm>
          <a:prstGeom prst="rect">
            <a:avLst/>
          </a:prstGeom>
          <a:ln>
            <a:solidFill>
              <a:schemeClr val="accent1"/>
            </a:solidFill>
          </a:ln>
        </p:spPr>
      </p:pic>
      <p:sp>
        <p:nvSpPr>
          <p:cNvPr id="2" name="Title 1">
            <a:extLst>
              <a:ext uri="{FF2B5EF4-FFF2-40B4-BE49-F238E27FC236}">
                <a16:creationId xmlns:a16="http://schemas.microsoft.com/office/drawing/2014/main" id="{CE653EF5-ABC6-4BF0-C3B1-1217EB01F1A8}"/>
              </a:ext>
            </a:extLst>
          </p:cNvPr>
          <p:cNvSpPr txBox="1">
            <a:spLocks/>
          </p:cNvSpPr>
          <p:nvPr/>
        </p:nvSpPr>
        <p:spPr>
          <a:xfrm>
            <a:off x="10785235" y="780772"/>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dirty="0">
                <a:solidFill>
                  <a:schemeClr val="bg1"/>
                </a:solidFill>
                <a:latin typeface="Arial" panose="020B0604020202020204" pitchFamily="34" charset="0"/>
                <a:cs typeface="Arial" panose="020B0604020202020204" pitchFamily="34" charset="0"/>
              </a:rPr>
              <a:t>PTS-564</a:t>
            </a:r>
            <a:endParaRPr lang="en-AT"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5231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5384</TotalTime>
  <Words>1135</Words>
  <Application>Microsoft Office PowerPoint</Application>
  <PresentationFormat>Widescreen</PresentationFormat>
  <Paragraphs>329</Paragraphs>
  <Slides>19</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Century Gothic</vt:lpstr>
      <vt:lpstr>Wingdings</vt:lpstr>
      <vt:lpstr>Custom Design</vt:lpstr>
      <vt:lpstr>Office Theme</vt:lpstr>
      <vt:lpstr>PowerPoint Presentation</vt:lpstr>
      <vt:lpstr>Scope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GHEDDOU Abdelhakim</cp:lastModifiedBy>
  <cp:revision>41</cp:revision>
  <dcterms:created xsi:type="dcterms:W3CDTF">2023-04-18T13:25:54Z</dcterms:created>
  <dcterms:modified xsi:type="dcterms:W3CDTF">2023-06-17T05:58:44Z</dcterms:modified>
</cp:coreProperties>
</file>